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413" r:id="rId2"/>
    <p:sldId id="415" r:id="rId3"/>
    <p:sldId id="473" r:id="rId4"/>
    <p:sldId id="489" r:id="rId5"/>
    <p:sldId id="518" r:id="rId6"/>
    <p:sldId id="414" r:id="rId7"/>
    <p:sldId id="420" r:id="rId8"/>
    <p:sldId id="500" r:id="rId9"/>
    <p:sldId id="515" r:id="rId10"/>
    <p:sldId id="425" r:id="rId11"/>
    <p:sldId id="426" r:id="rId12"/>
    <p:sldId id="517" r:id="rId13"/>
    <p:sldId id="510" r:id="rId14"/>
    <p:sldId id="504" r:id="rId15"/>
    <p:sldId id="514" r:id="rId16"/>
  </p:sldIdLst>
  <p:sldSz cx="14060488" cy="4699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1465">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37"/>
    <a:srgbClr val="009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p:cViewPr>
        <p:scale>
          <a:sx n="80" d="100"/>
          <a:sy n="80" d="100"/>
        </p:scale>
        <p:origin x="-432" y="-726"/>
      </p:cViewPr>
      <p:guideLst>
        <p:guide orient="horz" pos="1480"/>
        <p:guide pos="442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noProof="1" smtClean="0">
                <a:cs typeface="+mn-ea"/>
              </a:defRPr>
            </a:lvl1pPr>
          </a:lstStyle>
          <a:p>
            <a:fld id="{0F9B84EA-7D68-4D60-9CB1-D50884785D1C}" type="datetimeFigureOut">
              <a:rPr lang="zh-CN" altLang="en-US"/>
              <a:pPr/>
              <a:t>2022-10-5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noProof="1"/>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50CE5ABF-3ACF-41F0-BF80-9564F9FBE2DD}" type="slidenum">
              <a:rPr lang="zh-CN" altLang="en-US"/>
              <a:pPr/>
              <a:t>‹#›</a:t>
            </a:fld>
            <a:endParaRPr lang="zh-CN" altLang="en-US"/>
          </a:p>
        </p:txBody>
      </p:sp>
    </p:spTree>
    <p:extLst>
      <p:ext uri="{BB962C8B-B14F-4D97-AF65-F5344CB8AC3E}">
        <p14:creationId xmlns:p14="http://schemas.microsoft.com/office/powerpoint/2010/main" val="3804370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noProof="1" smtClean="0">
                <a:cs typeface="+mn-ea"/>
              </a:defRPr>
            </a:lvl1pPr>
          </a:lstStyle>
          <a:p>
            <a:fld id="{D2A48B96-639E-45A3-A0BA-2464DFDB1FAA}" type="datetimeFigureOut">
              <a:rPr lang="zh-CN" altLang="en-US"/>
              <a:pPr/>
              <a:t>2022-10-5</a:t>
            </a:fld>
            <a:endParaRPr lang="zh-CN" altLang="en-US"/>
          </a:p>
        </p:txBody>
      </p:sp>
      <p:sp>
        <p:nvSpPr>
          <p:cNvPr id="3076" name="幻灯片图像占位符 3"/>
          <p:cNvSpPr>
            <a:spLocks noGrp="1" noRot="1" noChangeAspect="1" noChangeArrowheads="1"/>
          </p:cNvSpPr>
          <p:nvPr>
            <p:ph type="sldImg" idx="4294967295"/>
          </p:nvPr>
        </p:nvSpPr>
        <p:spPr bwMode="auto">
          <a:xfrm>
            <a:off x="-1187450" y="1143000"/>
            <a:ext cx="9232900" cy="3086100"/>
          </a:xfrm>
          <a:prstGeom prst="rect">
            <a:avLst/>
          </a:prstGeom>
          <a:noFill/>
          <a:ln w="12700">
            <a:solidFill>
              <a:srgbClr val="000000"/>
            </a:solidFill>
            <a:round/>
          </a:ln>
        </p:spPr>
      </p:sp>
      <p:sp>
        <p:nvSpPr>
          <p:cNvPr id="3077" name="备注占位符 4"/>
          <p:cNvSpPr>
            <a:spLocks noGrp="1" noChangeArrowheads="1"/>
          </p:cNvSpPr>
          <p:nvPr>
            <p:ph type="body" sz="quarter" idx="9"/>
          </p:nvPr>
        </p:nvSpPr>
        <p:spPr bwMode="auto">
          <a:xfrm>
            <a:off x="685800" y="4400550"/>
            <a:ext cx="5486400" cy="3600450"/>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noProof="1"/>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503CD4D6-31F2-4076-8458-49BA9D84A75B}" type="slidenum">
              <a:rPr lang="zh-CN" altLang="en-US"/>
              <a:pPr/>
              <a:t>‹#›</a:t>
            </a:fld>
            <a:endParaRPr lang="zh-CN" altLang="en-US"/>
          </a:p>
        </p:txBody>
      </p:sp>
    </p:spTree>
    <p:extLst>
      <p:ext uri="{BB962C8B-B14F-4D97-AF65-F5344CB8AC3E}">
        <p14:creationId xmlns:p14="http://schemas.microsoft.com/office/powerpoint/2010/main" val="963198975"/>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3CD4D6-31F2-4076-8458-49BA9D84A75B}" type="slidenum">
              <a:rPr lang="zh-CN" altLang="en-US" smtClean="0"/>
              <a:pPr/>
              <a:t>4</a:t>
            </a:fld>
            <a:endParaRPr lang="zh-CN" altLang="en-US"/>
          </a:p>
        </p:txBody>
      </p:sp>
    </p:spTree>
    <p:extLst>
      <p:ext uri="{BB962C8B-B14F-4D97-AF65-F5344CB8AC3E}">
        <p14:creationId xmlns:p14="http://schemas.microsoft.com/office/powerpoint/2010/main" val="145443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3CD4D6-31F2-4076-8458-49BA9D84A75B}" type="slidenum">
              <a:rPr lang="zh-CN" altLang="en-US" smtClean="0"/>
              <a:pPr/>
              <a:t>5</a:t>
            </a:fld>
            <a:endParaRPr lang="zh-CN" altLang="en-US"/>
          </a:p>
        </p:txBody>
      </p:sp>
    </p:spTree>
    <p:extLst>
      <p:ext uri="{BB962C8B-B14F-4D97-AF65-F5344CB8AC3E}">
        <p14:creationId xmlns:p14="http://schemas.microsoft.com/office/powerpoint/2010/main" val="145443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87450" y="1143000"/>
            <a:ext cx="92329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3CD4D6-31F2-4076-8458-49BA9D84A75B}" type="slidenum">
              <a:rPr lang="zh-CN" altLang="en-US" smtClean="0"/>
              <a:pPr/>
              <a:t>6</a:t>
            </a:fld>
            <a:endParaRPr lang="zh-CN" altLang="en-US"/>
          </a:p>
        </p:txBody>
      </p:sp>
    </p:spTree>
    <p:extLst>
      <p:ext uri="{BB962C8B-B14F-4D97-AF65-F5344CB8AC3E}">
        <p14:creationId xmlns:p14="http://schemas.microsoft.com/office/powerpoint/2010/main" val="1295651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87450" y="1143000"/>
            <a:ext cx="92329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3CD4D6-31F2-4076-8458-49BA9D84A75B}" type="slidenum">
              <a:rPr lang="zh-CN" altLang="en-US" smtClean="0"/>
              <a:pPr/>
              <a:t>9</a:t>
            </a:fld>
            <a:endParaRPr lang="zh-CN" altLang="en-US"/>
          </a:p>
        </p:txBody>
      </p:sp>
    </p:spTree>
    <p:extLst>
      <p:ext uri="{BB962C8B-B14F-4D97-AF65-F5344CB8AC3E}">
        <p14:creationId xmlns:p14="http://schemas.microsoft.com/office/powerpoint/2010/main" val="1295651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3CD4D6-31F2-4076-8458-49BA9D84A75B}" type="slidenum">
              <a:rPr lang="zh-CN" altLang="en-US" smtClean="0"/>
              <a:pPr/>
              <a:t>10</a:t>
            </a:fld>
            <a:endParaRPr lang="zh-CN" altLang="en-US"/>
          </a:p>
        </p:txBody>
      </p:sp>
    </p:spTree>
    <p:extLst>
      <p:ext uri="{BB962C8B-B14F-4D97-AF65-F5344CB8AC3E}">
        <p14:creationId xmlns:p14="http://schemas.microsoft.com/office/powerpoint/2010/main" val="4064444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87450" y="1143000"/>
            <a:ext cx="92329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3CD4D6-31F2-4076-8458-49BA9D84A75B}" type="slidenum">
              <a:rPr lang="zh-CN" altLang="en-US" smtClean="0"/>
              <a:pPr/>
              <a:t>12</a:t>
            </a:fld>
            <a:endParaRPr lang="zh-CN" altLang="en-US"/>
          </a:p>
        </p:txBody>
      </p:sp>
    </p:spTree>
    <p:extLst>
      <p:ext uri="{BB962C8B-B14F-4D97-AF65-F5344CB8AC3E}">
        <p14:creationId xmlns:p14="http://schemas.microsoft.com/office/powerpoint/2010/main" val="1295651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87450" y="1143000"/>
            <a:ext cx="92329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3CD4D6-31F2-4076-8458-49BA9D84A75B}" type="slidenum">
              <a:rPr lang="zh-CN" altLang="en-US" smtClean="0"/>
              <a:pPr/>
              <a:t>13</a:t>
            </a:fld>
            <a:endParaRPr lang="zh-CN" altLang="en-US"/>
          </a:p>
        </p:txBody>
      </p:sp>
    </p:spTree>
    <p:extLst>
      <p:ext uri="{BB962C8B-B14F-4D97-AF65-F5344CB8AC3E}">
        <p14:creationId xmlns:p14="http://schemas.microsoft.com/office/powerpoint/2010/main" val="1295651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87450" y="1143000"/>
            <a:ext cx="92329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3CD4D6-31F2-4076-8458-49BA9D84A75B}" type="slidenum">
              <a:rPr lang="zh-CN" altLang="en-US" smtClean="0"/>
              <a:pPr/>
              <a:t>14</a:t>
            </a:fld>
            <a:endParaRPr lang="zh-CN" altLang="en-US"/>
          </a:p>
        </p:txBody>
      </p:sp>
    </p:spTree>
    <p:extLst>
      <p:ext uri="{BB962C8B-B14F-4D97-AF65-F5344CB8AC3E}">
        <p14:creationId xmlns:p14="http://schemas.microsoft.com/office/powerpoint/2010/main" val="1295651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87450" y="1143000"/>
            <a:ext cx="92329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3CD4D6-31F2-4076-8458-49BA9D84A75B}" type="slidenum">
              <a:rPr lang="zh-CN" altLang="en-US" smtClean="0"/>
              <a:pPr/>
              <a:t>15</a:t>
            </a:fld>
            <a:endParaRPr lang="zh-CN" altLang="en-US"/>
          </a:p>
        </p:txBody>
      </p:sp>
    </p:spTree>
    <p:extLst>
      <p:ext uri="{BB962C8B-B14F-4D97-AF65-F5344CB8AC3E}">
        <p14:creationId xmlns:p14="http://schemas.microsoft.com/office/powerpoint/2010/main" val="1295651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757561" y="769027"/>
            <a:ext cx="10545366" cy="1635948"/>
          </a:xfrm>
        </p:spPr>
        <p:txBody>
          <a:bodyPr anchor="b"/>
          <a:lstStyle>
            <a:lvl1pPr algn="ctr">
              <a:defRPr sz="4110"/>
            </a:lvl1pPr>
          </a:lstStyle>
          <a:p>
            <a:r>
              <a:rPr lang="zh-CN" altLang="en-US" noProof="1"/>
              <a:t>单击此处编辑母版标题样式</a:t>
            </a:r>
          </a:p>
        </p:txBody>
      </p:sp>
      <p:sp>
        <p:nvSpPr>
          <p:cNvPr id="3" name="副标题 2"/>
          <p:cNvSpPr>
            <a:spLocks noGrp="1"/>
          </p:cNvSpPr>
          <p:nvPr>
            <p:ph type="subTitle" idx="1"/>
          </p:nvPr>
        </p:nvSpPr>
        <p:spPr>
          <a:xfrm>
            <a:off x="1757561" y="2468063"/>
            <a:ext cx="10545366" cy="1134504"/>
          </a:xfrm>
        </p:spPr>
        <p:txBody>
          <a:bodyPr/>
          <a:lstStyle>
            <a:lvl1pPr marL="0" indent="0" algn="ctr">
              <a:buNone/>
              <a:defRPr sz="1645"/>
            </a:lvl1pPr>
            <a:lvl2pPr marL="313055" indent="0" algn="ctr">
              <a:buNone/>
              <a:defRPr sz="1370"/>
            </a:lvl2pPr>
            <a:lvl3pPr marL="626745" indent="0" algn="ctr">
              <a:buNone/>
              <a:defRPr sz="1235"/>
            </a:lvl3pPr>
            <a:lvl4pPr marL="939800" indent="0" algn="ctr">
              <a:buNone/>
              <a:defRPr sz="1095"/>
            </a:lvl4pPr>
            <a:lvl5pPr marL="1252855" indent="0" algn="ctr">
              <a:buNone/>
              <a:defRPr sz="1095"/>
            </a:lvl5pPr>
            <a:lvl6pPr marL="1566545" indent="0" algn="ctr">
              <a:buNone/>
              <a:defRPr sz="1095"/>
            </a:lvl6pPr>
            <a:lvl7pPr marL="1879600" indent="0" algn="ctr">
              <a:buNone/>
              <a:defRPr sz="1095"/>
            </a:lvl7pPr>
            <a:lvl8pPr marL="2192655" indent="0" algn="ctr">
              <a:buNone/>
              <a:defRPr sz="1095"/>
            </a:lvl8pPr>
            <a:lvl9pPr marL="2506345" indent="0" algn="ctr">
              <a:buNone/>
              <a:defRPr sz="1095"/>
            </a:lvl9pPr>
          </a:lstStyle>
          <a:p>
            <a:r>
              <a:rPr lang="zh-CN" altLang="en-US" noProof="1"/>
              <a:t>单击此处编辑母版副标题样式</a:t>
            </a:r>
          </a:p>
        </p:txBody>
      </p:sp>
      <p:sp>
        <p:nvSpPr>
          <p:cNvPr id="4" name="日期占位符 3"/>
          <p:cNvSpPr>
            <a:spLocks noGrp="1"/>
          </p:cNvSpPr>
          <p:nvPr>
            <p:ph type="dt" sz="half" idx="10"/>
          </p:nvPr>
        </p:nvSpPr>
        <p:spPr/>
        <p:txBody>
          <a:bodyPr/>
          <a:lstStyle>
            <a:lvl1pPr>
              <a:defRPr/>
            </a:lvl1pPr>
          </a:lstStyle>
          <a:p>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C785ED1B-1160-4B8C-BDAD-FFE1D42C3514}" type="slidenum">
              <a:rPr lang="zh-CN" altLang="en-US"/>
              <a:pPr/>
              <a:t>‹#›</a:t>
            </a:fld>
            <a:endParaRPr lang="zh-CN" altLang="en-US">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0E322513-D753-4508-915E-C090704BFF9A}" type="slidenum">
              <a:rPr lang="zh-CN" altLang="en-US"/>
              <a:pPr/>
              <a:t>‹#›</a:t>
            </a:fld>
            <a:endParaRPr lang="zh-CN" altLang="en-US">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193854" y="188914"/>
            <a:ext cx="3163610" cy="4008437"/>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703024" y="188914"/>
            <a:ext cx="9307431" cy="4008437"/>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134F18EE-A076-4B2E-86D0-7838A277654D}" type="slidenum">
              <a:rPr lang="zh-CN" altLang="en-US"/>
              <a:pPr/>
              <a:t>‹#›</a:t>
            </a:fld>
            <a:endParaRPr lang="zh-CN" altLang="en-US">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EBF2A51E-9547-4AF1-9220-98448B4F7F9D}" type="slidenum">
              <a:rPr lang="zh-CN" altLang="en-US"/>
              <a:pPr/>
              <a:t>‹#›</a:t>
            </a:fld>
            <a:endParaRPr lang="zh-CN" altLang="en-US">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59336" y="1171488"/>
            <a:ext cx="12127171" cy="1954653"/>
          </a:xfrm>
        </p:spPr>
        <p:txBody>
          <a:bodyPr anchor="b"/>
          <a:lstStyle>
            <a:lvl1pPr>
              <a:defRPr sz="4110"/>
            </a:lvl1pPr>
          </a:lstStyle>
          <a:p>
            <a:r>
              <a:rPr lang="zh-CN" altLang="en-US" noProof="1"/>
              <a:t>单击此处编辑母版标题样式</a:t>
            </a:r>
          </a:p>
        </p:txBody>
      </p:sp>
      <p:sp>
        <p:nvSpPr>
          <p:cNvPr id="3" name="文本占位符 2"/>
          <p:cNvSpPr>
            <a:spLocks noGrp="1"/>
          </p:cNvSpPr>
          <p:nvPr>
            <p:ph type="body" idx="1"/>
          </p:nvPr>
        </p:nvSpPr>
        <p:spPr>
          <a:xfrm>
            <a:off x="959336" y="3144632"/>
            <a:ext cx="12127171" cy="1027906"/>
          </a:xfrm>
        </p:spPr>
        <p:txBody>
          <a:bodyPr/>
          <a:lstStyle>
            <a:lvl1pPr marL="0" indent="0">
              <a:buNone/>
              <a:defRPr sz="1645">
                <a:solidFill>
                  <a:schemeClr val="tx1">
                    <a:tint val="75000"/>
                  </a:schemeClr>
                </a:solidFill>
              </a:defRPr>
            </a:lvl1pPr>
            <a:lvl2pPr marL="313055" indent="0">
              <a:buNone/>
              <a:defRPr sz="1370">
                <a:solidFill>
                  <a:schemeClr val="tx1">
                    <a:tint val="75000"/>
                  </a:schemeClr>
                </a:solidFill>
              </a:defRPr>
            </a:lvl2pPr>
            <a:lvl3pPr marL="626745" indent="0">
              <a:buNone/>
              <a:defRPr sz="1235">
                <a:solidFill>
                  <a:schemeClr val="tx1">
                    <a:tint val="75000"/>
                  </a:schemeClr>
                </a:solidFill>
              </a:defRPr>
            </a:lvl3pPr>
            <a:lvl4pPr marL="939800" indent="0">
              <a:buNone/>
              <a:defRPr sz="1095">
                <a:solidFill>
                  <a:schemeClr val="tx1">
                    <a:tint val="75000"/>
                  </a:schemeClr>
                </a:solidFill>
              </a:defRPr>
            </a:lvl4pPr>
            <a:lvl5pPr marL="1252855" indent="0">
              <a:buNone/>
              <a:defRPr sz="1095">
                <a:solidFill>
                  <a:schemeClr val="tx1">
                    <a:tint val="75000"/>
                  </a:schemeClr>
                </a:solidFill>
              </a:defRPr>
            </a:lvl5pPr>
            <a:lvl6pPr marL="1566545" indent="0">
              <a:buNone/>
              <a:defRPr sz="1095">
                <a:solidFill>
                  <a:schemeClr val="tx1">
                    <a:tint val="75000"/>
                  </a:schemeClr>
                </a:solidFill>
              </a:defRPr>
            </a:lvl6pPr>
            <a:lvl7pPr marL="1879600" indent="0">
              <a:buNone/>
              <a:defRPr sz="1095">
                <a:solidFill>
                  <a:schemeClr val="tx1">
                    <a:tint val="75000"/>
                  </a:schemeClr>
                </a:solidFill>
              </a:defRPr>
            </a:lvl7pPr>
            <a:lvl8pPr marL="2192655" indent="0">
              <a:buNone/>
              <a:defRPr sz="1095">
                <a:solidFill>
                  <a:schemeClr val="tx1">
                    <a:tint val="75000"/>
                  </a:schemeClr>
                </a:solidFill>
              </a:defRPr>
            </a:lvl8pPr>
            <a:lvl9pPr marL="2506345" indent="0">
              <a:buNone/>
              <a:defRPr sz="1095">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lvl1pPr>
              <a:defRPr/>
            </a:lvl1pPr>
          </a:lstStyle>
          <a:p>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ECE2013D-86EC-4513-84A6-5A87E904EFEA}" type="slidenum">
              <a:rPr lang="zh-CN" altLang="en-US"/>
              <a:pPr/>
              <a:t>‹#›</a:t>
            </a:fld>
            <a:endParaRPr lang="zh-CN" altLang="en-US">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703025" y="1096964"/>
            <a:ext cx="6200675" cy="3100387"/>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7156788" y="1096964"/>
            <a:ext cx="6200675" cy="3100387"/>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nvPr>
        </p:nvSpPr>
        <p:spPr/>
        <p:txBody>
          <a:bodyPr/>
          <a:lstStyle>
            <a:lvl1pPr>
              <a:defRPr/>
            </a:lvl1pPr>
          </a:lstStyle>
          <a:p>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3844C057-AA11-4620-BB2E-02E3A2EC15DA}" type="slidenum">
              <a:rPr lang="zh-CN" altLang="en-US"/>
              <a:pPr/>
              <a:t>‹#›</a:t>
            </a:fld>
            <a:endParaRPr lang="zh-CN" altLang="en-US">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68490" y="250178"/>
            <a:ext cx="12127171" cy="908256"/>
          </a:xfrm>
        </p:spPr>
        <p:txBody>
          <a:bodyPr/>
          <a:lstStyle/>
          <a:p>
            <a:r>
              <a:rPr lang="zh-CN" altLang="en-US" noProof="1"/>
              <a:t>单击此处编辑母版标题样式</a:t>
            </a:r>
          </a:p>
        </p:txBody>
      </p:sp>
      <p:sp>
        <p:nvSpPr>
          <p:cNvPr id="3" name="文本占位符 2"/>
          <p:cNvSpPr>
            <a:spLocks noGrp="1"/>
          </p:cNvSpPr>
          <p:nvPr>
            <p:ph type="body" idx="1"/>
          </p:nvPr>
        </p:nvSpPr>
        <p:spPr>
          <a:xfrm>
            <a:off x="1368655" y="1218559"/>
            <a:ext cx="5620476" cy="564532"/>
          </a:xfrm>
        </p:spPr>
        <p:txBody>
          <a:bodyPr anchor="ctr"/>
          <a:lstStyle>
            <a:lvl1pPr marL="0" indent="0">
              <a:buNone/>
              <a:defRPr sz="1920"/>
            </a:lvl1pPr>
            <a:lvl2pPr marL="313055" indent="0">
              <a:buNone/>
              <a:defRPr sz="1645"/>
            </a:lvl2pPr>
            <a:lvl3pPr marL="626745" indent="0">
              <a:buNone/>
              <a:defRPr sz="1370"/>
            </a:lvl3pPr>
            <a:lvl4pPr marL="939800" indent="0">
              <a:buNone/>
              <a:defRPr sz="1235"/>
            </a:lvl4pPr>
            <a:lvl5pPr marL="1252855" indent="0">
              <a:buNone/>
              <a:defRPr sz="1235"/>
            </a:lvl5pPr>
            <a:lvl6pPr marL="1566545" indent="0">
              <a:buNone/>
              <a:defRPr sz="1235"/>
            </a:lvl6pPr>
            <a:lvl7pPr marL="1879600" indent="0">
              <a:buNone/>
              <a:defRPr sz="1235"/>
            </a:lvl7pPr>
            <a:lvl8pPr marL="2192655" indent="0">
              <a:buNone/>
              <a:defRPr sz="1235"/>
            </a:lvl8pPr>
            <a:lvl9pPr marL="2506345" indent="0">
              <a:buNone/>
              <a:defRPr sz="1235"/>
            </a:lvl9pPr>
          </a:lstStyle>
          <a:p>
            <a:pPr lvl="0"/>
            <a:r>
              <a:rPr lang="zh-CN" altLang="en-US" noProof="1"/>
              <a:t>单击此处编辑母版文本样式</a:t>
            </a:r>
          </a:p>
        </p:txBody>
      </p:sp>
      <p:sp>
        <p:nvSpPr>
          <p:cNvPr id="4" name="内容占位符 3"/>
          <p:cNvSpPr>
            <a:spLocks noGrp="1"/>
          </p:cNvSpPr>
          <p:nvPr>
            <p:ph sz="half" idx="2"/>
          </p:nvPr>
        </p:nvSpPr>
        <p:spPr>
          <a:xfrm>
            <a:off x="1368655" y="1826279"/>
            <a:ext cx="5620476" cy="2414787"/>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7215847" y="1218559"/>
            <a:ext cx="5648155" cy="564532"/>
          </a:xfrm>
        </p:spPr>
        <p:txBody>
          <a:bodyPr anchor="ctr"/>
          <a:lstStyle>
            <a:lvl1pPr marL="0" indent="0">
              <a:buNone/>
              <a:defRPr sz="1920"/>
            </a:lvl1pPr>
            <a:lvl2pPr marL="313055" indent="0">
              <a:buNone/>
              <a:defRPr sz="1645"/>
            </a:lvl2pPr>
            <a:lvl3pPr marL="626745" indent="0">
              <a:buNone/>
              <a:defRPr sz="1370"/>
            </a:lvl3pPr>
            <a:lvl4pPr marL="939800" indent="0">
              <a:buNone/>
              <a:defRPr sz="1235"/>
            </a:lvl4pPr>
            <a:lvl5pPr marL="1252855" indent="0">
              <a:buNone/>
              <a:defRPr sz="1235"/>
            </a:lvl5pPr>
            <a:lvl6pPr marL="1566545" indent="0">
              <a:buNone/>
              <a:defRPr sz="1235"/>
            </a:lvl6pPr>
            <a:lvl7pPr marL="1879600" indent="0">
              <a:buNone/>
              <a:defRPr sz="1235"/>
            </a:lvl7pPr>
            <a:lvl8pPr marL="2192655" indent="0">
              <a:buNone/>
              <a:defRPr sz="1235"/>
            </a:lvl8pPr>
            <a:lvl9pPr marL="2506345" indent="0">
              <a:buNone/>
              <a:defRPr sz="1235"/>
            </a:lvl9pPr>
          </a:lstStyle>
          <a:p>
            <a:pPr lvl="0"/>
            <a:r>
              <a:rPr lang="zh-CN" altLang="en-US" noProof="1"/>
              <a:t>单击此处编辑母版文本样式</a:t>
            </a:r>
          </a:p>
        </p:txBody>
      </p:sp>
      <p:sp>
        <p:nvSpPr>
          <p:cNvPr id="6" name="内容占位符 5"/>
          <p:cNvSpPr>
            <a:spLocks noGrp="1"/>
          </p:cNvSpPr>
          <p:nvPr>
            <p:ph sz="quarter" idx="4"/>
          </p:nvPr>
        </p:nvSpPr>
        <p:spPr>
          <a:xfrm>
            <a:off x="7215847" y="1826279"/>
            <a:ext cx="5648155" cy="2414787"/>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p:cNvSpPr>
          <p:nvPr>
            <p:ph type="dt" sz="half" idx="10"/>
          </p:nvPr>
        </p:nvSpPr>
        <p:spPr/>
        <p:txBody>
          <a:bodyPr/>
          <a:lstStyle>
            <a:lvl1pPr>
              <a:defRPr/>
            </a:lvl1pPr>
          </a:lstStyle>
          <a:p>
            <a:endParaRPr lang="zh-CN" altLang="en-US"/>
          </a:p>
        </p:txBody>
      </p:sp>
      <p:sp>
        <p:nvSpPr>
          <p:cNvPr id="8" name="页脚占位符 4"/>
          <p:cNvSpPr>
            <a:spLocks noGrp="1"/>
          </p:cNvSpPr>
          <p:nvPr>
            <p:ph type="ftr" sz="quarter" idx="11"/>
          </p:nvPr>
        </p:nvSpPr>
        <p:spPr/>
        <p:txBody>
          <a:bodyPr/>
          <a:lstStyle>
            <a:lvl1pPr>
              <a:defRPr/>
            </a:lvl1pPr>
          </a:lstStyle>
          <a:p>
            <a:endParaRPr lang="zh-CN" altLang="en-US"/>
          </a:p>
        </p:txBody>
      </p:sp>
      <p:sp>
        <p:nvSpPr>
          <p:cNvPr id="9" name="灯片编号占位符 5"/>
          <p:cNvSpPr>
            <a:spLocks noGrp="1"/>
          </p:cNvSpPr>
          <p:nvPr>
            <p:ph type="sldNum" sz="quarter" idx="12"/>
          </p:nvPr>
        </p:nvSpPr>
        <p:spPr/>
        <p:txBody>
          <a:bodyPr/>
          <a:lstStyle>
            <a:lvl1pPr>
              <a:defRPr/>
            </a:lvl1pPr>
          </a:lstStyle>
          <a:p>
            <a:fld id="{0C20FED7-0CF0-4E30-98D6-8BC4D2C894C8}" type="slidenum">
              <a:rPr lang="zh-CN" altLang="en-US"/>
              <a:pPr/>
              <a:t>‹#›</a:t>
            </a:fld>
            <a:endParaRPr lang="zh-CN" altLang="en-US">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E41710EE-1FAC-45BE-B7D7-E140B837BD06}" type="slidenum">
              <a:rPr lang="zh-CN" altLang="en-US"/>
              <a:pPr/>
              <a:t>‹#›</a:t>
            </a:fld>
            <a:endParaRPr lang="zh-CN" altLang="en-US">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E4E24D58-530D-45EF-BC1A-193519F956BE}" type="slidenum">
              <a:rPr lang="zh-CN" altLang="en-US"/>
              <a:pPr/>
              <a:t>‹#›</a:t>
            </a:fld>
            <a:endParaRPr lang="zh-CN" altLang="en-US">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968490" y="313268"/>
            <a:ext cx="4534873" cy="1096433"/>
          </a:xfrm>
        </p:spPr>
        <p:txBody>
          <a:bodyPr anchor="b"/>
          <a:lstStyle>
            <a:lvl1pPr>
              <a:defRPr sz="2195"/>
            </a:lvl1pPr>
          </a:lstStyle>
          <a:p>
            <a:r>
              <a:rPr lang="zh-CN" altLang="en-US" noProof="1"/>
              <a:t>单击此处编辑母版标题样式</a:t>
            </a:r>
          </a:p>
        </p:txBody>
      </p:sp>
      <p:sp>
        <p:nvSpPr>
          <p:cNvPr id="3" name="内容占位符 2"/>
          <p:cNvSpPr>
            <a:spLocks noGrp="1"/>
          </p:cNvSpPr>
          <p:nvPr>
            <p:ph idx="1"/>
          </p:nvPr>
        </p:nvSpPr>
        <p:spPr>
          <a:xfrm>
            <a:off x="5977539" y="676569"/>
            <a:ext cx="7118122" cy="3339336"/>
          </a:xfrm>
        </p:spPr>
        <p:txBody>
          <a:bodyPr/>
          <a:lstStyle>
            <a:lvl1pPr>
              <a:defRPr sz="2195"/>
            </a:lvl1pPr>
            <a:lvl2pPr>
              <a:defRPr sz="1920"/>
            </a:lvl2pPr>
            <a:lvl3pPr>
              <a:defRPr sz="1645"/>
            </a:lvl3pPr>
            <a:lvl4pPr>
              <a:defRPr sz="1370"/>
            </a:lvl4pPr>
            <a:lvl5pPr>
              <a:defRPr sz="1370"/>
            </a:lvl5pPr>
            <a:lvl6pPr>
              <a:defRPr sz="1370"/>
            </a:lvl6pPr>
            <a:lvl7pPr>
              <a:defRPr sz="1370"/>
            </a:lvl7pPr>
            <a:lvl8pPr>
              <a:defRPr sz="1370"/>
            </a:lvl8pPr>
            <a:lvl9pPr>
              <a:defRPr sz="137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968490" y="1409700"/>
            <a:ext cx="4534873" cy="2611644"/>
          </a:xfrm>
        </p:spPr>
        <p:txBody>
          <a:bodyPr/>
          <a:lstStyle>
            <a:lvl1pPr marL="0" indent="0">
              <a:buNone/>
              <a:defRPr sz="1095"/>
            </a:lvl1pPr>
            <a:lvl2pPr marL="313055" indent="0">
              <a:buNone/>
              <a:defRPr sz="960"/>
            </a:lvl2pPr>
            <a:lvl3pPr marL="626745" indent="0">
              <a:buNone/>
              <a:defRPr sz="820"/>
            </a:lvl3pPr>
            <a:lvl4pPr marL="939800" indent="0">
              <a:buNone/>
              <a:defRPr sz="685"/>
            </a:lvl4pPr>
            <a:lvl5pPr marL="1252855" indent="0">
              <a:buNone/>
              <a:defRPr sz="685"/>
            </a:lvl5pPr>
            <a:lvl6pPr marL="1566545" indent="0">
              <a:buNone/>
              <a:defRPr sz="685"/>
            </a:lvl6pPr>
            <a:lvl7pPr marL="1879600" indent="0">
              <a:buNone/>
              <a:defRPr sz="685"/>
            </a:lvl7pPr>
            <a:lvl8pPr marL="2192655" indent="0">
              <a:buNone/>
              <a:defRPr sz="685"/>
            </a:lvl8pPr>
            <a:lvl9pPr marL="2506345" indent="0">
              <a:buNone/>
              <a:defRPr sz="685"/>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ADDA029A-14AD-4C86-BA54-8043FA9422F3}" type="slidenum">
              <a:rPr lang="zh-CN" altLang="en-US"/>
              <a:pPr/>
              <a:t>‹#›</a:t>
            </a:fld>
            <a:endParaRPr lang="zh-CN" altLang="en-US">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968490" y="313268"/>
            <a:ext cx="4803711" cy="1096433"/>
          </a:xfrm>
        </p:spPr>
        <p:txBody>
          <a:bodyPr anchor="b"/>
          <a:lstStyle>
            <a:lvl1pPr>
              <a:defRPr sz="2195"/>
            </a:lvl1pPr>
          </a:lstStyle>
          <a:p>
            <a:r>
              <a:rPr lang="zh-CN" altLang="en-US" noProof="1"/>
              <a:t>单击此处编辑母版标题样式</a:t>
            </a:r>
          </a:p>
        </p:txBody>
      </p:sp>
      <p:sp>
        <p:nvSpPr>
          <p:cNvPr id="3" name="图片占位符 2"/>
          <p:cNvSpPr>
            <a:spLocks noGrp="1"/>
          </p:cNvSpPr>
          <p:nvPr>
            <p:ph type="pic" idx="1"/>
          </p:nvPr>
        </p:nvSpPr>
        <p:spPr>
          <a:xfrm>
            <a:off x="5977539" y="313267"/>
            <a:ext cx="7118122" cy="3702638"/>
          </a:xfrm>
        </p:spPr>
        <p:txBody>
          <a:bodyPr/>
          <a:lstStyle>
            <a:lvl1pPr marL="0" indent="0">
              <a:buNone/>
              <a:defRPr sz="2195"/>
            </a:lvl1pPr>
            <a:lvl2pPr marL="313055" indent="0">
              <a:buNone/>
              <a:defRPr sz="1920"/>
            </a:lvl2pPr>
            <a:lvl3pPr marL="626745" indent="0">
              <a:buNone/>
              <a:defRPr sz="1645"/>
            </a:lvl3pPr>
            <a:lvl4pPr marL="939800" indent="0">
              <a:buNone/>
              <a:defRPr sz="1370"/>
            </a:lvl4pPr>
            <a:lvl5pPr marL="1252855" indent="0">
              <a:buNone/>
              <a:defRPr sz="1370"/>
            </a:lvl5pPr>
            <a:lvl6pPr marL="1566545" indent="0">
              <a:buNone/>
              <a:defRPr sz="1370"/>
            </a:lvl6pPr>
            <a:lvl7pPr marL="1879600" indent="0">
              <a:buNone/>
              <a:defRPr sz="1370"/>
            </a:lvl7pPr>
            <a:lvl8pPr marL="2192655" indent="0">
              <a:buNone/>
              <a:defRPr sz="1370"/>
            </a:lvl8pPr>
            <a:lvl9pPr marL="2506345" indent="0">
              <a:buNone/>
              <a:defRPr sz="1370"/>
            </a:lvl9pPr>
          </a:lstStyle>
          <a:p>
            <a:endParaRPr lang="zh-CN" altLang="en-US" noProof="1"/>
          </a:p>
        </p:txBody>
      </p:sp>
      <p:sp>
        <p:nvSpPr>
          <p:cNvPr id="4" name="文本占位符 3"/>
          <p:cNvSpPr>
            <a:spLocks noGrp="1"/>
          </p:cNvSpPr>
          <p:nvPr>
            <p:ph type="body" sz="half" idx="2"/>
          </p:nvPr>
        </p:nvSpPr>
        <p:spPr>
          <a:xfrm>
            <a:off x="968490" y="1409700"/>
            <a:ext cx="4803711" cy="2611644"/>
          </a:xfrm>
        </p:spPr>
        <p:txBody>
          <a:bodyPr/>
          <a:lstStyle>
            <a:lvl1pPr marL="0" indent="0">
              <a:buNone/>
              <a:defRPr sz="1370"/>
            </a:lvl1pPr>
            <a:lvl2pPr marL="313055" indent="0">
              <a:buNone/>
              <a:defRPr sz="1235"/>
            </a:lvl2pPr>
            <a:lvl3pPr marL="626745" indent="0">
              <a:buNone/>
              <a:defRPr sz="1095"/>
            </a:lvl3pPr>
            <a:lvl4pPr marL="939800" indent="0">
              <a:buNone/>
              <a:defRPr sz="960"/>
            </a:lvl4pPr>
            <a:lvl5pPr marL="1252855" indent="0">
              <a:buNone/>
              <a:defRPr sz="960"/>
            </a:lvl5pPr>
            <a:lvl6pPr marL="1566545" indent="0">
              <a:buNone/>
              <a:defRPr sz="960"/>
            </a:lvl6pPr>
            <a:lvl7pPr marL="1879600" indent="0">
              <a:buNone/>
              <a:defRPr sz="960"/>
            </a:lvl7pPr>
            <a:lvl8pPr marL="2192655" indent="0">
              <a:buNone/>
              <a:defRPr sz="960"/>
            </a:lvl8pPr>
            <a:lvl9pPr marL="2506345" indent="0">
              <a:buNone/>
              <a:defRPr sz="96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BAF94D0D-419F-460B-B89C-797A9ED81D53}" type="slidenum">
              <a:rPr lang="zh-CN" altLang="en-US"/>
              <a:pPr/>
              <a:t>‹#›</a:t>
            </a:fld>
            <a:endParaRPr lang="zh-CN" altLang="en-US">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00">
            <a:alpha val="4000"/>
          </a:srgbClr>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703025" y="188914"/>
            <a:ext cx="12654439" cy="782637"/>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noChangeArrowheads="1"/>
          </p:cNvSpPr>
          <p:nvPr>
            <p:ph type="body" idx="9"/>
          </p:nvPr>
        </p:nvSpPr>
        <p:spPr bwMode="auto">
          <a:xfrm>
            <a:off x="703025" y="1096964"/>
            <a:ext cx="12654439" cy="3100387"/>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日期占位符 3"/>
          <p:cNvSpPr>
            <a:spLocks noGrp="1"/>
          </p:cNvSpPr>
          <p:nvPr>
            <p:ph type="dt" sz="half" idx="2"/>
          </p:nvPr>
        </p:nvSpPr>
        <p:spPr>
          <a:xfrm>
            <a:off x="703024" y="4354514"/>
            <a:ext cx="3280781" cy="250825"/>
          </a:xfrm>
          <a:prstGeom prst="rect">
            <a:avLst/>
          </a:prstGeom>
          <a:noFill/>
          <a:ln w="9525">
            <a:noFill/>
          </a:ln>
        </p:spPr>
        <p:txBody>
          <a:bodyPr anchor="ctr"/>
          <a:lstStyle>
            <a:lvl1pPr>
              <a:defRPr sz="1200" noProof="1" dirty="0">
                <a:solidFill>
                  <a:srgbClr val="898989"/>
                </a:solidFill>
                <a:latin typeface="Calibri" panose="020F0502020204030204" pitchFamily="2" charset="0"/>
              </a:defRPr>
            </a:lvl1pPr>
          </a:lstStyle>
          <a:p>
            <a:endParaRPr lang="zh-CN" altLang="en-US"/>
          </a:p>
        </p:txBody>
      </p:sp>
      <p:sp>
        <p:nvSpPr>
          <p:cNvPr id="1029" name="页脚占位符 4"/>
          <p:cNvSpPr>
            <a:spLocks noGrp="1"/>
          </p:cNvSpPr>
          <p:nvPr>
            <p:ph type="ftr" sz="quarter" idx="3"/>
          </p:nvPr>
        </p:nvSpPr>
        <p:spPr>
          <a:xfrm>
            <a:off x="4804000" y="4354514"/>
            <a:ext cx="4452488" cy="250825"/>
          </a:xfrm>
          <a:prstGeom prst="rect">
            <a:avLst/>
          </a:prstGeom>
          <a:noFill/>
          <a:ln w="9525">
            <a:noFill/>
          </a:ln>
        </p:spPr>
        <p:txBody>
          <a:bodyPr anchor="ctr"/>
          <a:lstStyle>
            <a:lvl1pPr algn="ctr">
              <a:defRPr sz="1200" noProof="1" dirty="0">
                <a:solidFill>
                  <a:srgbClr val="898989"/>
                </a:solidFill>
                <a:latin typeface="Calibri" panose="020F0502020204030204" pitchFamily="2" charset="0"/>
              </a:defRPr>
            </a:lvl1pPr>
          </a:lstStyle>
          <a:p>
            <a:endParaRPr lang="zh-CN" altLang="en-US"/>
          </a:p>
        </p:txBody>
      </p:sp>
      <p:sp>
        <p:nvSpPr>
          <p:cNvPr id="1030" name="灯片编号占位符 5"/>
          <p:cNvSpPr>
            <a:spLocks noGrp="1"/>
          </p:cNvSpPr>
          <p:nvPr>
            <p:ph type="sldNum" sz="quarter" idx="4"/>
          </p:nvPr>
        </p:nvSpPr>
        <p:spPr>
          <a:xfrm>
            <a:off x="10076683" y="4354514"/>
            <a:ext cx="3280781" cy="25082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latin typeface="Calibri" panose="020F0502020204030204" pitchFamily="2" charset="0"/>
              </a:defRPr>
            </a:lvl1pPr>
          </a:lstStyle>
          <a:p>
            <a:fld id="{82D9D263-04D9-4AB9-8412-7A89DD0B5FC9}"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2"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2"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2"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2"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2"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2"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2"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2"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9.jpg"/><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内容占位符 1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33501" y="189260"/>
            <a:ext cx="1459338" cy="2340000"/>
          </a:xfrm>
          <a:prstGeom prst="rect">
            <a:avLst/>
          </a:prstGeom>
          <a:noFill/>
          <a:ln w="9525">
            <a:noFill/>
            <a:miter lim="800000"/>
          </a:ln>
        </p:spPr>
      </p:pic>
      <p:sp>
        <p:nvSpPr>
          <p:cNvPr id="9" name="TextBox 8"/>
          <p:cNvSpPr txBox="1"/>
          <p:nvPr/>
        </p:nvSpPr>
        <p:spPr>
          <a:xfrm>
            <a:off x="1769772" y="190801"/>
            <a:ext cx="2664296" cy="2169825"/>
          </a:xfrm>
          <a:prstGeom prst="rect">
            <a:avLst/>
          </a:prstGeom>
          <a:noFill/>
        </p:spPr>
        <p:txBody>
          <a:bodyPr wrap="square" rtlCol="0">
            <a:spAutoFit/>
          </a:bodyPr>
          <a:lstStyle/>
          <a:p>
            <a:r>
              <a:rPr lang="zh-CN" altLang="en-US" sz="4800" dirty="0">
                <a:solidFill>
                  <a:srgbClr val="007A37"/>
                </a:solidFill>
                <a:latin typeface="微软雅黑" pitchFamily="34" charset="-122"/>
                <a:ea typeface="微软雅黑" pitchFamily="34" charset="-122"/>
              </a:rPr>
              <a:t>刘兆孔</a:t>
            </a:r>
            <a:endParaRPr lang="en-US" altLang="zh-CN" sz="4800" dirty="0">
              <a:solidFill>
                <a:srgbClr val="007A37"/>
              </a:solidFill>
              <a:latin typeface="微软雅黑" pitchFamily="34" charset="-122"/>
              <a:ea typeface="微软雅黑" pitchFamily="34" charset="-122"/>
            </a:endParaRPr>
          </a:p>
          <a:p>
            <a:pPr>
              <a:lnSpc>
                <a:spcPct val="150000"/>
              </a:lnSpc>
            </a:pPr>
            <a:r>
              <a:rPr lang="zh-CN" altLang="en-US" sz="3000" dirty="0" smtClean="0">
                <a:solidFill>
                  <a:srgbClr val="007A37"/>
                </a:solidFill>
                <a:latin typeface="微软雅黑" pitchFamily="34" charset="-122"/>
                <a:ea typeface="微软雅黑" pitchFamily="34" charset="-122"/>
              </a:rPr>
              <a:t>神经内科</a:t>
            </a:r>
            <a:endParaRPr lang="en-US" altLang="zh-CN" sz="3000" dirty="0" smtClean="0">
              <a:solidFill>
                <a:srgbClr val="007A37"/>
              </a:solidFill>
              <a:latin typeface="微软雅黑" pitchFamily="34" charset="-122"/>
              <a:ea typeface="微软雅黑" pitchFamily="34" charset="-122"/>
            </a:endParaRPr>
          </a:p>
          <a:p>
            <a:pPr>
              <a:lnSpc>
                <a:spcPct val="150000"/>
              </a:lnSpc>
            </a:pPr>
            <a:endParaRPr lang="en-US" altLang="zh-CN" sz="1000" dirty="0" smtClean="0">
              <a:solidFill>
                <a:srgbClr val="007A37"/>
              </a:solidFill>
              <a:latin typeface="微软雅黑" pitchFamily="34" charset="-122"/>
              <a:ea typeface="微软雅黑" pitchFamily="34" charset="-122"/>
            </a:endParaRPr>
          </a:p>
          <a:p>
            <a:pPr>
              <a:lnSpc>
                <a:spcPct val="150000"/>
              </a:lnSpc>
            </a:pPr>
            <a:r>
              <a:rPr lang="zh-CN" altLang="en-US" dirty="0" smtClean="0">
                <a:solidFill>
                  <a:srgbClr val="007A37"/>
                </a:solidFill>
                <a:latin typeface="微软雅黑" pitchFamily="34" charset="-122"/>
                <a:ea typeface="微软雅黑" pitchFamily="34" charset="-122"/>
              </a:rPr>
              <a:t>省立医院专家  主任医师</a:t>
            </a:r>
            <a:endParaRPr lang="zh-CN" altLang="en-US" dirty="0">
              <a:solidFill>
                <a:srgbClr val="007A37"/>
              </a:solidFill>
              <a:latin typeface="微软雅黑" pitchFamily="34" charset="-122"/>
              <a:ea typeface="微软雅黑" pitchFamily="34" charset="-122"/>
            </a:endParaRPr>
          </a:p>
        </p:txBody>
      </p:sp>
      <p:sp>
        <p:nvSpPr>
          <p:cNvPr id="10" name="TextBox 9"/>
          <p:cNvSpPr txBox="1"/>
          <p:nvPr/>
        </p:nvSpPr>
        <p:spPr>
          <a:xfrm>
            <a:off x="333500" y="2566800"/>
            <a:ext cx="4100568" cy="1938992"/>
          </a:xfrm>
          <a:prstGeom prst="rect">
            <a:avLst/>
          </a:prstGeom>
          <a:noFill/>
        </p:spPr>
        <p:txBody>
          <a:bodyPr wrap="square" rtlCol="0">
            <a:spAutoFit/>
          </a:bodyPr>
          <a:lstStyle/>
          <a:p>
            <a:pPr marL="0" indent="0" eaLnBrk="1" hangingPunct="1">
              <a:lnSpc>
                <a:spcPct val="150000"/>
              </a:lnSpc>
              <a:buNone/>
            </a:pPr>
            <a:r>
              <a:rPr lang="zh-CN" altLang="en-US" sz="1600" dirty="0" smtClean="0">
                <a:solidFill>
                  <a:srgbClr val="007A37"/>
                </a:solidFill>
                <a:latin typeface="微软雅黑" pitchFamily="34" charset="-122"/>
                <a:ea typeface="微软雅黑" pitchFamily="34" charset="-122"/>
              </a:rPr>
              <a:t>山东省</a:t>
            </a:r>
            <a:r>
              <a:rPr lang="zh-CN" altLang="en-US" sz="1600" dirty="0">
                <a:solidFill>
                  <a:srgbClr val="007A37"/>
                </a:solidFill>
                <a:latin typeface="微软雅黑" pitchFamily="34" charset="-122"/>
                <a:ea typeface="微软雅黑" pitchFamily="34" charset="-122"/>
              </a:rPr>
              <a:t>医师学会睡眠障碍</a:t>
            </a:r>
            <a:r>
              <a:rPr lang="zh-CN" altLang="en-US" sz="1600" dirty="0" smtClean="0">
                <a:solidFill>
                  <a:srgbClr val="007A37"/>
                </a:solidFill>
                <a:latin typeface="微软雅黑" pitchFamily="34" charset="-122"/>
                <a:ea typeface="微软雅黑" pitchFamily="34" charset="-122"/>
              </a:rPr>
              <a:t>分会副主任委员。擅长</a:t>
            </a:r>
            <a:r>
              <a:rPr lang="zh-CN" altLang="en-US" sz="1600" dirty="0">
                <a:solidFill>
                  <a:srgbClr val="007A37"/>
                </a:solidFill>
                <a:latin typeface="微软雅黑" pitchFamily="34" charset="-122"/>
                <a:ea typeface="微软雅黑" pitchFamily="34" charset="-122"/>
              </a:rPr>
              <a:t>脑血管病、神经变性病等的治疗。对于神经内科的疑难</a:t>
            </a:r>
            <a:r>
              <a:rPr lang="zh-CN" altLang="en-US" sz="1600" dirty="0" smtClean="0">
                <a:solidFill>
                  <a:srgbClr val="007A37"/>
                </a:solidFill>
                <a:latin typeface="微软雅黑" pitchFamily="34" charset="-122"/>
                <a:ea typeface="微软雅黑" pitchFamily="34" charset="-122"/>
              </a:rPr>
              <a:t>病、少见</a:t>
            </a:r>
            <a:r>
              <a:rPr lang="zh-CN" altLang="en-US" sz="1600" dirty="0">
                <a:solidFill>
                  <a:srgbClr val="007A37"/>
                </a:solidFill>
                <a:latin typeface="微软雅黑" pitchFamily="34" charset="-122"/>
                <a:ea typeface="微软雅黑" pitchFamily="34" charset="-122"/>
              </a:rPr>
              <a:t>病亦能做出正确的诊断和治疗</a:t>
            </a:r>
            <a:r>
              <a:rPr lang="zh-CN" altLang="en-US" sz="1600" dirty="0" smtClean="0">
                <a:solidFill>
                  <a:srgbClr val="007A37"/>
                </a:solidFill>
                <a:latin typeface="微软雅黑" pitchFamily="34" charset="-122"/>
                <a:ea typeface="微软雅黑" pitchFamily="34" charset="-122"/>
              </a:rPr>
              <a:t>。</a:t>
            </a:r>
            <a:endParaRPr lang="en-US" altLang="zh-CN" sz="1600" dirty="0" smtClean="0">
              <a:solidFill>
                <a:srgbClr val="007A37"/>
              </a:solidFill>
              <a:latin typeface="微软雅黑" pitchFamily="34" charset="-122"/>
              <a:ea typeface="微软雅黑" pitchFamily="34" charset="-122"/>
            </a:endParaRPr>
          </a:p>
          <a:p>
            <a:pPr>
              <a:lnSpc>
                <a:spcPct val="150000"/>
              </a:lnSpc>
            </a:pPr>
            <a:r>
              <a:rPr lang="zh-CN" altLang="en-US" sz="1600" b="1" dirty="0">
                <a:solidFill>
                  <a:srgbClr val="007A37"/>
                </a:solidFill>
                <a:latin typeface="微软雅黑" pitchFamily="34" charset="-122"/>
                <a:ea typeface="微软雅黑" pitchFamily="34" charset="-122"/>
              </a:rPr>
              <a:t>坐诊时间：周二下午、</a:t>
            </a:r>
            <a:r>
              <a:rPr lang="zh-CN" altLang="en-US" sz="1600" b="1" dirty="0" smtClean="0">
                <a:solidFill>
                  <a:srgbClr val="007A37"/>
                </a:solidFill>
                <a:latin typeface="微软雅黑" pitchFamily="34" charset="-122"/>
                <a:ea typeface="微软雅黑" pitchFamily="34" charset="-122"/>
              </a:rPr>
              <a:t>周三</a:t>
            </a:r>
            <a:r>
              <a:rPr lang="zh-CN" altLang="en-US" sz="1600" b="1" dirty="0">
                <a:solidFill>
                  <a:srgbClr val="007A37"/>
                </a:solidFill>
                <a:latin typeface="微软雅黑" pitchFamily="34" charset="-122"/>
                <a:ea typeface="微软雅黑" pitchFamily="34" charset="-122"/>
              </a:rPr>
              <a:t>下</a:t>
            </a:r>
            <a:r>
              <a:rPr lang="zh-CN" altLang="en-US" sz="1600" b="1" dirty="0" smtClean="0">
                <a:solidFill>
                  <a:srgbClr val="007A37"/>
                </a:solidFill>
                <a:latin typeface="微软雅黑" pitchFamily="34" charset="-122"/>
                <a:ea typeface="微软雅黑" pitchFamily="34" charset="-122"/>
              </a:rPr>
              <a:t>午</a:t>
            </a:r>
            <a:endParaRPr lang="en-US" altLang="zh-CN" sz="1600" b="1" dirty="0">
              <a:solidFill>
                <a:srgbClr val="007A37"/>
              </a:solidFill>
              <a:latin typeface="微软雅黑" pitchFamily="34" charset="-122"/>
              <a:ea typeface="微软雅黑" pitchFamily="34" charset="-122"/>
            </a:endParaRPr>
          </a:p>
        </p:txBody>
      </p:sp>
      <p:sp>
        <p:nvSpPr>
          <p:cNvPr id="11" name="TextBox 10"/>
          <p:cNvSpPr txBox="1"/>
          <p:nvPr/>
        </p:nvSpPr>
        <p:spPr>
          <a:xfrm>
            <a:off x="6310164" y="189260"/>
            <a:ext cx="2816895" cy="2169825"/>
          </a:xfrm>
          <a:prstGeom prst="rect">
            <a:avLst/>
          </a:prstGeom>
          <a:noFill/>
        </p:spPr>
        <p:txBody>
          <a:bodyPr wrap="square" rtlCol="0">
            <a:spAutoFit/>
          </a:bodyPr>
          <a:lstStyle/>
          <a:p>
            <a:r>
              <a:rPr lang="zh-CN" altLang="en-US" sz="4800" dirty="0">
                <a:solidFill>
                  <a:srgbClr val="007A37"/>
                </a:solidFill>
                <a:latin typeface="微软雅黑" pitchFamily="34" charset="-122"/>
                <a:ea typeface="微软雅黑" pitchFamily="34" charset="-122"/>
              </a:rPr>
              <a:t>王敏忠</a:t>
            </a:r>
          </a:p>
          <a:p>
            <a:pPr>
              <a:lnSpc>
                <a:spcPct val="150000"/>
              </a:lnSpc>
            </a:pPr>
            <a:r>
              <a:rPr lang="zh-CN" altLang="en-US" sz="3000" dirty="0" smtClean="0">
                <a:solidFill>
                  <a:srgbClr val="007A37"/>
                </a:solidFill>
                <a:latin typeface="微软雅黑" pitchFamily="34" charset="-122"/>
                <a:ea typeface="微软雅黑" pitchFamily="34" charset="-122"/>
              </a:rPr>
              <a:t>神经内科</a:t>
            </a:r>
            <a:endParaRPr lang="en-US" altLang="zh-CN" sz="3000" dirty="0">
              <a:solidFill>
                <a:srgbClr val="007A37"/>
              </a:solidFill>
              <a:latin typeface="微软雅黑" pitchFamily="34" charset="-122"/>
              <a:ea typeface="微软雅黑" pitchFamily="34" charset="-122"/>
            </a:endParaRPr>
          </a:p>
          <a:p>
            <a:pPr>
              <a:lnSpc>
                <a:spcPct val="150000"/>
              </a:lnSpc>
            </a:pPr>
            <a:endParaRPr lang="en-US" altLang="zh-CN" sz="1000" dirty="0" smtClean="0">
              <a:solidFill>
                <a:srgbClr val="007A37"/>
              </a:solidFill>
              <a:latin typeface="微软雅黑" pitchFamily="34" charset="-122"/>
              <a:ea typeface="微软雅黑" pitchFamily="34" charset="-122"/>
            </a:endParaRPr>
          </a:p>
          <a:p>
            <a:pPr>
              <a:lnSpc>
                <a:spcPct val="150000"/>
              </a:lnSpc>
            </a:pPr>
            <a:r>
              <a:rPr lang="zh-CN" altLang="en-US" dirty="0" smtClean="0">
                <a:solidFill>
                  <a:srgbClr val="007A37"/>
                </a:solidFill>
                <a:latin typeface="微软雅黑" pitchFamily="34" charset="-122"/>
                <a:ea typeface="微软雅黑" pitchFamily="34" charset="-122"/>
              </a:rPr>
              <a:t>省立医院专家  主任医师</a:t>
            </a:r>
            <a:endParaRPr lang="zh-CN" altLang="en-US" dirty="0">
              <a:solidFill>
                <a:srgbClr val="007A37"/>
              </a:solidFill>
              <a:latin typeface="微软雅黑" pitchFamily="34" charset="-122"/>
              <a:ea typeface="微软雅黑" pitchFamily="34" charset="-122"/>
            </a:endParaRPr>
          </a:p>
        </p:txBody>
      </p:sp>
      <p:sp>
        <p:nvSpPr>
          <p:cNvPr id="12" name="TextBox 11"/>
          <p:cNvSpPr txBox="1"/>
          <p:nvPr/>
        </p:nvSpPr>
        <p:spPr>
          <a:xfrm>
            <a:off x="4725988" y="2508032"/>
            <a:ext cx="4399449" cy="1569660"/>
          </a:xfrm>
          <a:prstGeom prst="rect">
            <a:avLst/>
          </a:prstGeom>
          <a:noFill/>
        </p:spPr>
        <p:txBody>
          <a:bodyPr wrap="square" rtlCol="0">
            <a:spAutoFit/>
          </a:bodyPr>
          <a:lstStyle/>
          <a:p>
            <a:pPr marL="0" indent="0" eaLnBrk="1" hangingPunct="1">
              <a:lnSpc>
                <a:spcPct val="150000"/>
              </a:lnSpc>
              <a:buNone/>
            </a:pPr>
            <a:r>
              <a:rPr lang="zh-CN" altLang="en-US" sz="1600" dirty="0">
                <a:solidFill>
                  <a:srgbClr val="007A37"/>
                </a:solidFill>
                <a:latin typeface="微软雅黑" pitchFamily="34" charset="-122"/>
                <a:ea typeface="微软雅黑" pitchFamily="34" charset="-122"/>
              </a:rPr>
              <a:t>医学</a:t>
            </a:r>
            <a:r>
              <a:rPr lang="zh-CN" altLang="en-US" sz="1600" dirty="0" smtClean="0">
                <a:solidFill>
                  <a:srgbClr val="007A37"/>
                </a:solidFill>
                <a:latin typeface="微软雅黑" pitchFamily="34" charset="-122"/>
                <a:ea typeface="微软雅黑" pitchFamily="34" charset="-122"/>
              </a:rPr>
              <a:t>博士，硕士生</a:t>
            </a:r>
            <a:r>
              <a:rPr lang="zh-CN" altLang="en-US" sz="1600" dirty="0">
                <a:solidFill>
                  <a:srgbClr val="007A37"/>
                </a:solidFill>
                <a:latin typeface="微软雅黑" pitchFamily="34" charset="-122"/>
                <a:ea typeface="微软雅黑" pitchFamily="34" charset="-122"/>
              </a:rPr>
              <a:t>导师</a:t>
            </a:r>
            <a:r>
              <a:rPr lang="zh-CN" altLang="en-US" sz="1600" dirty="0" smtClean="0">
                <a:solidFill>
                  <a:srgbClr val="007A37"/>
                </a:solidFill>
                <a:latin typeface="微软雅黑" pitchFamily="34" charset="-122"/>
                <a:ea typeface="微软雅黑" pitchFamily="34" charset="-122"/>
              </a:rPr>
              <a:t>。擅长</a:t>
            </a:r>
            <a:r>
              <a:rPr lang="zh-CN" altLang="en-US" sz="1600" dirty="0">
                <a:solidFill>
                  <a:srgbClr val="007A37"/>
                </a:solidFill>
                <a:latin typeface="微软雅黑" pitchFamily="34" charset="-122"/>
                <a:ea typeface="微软雅黑" pitchFamily="34" charset="-122"/>
              </a:rPr>
              <a:t>诊治偏瘫、头晕头痛、记忆障碍及抑郁失眠等疑难病症，主要研究脑血管病、痴呆及神经心理学</a:t>
            </a:r>
            <a:r>
              <a:rPr lang="zh-CN" altLang="en-US" sz="1600" dirty="0" smtClean="0">
                <a:solidFill>
                  <a:srgbClr val="007A37"/>
                </a:solidFill>
                <a:latin typeface="微软雅黑" pitchFamily="34" charset="-122"/>
                <a:ea typeface="微软雅黑" pitchFamily="34" charset="-122"/>
              </a:rPr>
              <a:t>。</a:t>
            </a:r>
            <a:endParaRPr lang="en-US" altLang="zh-CN" sz="1600" dirty="0" smtClean="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sz="1600" b="1" dirty="0">
                <a:solidFill>
                  <a:srgbClr val="007A37"/>
                </a:solidFill>
                <a:latin typeface="微软雅黑" pitchFamily="34" charset="-122"/>
                <a:ea typeface="微软雅黑" pitchFamily="34" charset="-122"/>
              </a:rPr>
              <a:t>坐</a:t>
            </a:r>
            <a:r>
              <a:rPr lang="zh-CN" altLang="en-US" sz="1600" b="1" dirty="0" smtClean="0">
                <a:solidFill>
                  <a:srgbClr val="007A37"/>
                </a:solidFill>
                <a:latin typeface="微软雅黑" pitchFamily="34" charset="-122"/>
                <a:ea typeface="微软雅黑" pitchFamily="34" charset="-122"/>
              </a:rPr>
              <a:t>诊时间：周二上午、周四下午、周五下午</a:t>
            </a:r>
            <a:endParaRPr lang="zh-CN" altLang="en-US" sz="1600" b="1" dirty="0">
              <a:solidFill>
                <a:srgbClr val="007A37"/>
              </a:solidFill>
              <a:latin typeface="微软雅黑" pitchFamily="34" charset="-122"/>
              <a:ea typeface="微软雅黑" pitchFamily="34" charset="-122"/>
            </a:endParaRPr>
          </a:p>
        </p:txBody>
      </p:sp>
      <p:pic>
        <p:nvPicPr>
          <p:cNvPr id="13" name="内容占位符 13"/>
          <p:cNvPicPr preferRelativeResize="0">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46656" y="190800"/>
            <a:ext cx="1562400" cy="2340000"/>
          </a:xfrm>
          <a:prstGeom prst="rect">
            <a:avLst/>
          </a:prstGeom>
          <a:noFill/>
          <a:ln w="9525">
            <a:noFill/>
            <a:miter lim="800000"/>
          </a:ln>
        </p:spPr>
      </p:pic>
      <p:sp>
        <p:nvSpPr>
          <p:cNvPr id="14" name="TextBox 13"/>
          <p:cNvSpPr txBox="1"/>
          <p:nvPr/>
        </p:nvSpPr>
        <p:spPr>
          <a:xfrm>
            <a:off x="10918676" y="190801"/>
            <a:ext cx="3025810" cy="2169825"/>
          </a:xfrm>
          <a:prstGeom prst="rect">
            <a:avLst/>
          </a:prstGeom>
          <a:noFill/>
        </p:spPr>
        <p:txBody>
          <a:bodyPr wrap="square" rtlCol="0">
            <a:spAutoFit/>
          </a:bodyPr>
          <a:lstStyle/>
          <a:p>
            <a:r>
              <a:rPr lang="zh-CN" altLang="en-US" sz="4800" dirty="0">
                <a:solidFill>
                  <a:srgbClr val="007A37"/>
                </a:solidFill>
                <a:latin typeface="微软雅黑" pitchFamily="34" charset="-122"/>
                <a:ea typeface="微软雅黑" pitchFamily="34" charset="-122"/>
              </a:rPr>
              <a:t>屈传强</a:t>
            </a:r>
          </a:p>
          <a:p>
            <a:pPr>
              <a:lnSpc>
                <a:spcPct val="150000"/>
              </a:lnSpc>
            </a:pPr>
            <a:r>
              <a:rPr lang="zh-CN" altLang="en-US" sz="3000" dirty="0" smtClean="0">
                <a:solidFill>
                  <a:srgbClr val="007A37"/>
                </a:solidFill>
                <a:latin typeface="微软雅黑" pitchFamily="34" charset="-122"/>
                <a:ea typeface="微软雅黑" pitchFamily="34" charset="-122"/>
              </a:rPr>
              <a:t>神经内科</a:t>
            </a:r>
            <a:endParaRPr lang="en-US" altLang="zh-CN" sz="3000" dirty="0">
              <a:solidFill>
                <a:srgbClr val="007A37"/>
              </a:solidFill>
              <a:latin typeface="微软雅黑" pitchFamily="34" charset="-122"/>
              <a:ea typeface="微软雅黑" pitchFamily="34" charset="-122"/>
            </a:endParaRPr>
          </a:p>
          <a:p>
            <a:pPr>
              <a:lnSpc>
                <a:spcPct val="150000"/>
              </a:lnSpc>
            </a:pPr>
            <a:endParaRPr lang="en-US" altLang="zh-CN" sz="1000" dirty="0" smtClean="0">
              <a:solidFill>
                <a:srgbClr val="007A37"/>
              </a:solidFill>
              <a:latin typeface="微软雅黑" pitchFamily="34" charset="-122"/>
              <a:ea typeface="微软雅黑" pitchFamily="34" charset="-122"/>
            </a:endParaRPr>
          </a:p>
          <a:p>
            <a:pPr>
              <a:lnSpc>
                <a:spcPct val="150000"/>
              </a:lnSpc>
            </a:pPr>
            <a:r>
              <a:rPr lang="zh-CN" altLang="en-US" dirty="0" smtClean="0">
                <a:solidFill>
                  <a:srgbClr val="007A37"/>
                </a:solidFill>
                <a:latin typeface="微软雅黑" pitchFamily="34" charset="-122"/>
                <a:ea typeface="微软雅黑" pitchFamily="34" charset="-122"/>
              </a:rPr>
              <a:t>省立医院专家  主任医师</a:t>
            </a:r>
            <a:endParaRPr lang="zh-CN" altLang="en-US" dirty="0">
              <a:solidFill>
                <a:srgbClr val="007A37"/>
              </a:solidFill>
              <a:latin typeface="微软雅黑" pitchFamily="34" charset="-122"/>
              <a:ea typeface="微软雅黑" pitchFamily="34" charset="-122"/>
            </a:endParaRPr>
          </a:p>
        </p:txBody>
      </p:sp>
      <p:sp>
        <p:nvSpPr>
          <p:cNvPr id="15" name="TextBox 14"/>
          <p:cNvSpPr txBox="1"/>
          <p:nvPr/>
        </p:nvSpPr>
        <p:spPr>
          <a:xfrm>
            <a:off x="9406508" y="2566800"/>
            <a:ext cx="4236460" cy="1569660"/>
          </a:xfrm>
          <a:prstGeom prst="rect">
            <a:avLst/>
          </a:prstGeom>
          <a:noFill/>
        </p:spPr>
        <p:txBody>
          <a:bodyPr wrap="square" rtlCol="0">
            <a:spAutoFit/>
          </a:bodyPr>
          <a:lstStyle/>
          <a:p>
            <a:pPr>
              <a:lnSpc>
                <a:spcPct val="150000"/>
              </a:lnSpc>
            </a:pPr>
            <a:r>
              <a:rPr lang="zh-CN" altLang="en-US" sz="1600" dirty="0">
                <a:solidFill>
                  <a:srgbClr val="007A37"/>
                </a:solidFill>
                <a:latin typeface="微软雅黑" pitchFamily="34" charset="-122"/>
                <a:ea typeface="微软雅黑" pitchFamily="34" charset="-122"/>
              </a:rPr>
              <a:t>医学</a:t>
            </a:r>
            <a:r>
              <a:rPr lang="zh-CN" altLang="en-US" sz="1600" dirty="0" smtClean="0">
                <a:solidFill>
                  <a:srgbClr val="007A37"/>
                </a:solidFill>
                <a:latin typeface="微软雅黑" pitchFamily="34" charset="-122"/>
                <a:ea typeface="微软雅黑" pitchFamily="34" charset="-122"/>
              </a:rPr>
              <a:t>博士，硕士生</a:t>
            </a:r>
            <a:r>
              <a:rPr lang="zh-CN" altLang="en-US" sz="1600" dirty="0">
                <a:solidFill>
                  <a:srgbClr val="007A37"/>
                </a:solidFill>
                <a:latin typeface="微软雅黑" pitchFamily="34" charset="-122"/>
                <a:ea typeface="微软雅黑" pitchFamily="34" charset="-122"/>
              </a:rPr>
              <a:t>导师</a:t>
            </a:r>
            <a:r>
              <a:rPr lang="zh-CN" altLang="en-US" sz="1600" dirty="0" smtClean="0">
                <a:solidFill>
                  <a:srgbClr val="007A37"/>
                </a:solidFill>
                <a:latin typeface="微软雅黑" pitchFamily="34" charset="-122"/>
                <a:ea typeface="微软雅黑" pitchFamily="34" charset="-122"/>
              </a:rPr>
              <a:t>。擅长</a:t>
            </a:r>
            <a:r>
              <a:rPr lang="zh-CN" altLang="en-US" sz="1600" dirty="0">
                <a:solidFill>
                  <a:srgbClr val="007A37"/>
                </a:solidFill>
                <a:latin typeface="微软雅黑" pitchFamily="34" charset="-122"/>
                <a:ea typeface="微软雅黑" pitchFamily="34" charset="-122"/>
              </a:rPr>
              <a:t>脑血管病、痴呆与认知障碍，在神经系统认知功能康复领域有较深入的研究</a:t>
            </a:r>
            <a:r>
              <a:rPr lang="zh-CN" altLang="en-US" sz="1600" dirty="0" smtClean="0">
                <a:solidFill>
                  <a:srgbClr val="007A37"/>
                </a:solidFill>
                <a:latin typeface="微软雅黑" pitchFamily="34" charset="-122"/>
                <a:ea typeface="微软雅黑" pitchFamily="34" charset="-122"/>
              </a:rPr>
              <a:t>。</a:t>
            </a:r>
            <a:endParaRPr lang="en-US" altLang="zh-CN" sz="1600" dirty="0" smtClean="0">
              <a:solidFill>
                <a:srgbClr val="007A37"/>
              </a:solidFill>
              <a:latin typeface="微软雅黑" pitchFamily="34" charset="-122"/>
              <a:ea typeface="微软雅黑" pitchFamily="34" charset="-122"/>
            </a:endParaRPr>
          </a:p>
          <a:p>
            <a:pPr>
              <a:lnSpc>
                <a:spcPct val="150000"/>
              </a:lnSpc>
            </a:pPr>
            <a:r>
              <a:rPr lang="zh-CN" altLang="en-US" sz="1600" b="1" dirty="0">
                <a:solidFill>
                  <a:srgbClr val="007A37"/>
                </a:solidFill>
                <a:latin typeface="微软雅黑" pitchFamily="34" charset="-122"/>
                <a:ea typeface="微软雅黑" pitchFamily="34" charset="-122"/>
              </a:rPr>
              <a:t>坐</a:t>
            </a:r>
            <a:r>
              <a:rPr lang="zh-CN" altLang="en-US" sz="1600" b="1" dirty="0" smtClean="0">
                <a:solidFill>
                  <a:srgbClr val="007A37"/>
                </a:solidFill>
                <a:latin typeface="微软雅黑" pitchFamily="34" charset="-122"/>
                <a:ea typeface="微软雅黑" pitchFamily="34" charset="-122"/>
              </a:rPr>
              <a:t>诊时间</a:t>
            </a:r>
            <a:r>
              <a:rPr lang="zh-CN" altLang="en-US" sz="1600" b="1" dirty="0">
                <a:solidFill>
                  <a:srgbClr val="007A37"/>
                </a:solidFill>
                <a:latin typeface="微软雅黑" pitchFamily="34" charset="-122"/>
                <a:ea typeface="微软雅黑" pitchFamily="34" charset="-122"/>
              </a:rPr>
              <a:t>：周一下午、周四</a:t>
            </a:r>
            <a:r>
              <a:rPr lang="zh-CN" altLang="en-US" sz="1600" b="1" dirty="0" smtClean="0">
                <a:solidFill>
                  <a:srgbClr val="007A37"/>
                </a:solidFill>
                <a:latin typeface="微软雅黑" pitchFamily="34" charset="-122"/>
                <a:ea typeface="微软雅黑" pitchFamily="34" charset="-122"/>
              </a:rPr>
              <a:t>上午</a:t>
            </a:r>
            <a:endParaRPr lang="zh-CN" altLang="en-US" sz="1600" b="1" dirty="0">
              <a:solidFill>
                <a:srgbClr val="007A37"/>
              </a:solidFill>
              <a:latin typeface="微软雅黑" pitchFamily="34" charset="-122"/>
              <a:ea typeface="微软雅黑" pitchFamily="34" charset="-122"/>
            </a:endParaRPr>
          </a:p>
        </p:txBody>
      </p:sp>
      <p:pic>
        <p:nvPicPr>
          <p:cNvPr id="16" name="内容占位符 13"/>
          <p:cNvPicPr preferRelativeResize="0">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466090" y="189259"/>
            <a:ext cx="1458000" cy="2340000"/>
          </a:xfrm>
          <a:prstGeom prst="rect">
            <a:avLst/>
          </a:prstGeom>
          <a:noFill/>
          <a:ln w="9525">
            <a:noFill/>
            <a:miter lim="800000"/>
          </a:ln>
        </p:spPr>
      </p:pic>
    </p:spTree>
    <p:extLst>
      <p:ext uri="{BB962C8B-B14F-4D97-AF65-F5344CB8AC3E}">
        <p14:creationId xmlns:p14="http://schemas.microsoft.com/office/powerpoint/2010/main" val="1154618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89684" y="189260"/>
            <a:ext cx="2307413" cy="2169825"/>
          </a:xfrm>
          <a:prstGeom prst="rect">
            <a:avLst/>
          </a:prstGeom>
          <a:noFill/>
        </p:spPr>
        <p:txBody>
          <a:bodyPr wrap="square" rtlCol="0">
            <a:spAutoFit/>
          </a:bodyPr>
          <a:lstStyle/>
          <a:p>
            <a:r>
              <a:rPr lang="zh-CN" altLang="en-US" sz="4800" dirty="0">
                <a:solidFill>
                  <a:srgbClr val="007A37"/>
                </a:solidFill>
                <a:latin typeface="微软雅黑" pitchFamily="34" charset="-122"/>
                <a:ea typeface="微软雅黑" pitchFamily="34" charset="-122"/>
              </a:rPr>
              <a:t>陶凯</a:t>
            </a:r>
          </a:p>
          <a:p>
            <a:pPr marL="0" indent="0" eaLnBrk="1" hangingPunct="1">
              <a:lnSpc>
                <a:spcPct val="150000"/>
              </a:lnSpc>
              <a:buNone/>
            </a:pPr>
            <a:r>
              <a:rPr lang="zh-CN" altLang="en-US" sz="3000" dirty="0">
                <a:solidFill>
                  <a:srgbClr val="007A37"/>
                </a:solidFill>
                <a:latin typeface="微软雅黑" pitchFamily="34" charset="-122"/>
                <a:ea typeface="微软雅黑" pitchFamily="34" charset="-122"/>
              </a:rPr>
              <a:t>中医</a:t>
            </a:r>
            <a:r>
              <a:rPr lang="zh-CN" altLang="en-US" sz="3000" dirty="0" smtClean="0">
                <a:solidFill>
                  <a:srgbClr val="007A37"/>
                </a:solidFill>
                <a:latin typeface="微软雅黑" pitchFamily="34" charset="-122"/>
                <a:ea typeface="微软雅黑" pitchFamily="34" charset="-122"/>
              </a:rPr>
              <a:t>内科</a:t>
            </a:r>
            <a:endParaRPr lang="en-US" altLang="zh-CN" sz="3000" dirty="0" smtClean="0">
              <a:solidFill>
                <a:srgbClr val="007A37"/>
              </a:solidFill>
              <a:latin typeface="微软雅黑" pitchFamily="34" charset="-122"/>
              <a:ea typeface="微软雅黑" pitchFamily="34" charset="-122"/>
            </a:endParaRPr>
          </a:p>
          <a:p>
            <a:pPr marL="0" indent="0" eaLnBrk="1" hangingPunct="1">
              <a:lnSpc>
                <a:spcPct val="150000"/>
              </a:lnSpc>
              <a:buNone/>
            </a:pPr>
            <a:endParaRPr lang="en-US" altLang="zh-CN" sz="800" dirty="0" smtClean="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dirty="0" smtClean="0">
                <a:solidFill>
                  <a:srgbClr val="007A37"/>
                </a:solidFill>
                <a:latin typeface="微软雅黑" pitchFamily="34" charset="-122"/>
                <a:ea typeface="微软雅黑" pitchFamily="34" charset="-122"/>
              </a:rPr>
              <a:t>主任医师</a:t>
            </a:r>
            <a:endParaRPr lang="zh-CN" altLang="en-US" dirty="0">
              <a:solidFill>
                <a:srgbClr val="007A37"/>
              </a:solidFill>
              <a:latin typeface="微软雅黑" pitchFamily="34" charset="-122"/>
              <a:ea typeface="微软雅黑" pitchFamily="34" charset="-122"/>
            </a:endParaRPr>
          </a:p>
        </p:txBody>
      </p:sp>
      <p:sp>
        <p:nvSpPr>
          <p:cNvPr id="8" name="TextBox 7"/>
          <p:cNvSpPr txBox="1"/>
          <p:nvPr/>
        </p:nvSpPr>
        <p:spPr>
          <a:xfrm>
            <a:off x="497481" y="2493516"/>
            <a:ext cx="4444531" cy="1938992"/>
          </a:xfrm>
          <a:prstGeom prst="rect">
            <a:avLst/>
          </a:prstGeom>
          <a:noFill/>
        </p:spPr>
        <p:txBody>
          <a:bodyPr wrap="square" rtlCol="0">
            <a:spAutoFit/>
          </a:bodyPr>
          <a:lstStyle/>
          <a:p>
            <a:pPr>
              <a:lnSpc>
                <a:spcPct val="150000"/>
              </a:lnSpc>
            </a:pPr>
            <a:r>
              <a:rPr lang="zh-CN" altLang="en-US" sz="1600" dirty="0">
                <a:solidFill>
                  <a:srgbClr val="007A37"/>
                </a:solidFill>
                <a:latin typeface="微软雅黑" pitchFamily="34" charset="-122"/>
                <a:ea typeface="微软雅黑" pitchFamily="34" charset="-122"/>
              </a:rPr>
              <a:t>国家名老中医药专家，教授，山东中西医结合学会呼吸病专业委员会</a:t>
            </a:r>
            <a:r>
              <a:rPr lang="zh-CN" altLang="en-US" sz="1600" dirty="0" smtClean="0">
                <a:solidFill>
                  <a:srgbClr val="007A37"/>
                </a:solidFill>
                <a:latin typeface="微软雅黑" pitchFamily="34" charset="-122"/>
                <a:ea typeface="微软雅黑" pitchFamily="34" charset="-122"/>
              </a:rPr>
              <a:t>主任委员。擅长</a:t>
            </a:r>
            <a:r>
              <a:rPr lang="zh-CN" altLang="en-US" sz="1600" dirty="0">
                <a:solidFill>
                  <a:srgbClr val="007A37"/>
                </a:solidFill>
                <a:latin typeface="微软雅黑" pitchFamily="34" charset="-122"/>
                <a:ea typeface="微软雅黑" pitchFamily="34" charset="-122"/>
              </a:rPr>
              <a:t>采用中西医结合的方法对肺间质纤维化、支气管哮喘、慢性</a:t>
            </a:r>
            <a:r>
              <a:rPr lang="zh-CN" altLang="en-US" sz="1600" dirty="0" smtClean="0">
                <a:solidFill>
                  <a:srgbClr val="007A37"/>
                </a:solidFill>
                <a:latin typeface="微软雅黑" pitchFamily="34" charset="-122"/>
                <a:ea typeface="微软雅黑" pitchFamily="34" charset="-122"/>
              </a:rPr>
              <a:t>支气管炎等</a:t>
            </a:r>
            <a:r>
              <a:rPr lang="zh-CN" altLang="en-US" sz="1600" dirty="0">
                <a:solidFill>
                  <a:srgbClr val="007A37"/>
                </a:solidFill>
                <a:latin typeface="微软雅黑" pitchFamily="34" charset="-122"/>
                <a:ea typeface="微软雅黑" pitchFamily="34" charset="-122"/>
              </a:rPr>
              <a:t>呼吸系统疑难杂症的治疗</a:t>
            </a:r>
            <a:r>
              <a:rPr lang="zh-CN" altLang="en-US" sz="1600" dirty="0" smtClean="0">
                <a:solidFill>
                  <a:srgbClr val="007A37"/>
                </a:solidFill>
                <a:latin typeface="微软雅黑" pitchFamily="34" charset="-122"/>
                <a:ea typeface="微软雅黑" pitchFamily="34" charset="-122"/>
              </a:rPr>
              <a:t>。</a:t>
            </a:r>
            <a:endParaRPr lang="en-US" altLang="zh-CN" sz="1600" dirty="0" smtClean="0">
              <a:solidFill>
                <a:srgbClr val="007A37"/>
              </a:solidFill>
              <a:latin typeface="微软雅黑" pitchFamily="34" charset="-122"/>
              <a:ea typeface="微软雅黑" pitchFamily="34" charset="-122"/>
            </a:endParaRPr>
          </a:p>
          <a:p>
            <a:pPr>
              <a:lnSpc>
                <a:spcPct val="150000"/>
              </a:lnSpc>
            </a:pPr>
            <a:r>
              <a:rPr lang="zh-CN" altLang="en-US" sz="1600" b="1" dirty="0">
                <a:solidFill>
                  <a:srgbClr val="007A37"/>
                </a:solidFill>
                <a:latin typeface="微软雅黑" pitchFamily="34" charset="-122"/>
                <a:ea typeface="微软雅黑" pitchFamily="34" charset="-122"/>
              </a:rPr>
              <a:t>坐</a:t>
            </a:r>
            <a:r>
              <a:rPr lang="zh-CN" altLang="en-US" sz="1600" b="1" dirty="0" smtClean="0">
                <a:solidFill>
                  <a:srgbClr val="007A37"/>
                </a:solidFill>
                <a:latin typeface="微软雅黑" pitchFamily="34" charset="-122"/>
                <a:ea typeface="微软雅黑" pitchFamily="34" charset="-122"/>
              </a:rPr>
              <a:t>诊时间：周二上午、周五上午</a:t>
            </a:r>
            <a:endParaRPr lang="zh-CN" altLang="en-US" sz="1600" b="1" dirty="0">
              <a:solidFill>
                <a:srgbClr val="007A37"/>
              </a:solidFill>
              <a:latin typeface="微软雅黑" pitchFamily="34" charset="-122"/>
              <a:ea typeface="微软雅黑" pitchFamily="34" charset="-122"/>
            </a:endParaRPr>
          </a:p>
        </p:txBody>
      </p:sp>
      <p:sp>
        <p:nvSpPr>
          <p:cNvPr id="9" name="TextBox 8"/>
          <p:cNvSpPr txBox="1"/>
          <p:nvPr/>
        </p:nvSpPr>
        <p:spPr>
          <a:xfrm>
            <a:off x="6598196" y="190801"/>
            <a:ext cx="2385095" cy="2123658"/>
          </a:xfrm>
          <a:prstGeom prst="rect">
            <a:avLst/>
          </a:prstGeom>
          <a:noFill/>
        </p:spPr>
        <p:txBody>
          <a:bodyPr wrap="square" rtlCol="0">
            <a:spAutoFit/>
          </a:bodyPr>
          <a:lstStyle/>
          <a:p>
            <a:r>
              <a:rPr lang="zh-CN" altLang="en-US" sz="4800" dirty="0">
                <a:solidFill>
                  <a:srgbClr val="007A37"/>
                </a:solidFill>
                <a:latin typeface="微软雅黑" pitchFamily="34" charset="-122"/>
                <a:ea typeface="微软雅黑" pitchFamily="34" charset="-122"/>
              </a:rPr>
              <a:t>周晓园</a:t>
            </a:r>
          </a:p>
          <a:p>
            <a:pPr marL="0" indent="0" eaLnBrk="1" hangingPunct="1">
              <a:lnSpc>
                <a:spcPct val="150000"/>
              </a:lnSpc>
              <a:buNone/>
            </a:pPr>
            <a:r>
              <a:rPr lang="zh-CN" altLang="en-US" sz="3000" dirty="0">
                <a:solidFill>
                  <a:srgbClr val="007A37"/>
                </a:solidFill>
                <a:latin typeface="微软雅黑" pitchFamily="34" charset="-122"/>
                <a:ea typeface="微软雅黑" pitchFamily="34" charset="-122"/>
              </a:rPr>
              <a:t>中医内科    </a:t>
            </a:r>
            <a:endParaRPr lang="en-US" altLang="zh-CN" sz="3000" dirty="0" smtClean="0">
              <a:solidFill>
                <a:srgbClr val="007A37"/>
              </a:solidFill>
              <a:latin typeface="微软雅黑" pitchFamily="34" charset="-122"/>
              <a:ea typeface="微软雅黑" pitchFamily="34" charset="-122"/>
            </a:endParaRPr>
          </a:p>
          <a:p>
            <a:pPr marL="0" indent="0" eaLnBrk="1" hangingPunct="1">
              <a:lnSpc>
                <a:spcPct val="150000"/>
              </a:lnSpc>
              <a:buNone/>
            </a:pPr>
            <a:endParaRPr lang="en-US" altLang="zh-CN" sz="800" dirty="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dirty="0" smtClean="0">
                <a:solidFill>
                  <a:srgbClr val="007A37"/>
                </a:solidFill>
                <a:latin typeface="微软雅黑" pitchFamily="34" charset="-122"/>
                <a:ea typeface="微软雅黑" pitchFamily="34" charset="-122"/>
              </a:rPr>
              <a:t>主任医师</a:t>
            </a:r>
            <a:endParaRPr lang="zh-CN" altLang="en-US" dirty="0">
              <a:solidFill>
                <a:srgbClr val="007A37"/>
              </a:solidFill>
              <a:latin typeface="微软雅黑" pitchFamily="34" charset="-122"/>
              <a:ea typeface="微软雅黑" pitchFamily="34" charset="-122"/>
            </a:endParaRPr>
          </a:p>
        </p:txBody>
      </p:sp>
      <p:sp>
        <p:nvSpPr>
          <p:cNvPr id="10" name="TextBox 9"/>
          <p:cNvSpPr txBox="1"/>
          <p:nvPr/>
        </p:nvSpPr>
        <p:spPr>
          <a:xfrm>
            <a:off x="4942012" y="2493516"/>
            <a:ext cx="4616313" cy="1938992"/>
          </a:xfrm>
          <a:prstGeom prst="rect">
            <a:avLst/>
          </a:prstGeom>
          <a:noFill/>
        </p:spPr>
        <p:txBody>
          <a:bodyPr wrap="square" rtlCol="0">
            <a:spAutoFit/>
          </a:bodyPr>
          <a:lstStyle/>
          <a:p>
            <a:pPr marL="0" indent="0" eaLnBrk="1" hangingPunct="1">
              <a:lnSpc>
                <a:spcPct val="150000"/>
              </a:lnSpc>
              <a:buNone/>
            </a:pPr>
            <a:r>
              <a:rPr lang="zh-CN" altLang="en-US" sz="1600" dirty="0">
                <a:solidFill>
                  <a:srgbClr val="007A37"/>
                </a:solidFill>
                <a:latin typeface="微软雅黑" pitchFamily="34" charset="-122"/>
                <a:ea typeface="微软雅黑" pitchFamily="34" charset="-122"/>
              </a:rPr>
              <a:t>山东省名老中医药</a:t>
            </a:r>
            <a:r>
              <a:rPr lang="zh-CN" altLang="en-US" sz="1600" dirty="0" smtClean="0">
                <a:solidFill>
                  <a:srgbClr val="007A37"/>
                </a:solidFill>
                <a:latin typeface="微软雅黑" pitchFamily="34" charset="-122"/>
                <a:ea typeface="微软雅黑" pitchFamily="34" charset="-122"/>
              </a:rPr>
              <a:t>专家</a:t>
            </a:r>
            <a:r>
              <a:rPr lang="zh-CN" altLang="en-US" sz="1600" dirty="0">
                <a:solidFill>
                  <a:srgbClr val="007A37"/>
                </a:solidFill>
                <a:latin typeface="微软雅黑" pitchFamily="34" charset="-122"/>
                <a:ea typeface="微软雅黑" pitchFamily="34" charset="-122"/>
              </a:rPr>
              <a:t>，</a:t>
            </a:r>
            <a:r>
              <a:rPr lang="zh-CN" altLang="en-US" sz="1600" dirty="0" smtClean="0">
                <a:solidFill>
                  <a:srgbClr val="007A37"/>
                </a:solidFill>
                <a:latin typeface="微软雅黑" pitchFamily="34" charset="-122"/>
                <a:ea typeface="微软雅黑" pitchFamily="34" charset="-122"/>
              </a:rPr>
              <a:t>教授，著名</a:t>
            </a:r>
            <a:r>
              <a:rPr lang="zh-CN" altLang="en-US" sz="1600" dirty="0">
                <a:solidFill>
                  <a:srgbClr val="007A37"/>
                </a:solidFill>
                <a:latin typeface="微软雅黑" pitchFamily="34" charset="-122"/>
                <a:ea typeface="微软雅黑" pitchFamily="34" charset="-122"/>
              </a:rPr>
              <a:t>肿瘤专家顾振东</a:t>
            </a:r>
            <a:r>
              <a:rPr lang="zh-CN" altLang="en-US" sz="1600" dirty="0" smtClean="0">
                <a:solidFill>
                  <a:srgbClr val="007A37"/>
                </a:solidFill>
                <a:latin typeface="微软雅黑" pitchFamily="34" charset="-122"/>
                <a:ea typeface="微软雅黑" pitchFamily="34" charset="-122"/>
              </a:rPr>
              <a:t>教授学术</a:t>
            </a:r>
            <a:r>
              <a:rPr lang="zh-CN" altLang="en-US" sz="1600" dirty="0">
                <a:solidFill>
                  <a:srgbClr val="007A37"/>
                </a:solidFill>
                <a:latin typeface="微软雅黑" pitchFamily="34" charset="-122"/>
                <a:ea typeface="微软雅黑" pitchFamily="34" charset="-122"/>
              </a:rPr>
              <a:t>继承人</a:t>
            </a:r>
            <a:r>
              <a:rPr lang="zh-CN" altLang="en-US" sz="1600" dirty="0" smtClean="0">
                <a:solidFill>
                  <a:srgbClr val="007A37"/>
                </a:solidFill>
                <a:latin typeface="微软雅黑" pitchFamily="34" charset="-122"/>
                <a:ea typeface="微软雅黑" pitchFamily="34" charset="-122"/>
              </a:rPr>
              <a:t>。擅长诊治多种</a:t>
            </a:r>
            <a:r>
              <a:rPr lang="zh-CN" altLang="en-US" sz="1600" dirty="0">
                <a:solidFill>
                  <a:srgbClr val="007A37"/>
                </a:solidFill>
                <a:latin typeface="微软雅黑" pitchFamily="34" charset="-122"/>
                <a:ea typeface="微软雅黑" pitchFamily="34" charset="-122"/>
              </a:rPr>
              <a:t>常见</a:t>
            </a:r>
            <a:r>
              <a:rPr lang="zh-CN" altLang="en-US" sz="1600" dirty="0" smtClean="0">
                <a:solidFill>
                  <a:srgbClr val="007A37"/>
                </a:solidFill>
                <a:latin typeface="微软雅黑" pitchFamily="34" charset="-122"/>
                <a:ea typeface="微软雅黑" pitchFamily="34" charset="-122"/>
              </a:rPr>
              <a:t>恶性肿瘤，</a:t>
            </a:r>
            <a:r>
              <a:rPr lang="zh-CN" altLang="en-US" sz="1600" dirty="0">
                <a:solidFill>
                  <a:srgbClr val="007A37"/>
                </a:solidFill>
                <a:latin typeface="微软雅黑" pitchFamily="34" charset="-122"/>
                <a:ea typeface="微软雅黑" pitchFamily="34" charset="-122"/>
              </a:rPr>
              <a:t>尤其在运用中医药治疗中晚期肿瘤及预防肿瘤术后、放化疗毒</a:t>
            </a:r>
            <a:r>
              <a:rPr lang="zh-CN" altLang="en-US" sz="1600" dirty="0" smtClean="0">
                <a:solidFill>
                  <a:srgbClr val="007A37"/>
                </a:solidFill>
                <a:latin typeface="微软雅黑" pitchFamily="34" charset="-122"/>
                <a:ea typeface="微软雅黑" pitchFamily="34" charset="-122"/>
              </a:rPr>
              <a:t>副作用取得</a:t>
            </a:r>
            <a:r>
              <a:rPr lang="zh-CN" altLang="en-US" sz="1600" dirty="0">
                <a:solidFill>
                  <a:srgbClr val="007A37"/>
                </a:solidFill>
                <a:latin typeface="微软雅黑" pitchFamily="34" charset="-122"/>
                <a:ea typeface="微软雅黑" pitchFamily="34" charset="-122"/>
              </a:rPr>
              <a:t>明显疗效</a:t>
            </a:r>
            <a:r>
              <a:rPr lang="zh-CN" altLang="en-US" sz="1600" dirty="0" smtClean="0">
                <a:solidFill>
                  <a:srgbClr val="007A37"/>
                </a:solidFill>
                <a:latin typeface="微软雅黑" pitchFamily="34" charset="-122"/>
                <a:ea typeface="微软雅黑" pitchFamily="34" charset="-122"/>
              </a:rPr>
              <a:t>。</a:t>
            </a:r>
            <a:endParaRPr lang="en-US" altLang="zh-CN" sz="1600" dirty="0" smtClean="0">
              <a:solidFill>
                <a:srgbClr val="007A37"/>
              </a:solidFill>
              <a:latin typeface="微软雅黑" pitchFamily="34" charset="-122"/>
              <a:ea typeface="微软雅黑" pitchFamily="34" charset="-122"/>
            </a:endParaRPr>
          </a:p>
          <a:p>
            <a:pPr>
              <a:lnSpc>
                <a:spcPct val="150000"/>
              </a:lnSpc>
            </a:pPr>
            <a:r>
              <a:rPr lang="zh-CN" altLang="en-US" sz="1600" b="1" dirty="0">
                <a:solidFill>
                  <a:srgbClr val="007A37"/>
                </a:solidFill>
                <a:latin typeface="微软雅黑" pitchFamily="34" charset="-122"/>
                <a:ea typeface="微软雅黑" pitchFamily="34" charset="-122"/>
              </a:rPr>
              <a:t>坐诊时间：周二上午、周五</a:t>
            </a:r>
            <a:r>
              <a:rPr lang="zh-CN" altLang="en-US" sz="1600" b="1" dirty="0" smtClean="0">
                <a:solidFill>
                  <a:srgbClr val="007A37"/>
                </a:solidFill>
                <a:latin typeface="微软雅黑" pitchFamily="34" charset="-122"/>
                <a:ea typeface="微软雅黑" pitchFamily="34" charset="-122"/>
              </a:rPr>
              <a:t>上午</a:t>
            </a:r>
            <a:endParaRPr lang="zh-CN" altLang="en-US" sz="1600" b="1" dirty="0">
              <a:solidFill>
                <a:srgbClr val="007A37"/>
              </a:solidFill>
              <a:latin typeface="微软雅黑" pitchFamily="34" charset="-122"/>
              <a:ea typeface="微软雅黑" pitchFamily="34" charset="-122"/>
            </a:endParaRPr>
          </a:p>
        </p:txBody>
      </p:sp>
      <p:pic>
        <p:nvPicPr>
          <p:cNvPr id="13" name="内容占位符 13"/>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49524" y="190800"/>
            <a:ext cx="1458000" cy="2340000"/>
          </a:xfrm>
          <a:prstGeom prst="rect">
            <a:avLst/>
          </a:prstGeom>
          <a:noFill/>
          <a:ln w="9525">
            <a:noFill/>
            <a:miter lim="800000"/>
          </a:ln>
        </p:spPr>
      </p:pic>
      <p:pic>
        <p:nvPicPr>
          <p:cNvPr id="14" name="内容占位符 13"/>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113556" y="190800"/>
            <a:ext cx="1458000" cy="2340000"/>
          </a:xfrm>
          <a:prstGeom prst="rect">
            <a:avLst/>
          </a:prstGeom>
          <a:noFill/>
          <a:ln w="9525">
            <a:noFill/>
            <a:miter lim="800000"/>
          </a:ln>
        </p:spPr>
      </p:pic>
      <p:sp>
        <p:nvSpPr>
          <p:cNvPr id="11" name="TextBox 10"/>
          <p:cNvSpPr txBox="1"/>
          <p:nvPr/>
        </p:nvSpPr>
        <p:spPr>
          <a:xfrm>
            <a:off x="11422732" y="189259"/>
            <a:ext cx="2159544" cy="2169825"/>
          </a:xfrm>
          <a:prstGeom prst="rect">
            <a:avLst/>
          </a:prstGeom>
          <a:noFill/>
        </p:spPr>
        <p:txBody>
          <a:bodyPr wrap="square" rtlCol="0">
            <a:spAutoFit/>
          </a:bodyPr>
          <a:lstStyle/>
          <a:p>
            <a:r>
              <a:rPr lang="zh-CN" altLang="en-US" sz="4800" dirty="0">
                <a:solidFill>
                  <a:srgbClr val="007A37"/>
                </a:solidFill>
                <a:latin typeface="微软雅黑" pitchFamily="34" charset="-122"/>
                <a:ea typeface="微软雅黑" pitchFamily="34" charset="-122"/>
              </a:rPr>
              <a:t>周胜红</a:t>
            </a:r>
            <a:endParaRPr lang="en-US" altLang="zh-CN" sz="4800" dirty="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sz="3000" dirty="0" smtClean="0">
                <a:solidFill>
                  <a:srgbClr val="007A37"/>
                </a:solidFill>
                <a:latin typeface="微软雅黑" pitchFamily="34" charset="-122"/>
                <a:ea typeface="微软雅黑" pitchFamily="34" charset="-122"/>
              </a:rPr>
              <a:t>中医</a:t>
            </a:r>
            <a:r>
              <a:rPr lang="zh-CN" altLang="en-US" sz="3000" dirty="0">
                <a:solidFill>
                  <a:srgbClr val="007A37"/>
                </a:solidFill>
                <a:latin typeface="微软雅黑" pitchFamily="34" charset="-122"/>
                <a:ea typeface="微软雅黑" pitchFamily="34" charset="-122"/>
              </a:rPr>
              <a:t>内科</a:t>
            </a:r>
            <a:r>
              <a:rPr lang="en-US" altLang="zh-CN" sz="3000" dirty="0">
                <a:solidFill>
                  <a:srgbClr val="007A37"/>
                </a:solidFill>
                <a:latin typeface="微软雅黑" pitchFamily="34" charset="-122"/>
                <a:ea typeface="微软雅黑" pitchFamily="34" charset="-122"/>
              </a:rPr>
              <a:t>    </a:t>
            </a:r>
            <a:endParaRPr lang="en-US" altLang="zh-CN" sz="3000" dirty="0" smtClean="0">
              <a:solidFill>
                <a:srgbClr val="007A37"/>
              </a:solidFill>
              <a:latin typeface="微软雅黑" pitchFamily="34" charset="-122"/>
              <a:ea typeface="微软雅黑" pitchFamily="34" charset="-122"/>
            </a:endParaRPr>
          </a:p>
          <a:p>
            <a:pPr marL="0" indent="0" eaLnBrk="1" hangingPunct="1">
              <a:lnSpc>
                <a:spcPct val="150000"/>
              </a:lnSpc>
              <a:buNone/>
            </a:pPr>
            <a:endParaRPr lang="en-US" altLang="zh-CN" sz="1000" dirty="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dirty="0" smtClean="0">
                <a:solidFill>
                  <a:srgbClr val="007A37"/>
                </a:solidFill>
                <a:latin typeface="微软雅黑" pitchFamily="34" charset="-122"/>
                <a:ea typeface="微软雅黑" pitchFamily="34" charset="-122"/>
              </a:rPr>
              <a:t>主任医师</a:t>
            </a:r>
            <a:endParaRPr lang="zh-CN" altLang="en-US" dirty="0">
              <a:solidFill>
                <a:srgbClr val="007A37"/>
              </a:solidFill>
              <a:latin typeface="微软雅黑" pitchFamily="34" charset="-122"/>
              <a:ea typeface="微软雅黑" pitchFamily="34" charset="-122"/>
            </a:endParaRPr>
          </a:p>
        </p:txBody>
      </p:sp>
      <p:sp>
        <p:nvSpPr>
          <p:cNvPr id="12" name="TextBox 11"/>
          <p:cNvSpPr txBox="1"/>
          <p:nvPr/>
        </p:nvSpPr>
        <p:spPr>
          <a:xfrm>
            <a:off x="9838556" y="2565524"/>
            <a:ext cx="3888432" cy="1569660"/>
          </a:xfrm>
          <a:prstGeom prst="rect">
            <a:avLst/>
          </a:prstGeom>
          <a:noFill/>
        </p:spPr>
        <p:txBody>
          <a:bodyPr wrap="square" rtlCol="0">
            <a:spAutoFit/>
          </a:bodyPr>
          <a:lstStyle/>
          <a:p>
            <a:pPr marL="0" indent="0" eaLnBrk="1" hangingPunct="1">
              <a:lnSpc>
                <a:spcPct val="150000"/>
              </a:lnSpc>
              <a:buNone/>
            </a:pPr>
            <a:r>
              <a:rPr lang="zh-CN" altLang="zh-CN" sz="1600" dirty="0">
                <a:solidFill>
                  <a:srgbClr val="007A37"/>
                </a:solidFill>
                <a:latin typeface="微软雅黑" pitchFamily="34" charset="-122"/>
                <a:ea typeface="微软雅黑" pitchFamily="34" charset="-122"/>
              </a:rPr>
              <a:t>师承于著名中医药呼吸病学专家陶凯教授，熟练掌握中西医结合治疗呼吸系统</a:t>
            </a:r>
            <a:r>
              <a:rPr lang="zh-CN" altLang="zh-CN" sz="1600" dirty="0" smtClean="0">
                <a:solidFill>
                  <a:srgbClr val="007A37"/>
                </a:solidFill>
                <a:latin typeface="微软雅黑" pitchFamily="34" charset="-122"/>
                <a:ea typeface="微软雅黑" pitchFamily="34" charset="-122"/>
              </a:rPr>
              <a:t>常见病、</a:t>
            </a:r>
            <a:r>
              <a:rPr lang="zh-CN" altLang="zh-CN" sz="1600" dirty="0">
                <a:solidFill>
                  <a:srgbClr val="007A37"/>
                </a:solidFill>
                <a:latin typeface="微软雅黑" pitchFamily="34" charset="-122"/>
                <a:ea typeface="微软雅黑" pitchFamily="34" charset="-122"/>
              </a:rPr>
              <a:t>多发病的诊断和治疗</a:t>
            </a:r>
            <a:r>
              <a:rPr lang="zh-CN" altLang="zh-CN" sz="1600" dirty="0" smtClean="0">
                <a:solidFill>
                  <a:srgbClr val="007A37"/>
                </a:solidFill>
                <a:latin typeface="微软雅黑" pitchFamily="34" charset="-122"/>
                <a:ea typeface="微软雅黑" pitchFamily="34" charset="-122"/>
              </a:rPr>
              <a:t>。</a:t>
            </a:r>
            <a:endParaRPr lang="en-US" altLang="zh-CN" sz="1600" dirty="0" smtClean="0">
              <a:solidFill>
                <a:srgbClr val="007A37"/>
              </a:solidFill>
              <a:latin typeface="微软雅黑" pitchFamily="34" charset="-122"/>
              <a:ea typeface="微软雅黑" pitchFamily="34" charset="-122"/>
            </a:endParaRPr>
          </a:p>
          <a:p>
            <a:pPr>
              <a:lnSpc>
                <a:spcPct val="150000"/>
              </a:lnSpc>
            </a:pPr>
            <a:r>
              <a:rPr lang="zh-CN" altLang="en-US" sz="1600" b="1" dirty="0">
                <a:solidFill>
                  <a:srgbClr val="007A37"/>
                </a:solidFill>
                <a:latin typeface="微软雅黑" pitchFamily="34" charset="-122"/>
                <a:ea typeface="微软雅黑" pitchFamily="34" charset="-122"/>
              </a:rPr>
              <a:t>坐诊时间：</a:t>
            </a:r>
            <a:r>
              <a:rPr lang="zh-CN" altLang="en-US" sz="1600" b="1" dirty="0" smtClean="0">
                <a:solidFill>
                  <a:srgbClr val="007A37"/>
                </a:solidFill>
                <a:latin typeface="微软雅黑" pitchFamily="34" charset="-122"/>
                <a:ea typeface="微软雅黑" pitchFamily="34" charset="-122"/>
              </a:rPr>
              <a:t>周一下午、周四下午</a:t>
            </a:r>
            <a:endParaRPr lang="zh-CN" altLang="en-US" sz="1600" b="1" dirty="0">
              <a:solidFill>
                <a:srgbClr val="007A37"/>
              </a:solidFill>
              <a:latin typeface="微软雅黑" pitchFamily="34" charset="-122"/>
              <a:ea typeface="微软雅黑" pitchFamily="34" charset="-122"/>
            </a:endParaRPr>
          </a:p>
        </p:txBody>
      </p:sp>
      <p:pic>
        <p:nvPicPr>
          <p:cNvPr id="15" name="Picture 3" descr="D:\06-科室及医生简介\02-医生证件照(已标记)\中医内科副主任医师—周胜红.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39013" y="190800"/>
            <a:ext cx="1561487" cy="23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508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557666" y="169551"/>
            <a:ext cx="2261589" cy="2169825"/>
          </a:xfrm>
          <a:prstGeom prst="rect">
            <a:avLst/>
          </a:prstGeom>
          <a:noFill/>
        </p:spPr>
        <p:txBody>
          <a:bodyPr wrap="square" rtlCol="0">
            <a:spAutoFit/>
          </a:bodyPr>
          <a:lstStyle/>
          <a:p>
            <a:pPr marL="0" indent="0" eaLnBrk="1" hangingPunct="1">
              <a:buNone/>
            </a:pPr>
            <a:r>
              <a:rPr lang="zh-CN" altLang="en-US" sz="4800" dirty="0">
                <a:solidFill>
                  <a:srgbClr val="007A37"/>
                </a:solidFill>
                <a:latin typeface="微软雅黑" pitchFamily="34" charset="-122"/>
                <a:ea typeface="微软雅黑" pitchFamily="34" charset="-122"/>
              </a:rPr>
              <a:t>张秉芬</a:t>
            </a:r>
            <a:endParaRPr lang="en-US" altLang="zh-CN" sz="4800" dirty="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sz="3000" dirty="0">
                <a:solidFill>
                  <a:srgbClr val="007A37"/>
                </a:solidFill>
                <a:latin typeface="微软雅黑" pitchFamily="34" charset="-122"/>
                <a:ea typeface="微软雅黑" pitchFamily="34" charset="-122"/>
              </a:rPr>
              <a:t>中医内科    </a:t>
            </a:r>
            <a:endParaRPr lang="en-US" altLang="zh-CN" sz="3000" dirty="0" smtClean="0">
              <a:solidFill>
                <a:srgbClr val="007A37"/>
              </a:solidFill>
              <a:latin typeface="微软雅黑" pitchFamily="34" charset="-122"/>
              <a:ea typeface="微软雅黑" pitchFamily="34" charset="-122"/>
            </a:endParaRPr>
          </a:p>
          <a:p>
            <a:pPr marL="0" indent="0" eaLnBrk="1" hangingPunct="1">
              <a:lnSpc>
                <a:spcPct val="150000"/>
              </a:lnSpc>
              <a:buNone/>
            </a:pPr>
            <a:endParaRPr lang="en-US" altLang="zh-CN" sz="1000" dirty="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dirty="0" smtClean="0">
                <a:solidFill>
                  <a:srgbClr val="007A37"/>
                </a:solidFill>
                <a:latin typeface="微软雅黑" pitchFamily="34" charset="-122"/>
                <a:ea typeface="微软雅黑" pitchFamily="34" charset="-122"/>
              </a:rPr>
              <a:t>副</a:t>
            </a:r>
            <a:r>
              <a:rPr lang="zh-CN" altLang="en-US" dirty="0">
                <a:solidFill>
                  <a:srgbClr val="007A37"/>
                </a:solidFill>
                <a:latin typeface="微软雅黑" pitchFamily="34" charset="-122"/>
                <a:ea typeface="微软雅黑" pitchFamily="34" charset="-122"/>
              </a:rPr>
              <a:t>主任医师</a:t>
            </a:r>
          </a:p>
        </p:txBody>
      </p:sp>
      <p:sp>
        <p:nvSpPr>
          <p:cNvPr id="10" name="TextBox 9"/>
          <p:cNvSpPr txBox="1"/>
          <p:nvPr/>
        </p:nvSpPr>
        <p:spPr>
          <a:xfrm>
            <a:off x="5014020" y="2545550"/>
            <a:ext cx="3829685" cy="1569660"/>
          </a:xfrm>
          <a:prstGeom prst="rect">
            <a:avLst/>
          </a:prstGeom>
          <a:noFill/>
        </p:spPr>
        <p:txBody>
          <a:bodyPr wrap="square" rtlCol="0">
            <a:spAutoFit/>
          </a:bodyPr>
          <a:lstStyle/>
          <a:p>
            <a:pPr>
              <a:lnSpc>
                <a:spcPct val="150000"/>
              </a:lnSpc>
            </a:pPr>
            <a:r>
              <a:rPr lang="zh-CN" altLang="zh-CN" sz="1600" dirty="0">
                <a:solidFill>
                  <a:srgbClr val="007A37"/>
                </a:solidFill>
                <a:latin typeface="微软雅黑" pitchFamily="34" charset="-122"/>
                <a:ea typeface="微软雅黑" pitchFamily="34" charset="-122"/>
              </a:rPr>
              <a:t>擅长肺间质纤维化、支气管炎、支气管哮喘、慢性阻塞性肺疾病、肺部结节等的中西医诊断和治疗</a:t>
            </a:r>
            <a:r>
              <a:rPr lang="zh-CN" altLang="zh-CN" sz="1600" dirty="0" smtClean="0">
                <a:solidFill>
                  <a:srgbClr val="007A37"/>
                </a:solidFill>
                <a:latin typeface="微软雅黑" pitchFamily="34" charset="-122"/>
                <a:ea typeface="微软雅黑" pitchFamily="34" charset="-122"/>
              </a:rPr>
              <a:t>。</a:t>
            </a:r>
            <a:endParaRPr lang="en-US" altLang="zh-CN" sz="1600" dirty="0" smtClean="0">
              <a:solidFill>
                <a:srgbClr val="007A37"/>
              </a:solidFill>
              <a:latin typeface="微软雅黑" pitchFamily="34" charset="-122"/>
              <a:ea typeface="微软雅黑" pitchFamily="34" charset="-122"/>
            </a:endParaRPr>
          </a:p>
          <a:p>
            <a:pPr>
              <a:lnSpc>
                <a:spcPct val="150000"/>
              </a:lnSpc>
            </a:pPr>
            <a:r>
              <a:rPr lang="zh-CN" altLang="en-US" sz="1600" b="1" dirty="0">
                <a:solidFill>
                  <a:srgbClr val="007A37"/>
                </a:solidFill>
                <a:latin typeface="微软雅黑" pitchFamily="34" charset="-122"/>
                <a:ea typeface="微软雅黑" pitchFamily="34" charset="-122"/>
              </a:rPr>
              <a:t>坐诊</a:t>
            </a:r>
            <a:r>
              <a:rPr lang="zh-CN" altLang="en-US" sz="1600" b="1" dirty="0" smtClean="0">
                <a:solidFill>
                  <a:srgbClr val="007A37"/>
                </a:solidFill>
                <a:latin typeface="微软雅黑" pitchFamily="34" charset="-122"/>
                <a:ea typeface="微软雅黑" pitchFamily="34" charset="-122"/>
              </a:rPr>
              <a:t>时间：周三上午</a:t>
            </a:r>
            <a:endParaRPr lang="zh-CN" altLang="en-US" sz="1600" b="1" dirty="0">
              <a:solidFill>
                <a:srgbClr val="007A37"/>
              </a:solidFill>
              <a:latin typeface="微软雅黑" pitchFamily="34" charset="-122"/>
              <a:ea typeface="微软雅黑" pitchFamily="34" charset="-122"/>
            </a:endParaRPr>
          </a:p>
        </p:txBody>
      </p:sp>
      <p:pic>
        <p:nvPicPr>
          <p:cNvPr id="12" name="Picture 2" descr="D:\06-科室及医生简介\02-医生证件照(已标记)\中医内科副主任医师—张秉芬.JP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4839" y="169550"/>
            <a:ext cx="1458000" cy="2340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1051503" y="189261"/>
            <a:ext cx="2304256" cy="2169825"/>
          </a:xfrm>
          <a:prstGeom prst="rect">
            <a:avLst/>
          </a:prstGeom>
          <a:noFill/>
        </p:spPr>
        <p:txBody>
          <a:bodyPr wrap="square" rtlCol="0">
            <a:spAutoFit/>
          </a:bodyPr>
          <a:lstStyle/>
          <a:p>
            <a:pPr marL="0" indent="0" eaLnBrk="1" hangingPunct="1">
              <a:buNone/>
            </a:pPr>
            <a:r>
              <a:rPr lang="zh-CN" altLang="en-US" sz="4800" dirty="0">
                <a:solidFill>
                  <a:srgbClr val="007A37"/>
                </a:solidFill>
                <a:latin typeface="微软雅黑" pitchFamily="34" charset="-122"/>
                <a:ea typeface="微软雅黑" pitchFamily="34" charset="-122"/>
              </a:rPr>
              <a:t>丛茜</a:t>
            </a:r>
            <a:endParaRPr lang="en-US" altLang="zh-CN" sz="4800" dirty="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sz="3000" dirty="0">
                <a:solidFill>
                  <a:srgbClr val="007A37"/>
                </a:solidFill>
                <a:latin typeface="微软雅黑" pitchFamily="34" charset="-122"/>
                <a:ea typeface="微软雅黑" pitchFamily="34" charset="-122"/>
              </a:rPr>
              <a:t>中医内科    </a:t>
            </a:r>
            <a:endParaRPr lang="en-US" altLang="zh-CN" sz="3000" dirty="0" smtClean="0">
              <a:solidFill>
                <a:srgbClr val="007A37"/>
              </a:solidFill>
              <a:latin typeface="微软雅黑" pitchFamily="34" charset="-122"/>
              <a:ea typeface="微软雅黑" pitchFamily="34" charset="-122"/>
            </a:endParaRPr>
          </a:p>
          <a:p>
            <a:pPr marL="0" indent="0" eaLnBrk="1" hangingPunct="1">
              <a:lnSpc>
                <a:spcPct val="150000"/>
              </a:lnSpc>
              <a:buNone/>
            </a:pPr>
            <a:endParaRPr lang="en-US" altLang="zh-CN" sz="1000" dirty="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dirty="0" smtClean="0">
                <a:solidFill>
                  <a:srgbClr val="007A37"/>
                </a:solidFill>
                <a:latin typeface="微软雅黑" pitchFamily="34" charset="-122"/>
                <a:ea typeface="微软雅黑" pitchFamily="34" charset="-122"/>
              </a:rPr>
              <a:t>副</a:t>
            </a:r>
            <a:r>
              <a:rPr lang="zh-CN" altLang="en-US" dirty="0">
                <a:solidFill>
                  <a:srgbClr val="007A37"/>
                </a:solidFill>
                <a:latin typeface="微软雅黑" pitchFamily="34" charset="-122"/>
                <a:ea typeface="微软雅黑" pitchFamily="34" charset="-122"/>
              </a:rPr>
              <a:t>主任医师</a:t>
            </a:r>
          </a:p>
        </p:txBody>
      </p:sp>
      <p:sp>
        <p:nvSpPr>
          <p:cNvPr id="14" name="TextBox 13"/>
          <p:cNvSpPr txBox="1"/>
          <p:nvPr/>
        </p:nvSpPr>
        <p:spPr>
          <a:xfrm>
            <a:off x="9565426" y="2571715"/>
            <a:ext cx="3574309" cy="1569660"/>
          </a:xfrm>
          <a:prstGeom prst="rect">
            <a:avLst/>
          </a:prstGeom>
          <a:noFill/>
        </p:spPr>
        <p:txBody>
          <a:bodyPr wrap="square" rtlCol="0">
            <a:spAutoFit/>
          </a:bodyPr>
          <a:lstStyle/>
          <a:p>
            <a:pPr marL="0" indent="0">
              <a:lnSpc>
                <a:spcPct val="150000"/>
              </a:lnSpc>
              <a:buNone/>
            </a:pPr>
            <a:r>
              <a:rPr lang="zh-CN" altLang="zh-CN" sz="1600" dirty="0">
                <a:solidFill>
                  <a:srgbClr val="007A37"/>
                </a:solidFill>
                <a:latin typeface="微软雅黑" pitchFamily="34" charset="-122"/>
                <a:ea typeface="微软雅黑" pitchFamily="34" charset="-122"/>
              </a:rPr>
              <a:t>擅长支气管炎、支气管哮喘、慢性阻塞性肺疾病、肺间质纤维化、肺部结节等的中西医诊断和治疗</a:t>
            </a:r>
            <a:r>
              <a:rPr lang="zh-CN" altLang="zh-CN" sz="1600" dirty="0" smtClean="0">
                <a:solidFill>
                  <a:srgbClr val="007A37"/>
                </a:solidFill>
                <a:latin typeface="微软雅黑" pitchFamily="34" charset="-122"/>
                <a:ea typeface="微软雅黑" pitchFamily="34" charset="-122"/>
              </a:rPr>
              <a:t>。</a:t>
            </a:r>
            <a:endParaRPr lang="en-US" altLang="zh-CN" sz="1600" dirty="0" smtClean="0">
              <a:solidFill>
                <a:srgbClr val="007A37"/>
              </a:solidFill>
              <a:latin typeface="微软雅黑" pitchFamily="34" charset="-122"/>
              <a:ea typeface="微软雅黑" pitchFamily="34" charset="-122"/>
            </a:endParaRPr>
          </a:p>
          <a:p>
            <a:pPr marL="0" indent="0">
              <a:lnSpc>
                <a:spcPct val="150000"/>
              </a:lnSpc>
              <a:buNone/>
            </a:pPr>
            <a:r>
              <a:rPr lang="zh-CN" altLang="en-US" sz="1600" b="1" dirty="0">
                <a:solidFill>
                  <a:srgbClr val="007A37"/>
                </a:solidFill>
                <a:latin typeface="微软雅黑" pitchFamily="34" charset="-122"/>
                <a:ea typeface="微软雅黑" pitchFamily="34" charset="-122"/>
              </a:rPr>
              <a:t>坐诊</a:t>
            </a:r>
            <a:r>
              <a:rPr lang="zh-CN" altLang="en-US" sz="1600" b="1" dirty="0" smtClean="0">
                <a:solidFill>
                  <a:srgbClr val="007A37"/>
                </a:solidFill>
                <a:latin typeface="微软雅黑" pitchFamily="34" charset="-122"/>
                <a:ea typeface="微软雅黑" pitchFamily="34" charset="-122"/>
              </a:rPr>
              <a:t>时间：周一上午</a:t>
            </a:r>
            <a:endParaRPr lang="zh-CN" altLang="zh-CN" sz="1600" b="1" dirty="0">
              <a:solidFill>
                <a:srgbClr val="007A37"/>
              </a:solidFill>
              <a:latin typeface="微软雅黑" pitchFamily="34" charset="-122"/>
              <a:ea typeface="微软雅黑" pitchFamily="34" charset="-122"/>
            </a:endParaRPr>
          </a:p>
        </p:txBody>
      </p:sp>
      <p:pic>
        <p:nvPicPr>
          <p:cNvPr id="15" name="Picture 2" descr="D:\06-科室及医生简介\02-医生证件照(已标记)\中医内科副主任医师—丛茜.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65426" y="190800"/>
            <a:ext cx="1458000" cy="2340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883103" y="190800"/>
            <a:ext cx="2914893" cy="2169825"/>
          </a:xfrm>
          <a:prstGeom prst="rect">
            <a:avLst/>
          </a:prstGeom>
          <a:noFill/>
        </p:spPr>
        <p:txBody>
          <a:bodyPr wrap="square" rtlCol="0">
            <a:spAutoFit/>
          </a:bodyPr>
          <a:lstStyle/>
          <a:p>
            <a:r>
              <a:rPr lang="zh-CN" altLang="en-US" sz="4800" dirty="0" smtClean="0">
                <a:solidFill>
                  <a:srgbClr val="007A37"/>
                </a:solidFill>
                <a:latin typeface="微软雅黑" pitchFamily="34" charset="-122"/>
                <a:ea typeface="微软雅黑" pitchFamily="34" charset="-122"/>
              </a:rPr>
              <a:t>张玉英</a:t>
            </a:r>
            <a:endParaRPr lang="zh-CN" altLang="en-US" sz="4800" dirty="0">
              <a:solidFill>
                <a:srgbClr val="007A37"/>
              </a:solidFill>
              <a:latin typeface="微软雅黑" pitchFamily="34" charset="-122"/>
              <a:ea typeface="微软雅黑" pitchFamily="34" charset="-122"/>
            </a:endParaRPr>
          </a:p>
          <a:p>
            <a:pPr>
              <a:lnSpc>
                <a:spcPct val="150000"/>
              </a:lnSpc>
            </a:pPr>
            <a:r>
              <a:rPr lang="zh-CN" altLang="en-US" sz="3000" dirty="0">
                <a:solidFill>
                  <a:srgbClr val="007A37"/>
                </a:solidFill>
                <a:latin typeface="微软雅黑" pitchFamily="34" charset="-122"/>
                <a:ea typeface="微软雅黑" pitchFamily="34" charset="-122"/>
              </a:rPr>
              <a:t>心内</a:t>
            </a:r>
            <a:r>
              <a:rPr lang="zh-CN" altLang="en-US" sz="3000" dirty="0" smtClean="0">
                <a:solidFill>
                  <a:srgbClr val="007A37"/>
                </a:solidFill>
                <a:latin typeface="微软雅黑" pitchFamily="34" charset="-122"/>
                <a:ea typeface="微软雅黑" pitchFamily="34" charset="-122"/>
              </a:rPr>
              <a:t>科</a:t>
            </a:r>
            <a:endParaRPr lang="en-US" altLang="zh-CN" sz="1000" dirty="0">
              <a:solidFill>
                <a:srgbClr val="007A37"/>
              </a:solidFill>
              <a:latin typeface="微软雅黑" pitchFamily="34" charset="-122"/>
              <a:ea typeface="微软雅黑" pitchFamily="34" charset="-122"/>
            </a:endParaRPr>
          </a:p>
          <a:p>
            <a:pPr>
              <a:lnSpc>
                <a:spcPct val="150000"/>
              </a:lnSpc>
            </a:pPr>
            <a:endParaRPr lang="en-US" altLang="zh-CN" sz="1000" dirty="0" smtClean="0">
              <a:solidFill>
                <a:srgbClr val="007A37"/>
              </a:solidFill>
              <a:latin typeface="微软雅黑" pitchFamily="34" charset="-122"/>
              <a:ea typeface="微软雅黑" pitchFamily="34" charset="-122"/>
            </a:endParaRPr>
          </a:p>
          <a:p>
            <a:pPr>
              <a:lnSpc>
                <a:spcPct val="150000"/>
              </a:lnSpc>
            </a:pPr>
            <a:r>
              <a:rPr lang="zh-CN" altLang="en-US" dirty="0" smtClean="0">
                <a:solidFill>
                  <a:srgbClr val="007A37"/>
                </a:solidFill>
                <a:latin typeface="微软雅黑" pitchFamily="34" charset="-122"/>
                <a:ea typeface="微软雅黑" pitchFamily="34" charset="-122"/>
              </a:rPr>
              <a:t>省立医院专家  副</a:t>
            </a:r>
            <a:r>
              <a:rPr lang="zh-CN" altLang="en-US" dirty="0">
                <a:solidFill>
                  <a:srgbClr val="007A37"/>
                </a:solidFill>
                <a:latin typeface="微软雅黑" pitchFamily="34" charset="-122"/>
                <a:ea typeface="微软雅黑" pitchFamily="34" charset="-122"/>
              </a:rPr>
              <a:t>主任</a:t>
            </a:r>
            <a:r>
              <a:rPr lang="zh-CN" altLang="en-US" dirty="0" smtClean="0">
                <a:solidFill>
                  <a:srgbClr val="007A37"/>
                </a:solidFill>
                <a:latin typeface="微软雅黑" pitchFamily="34" charset="-122"/>
                <a:ea typeface="微软雅黑" pitchFamily="34" charset="-122"/>
              </a:rPr>
              <a:t>医师</a:t>
            </a:r>
            <a:endParaRPr lang="zh-CN" altLang="en-US" dirty="0">
              <a:solidFill>
                <a:srgbClr val="007A37"/>
              </a:solidFill>
              <a:latin typeface="微软雅黑" pitchFamily="34" charset="-122"/>
              <a:ea typeface="微软雅黑" pitchFamily="34" charset="-122"/>
            </a:endParaRPr>
          </a:p>
        </p:txBody>
      </p:sp>
      <p:sp>
        <p:nvSpPr>
          <p:cNvPr id="19" name="TextBox 18"/>
          <p:cNvSpPr txBox="1"/>
          <p:nvPr/>
        </p:nvSpPr>
        <p:spPr>
          <a:xfrm>
            <a:off x="477516" y="2493516"/>
            <a:ext cx="4320480" cy="1938992"/>
          </a:xfrm>
          <a:prstGeom prst="rect">
            <a:avLst/>
          </a:prstGeom>
          <a:noFill/>
        </p:spPr>
        <p:txBody>
          <a:bodyPr wrap="square" rtlCol="0">
            <a:spAutoFit/>
          </a:bodyPr>
          <a:lstStyle/>
          <a:p>
            <a:pPr marL="0" indent="0" eaLnBrk="1" hangingPunct="1">
              <a:lnSpc>
                <a:spcPct val="150000"/>
              </a:lnSpc>
              <a:buNone/>
            </a:pPr>
            <a:r>
              <a:rPr lang="zh-CN" altLang="en-US" sz="1600" dirty="0">
                <a:solidFill>
                  <a:srgbClr val="007A37"/>
                </a:solidFill>
                <a:latin typeface="微软雅黑" pitchFamily="34" charset="-122"/>
                <a:ea typeface="微软雅黑" pitchFamily="34" charset="-122"/>
              </a:rPr>
              <a:t>医学博士。兼任山东省介入医师协会心血管分会委员等职。擅长冠心病、高血压、结构性心脏病、慢性心力衰竭的诊断及治疗，主要从事冠心病的介入治疗。</a:t>
            </a:r>
            <a:endParaRPr lang="en-US" altLang="zh-CN" sz="1600" dirty="0">
              <a:solidFill>
                <a:srgbClr val="007A37"/>
              </a:solidFill>
              <a:latin typeface="微软雅黑" pitchFamily="34" charset="-122"/>
              <a:ea typeface="微软雅黑" pitchFamily="34" charset="-122"/>
            </a:endParaRPr>
          </a:p>
          <a:p>
            <a:pPr>
              <a:lnSpc>
                <a:spcPct val="150000"/>
              </a:lnSpc>
            </a:pPr>
            <a:r>
              <a:rPr lang="zh-CN" altLang="en-US" sz="1600" b="1" dirty="0" smtClean="0">
                <a:solidFill>
                  <a:srgbClr val="007A37"/>
                </a:solidFill>
                <a:latin typeface="微软雅黑" pitchFamily="34" charset="-122"/>
                <a:ea typeface="微软雅黑" pitchFamily="34" charset="-122"/>
              </a:rPr>
              <a:t>坐</a:t>
            </a:r>
            <a:r>
              <a:rPr lang="zh-CN" altLang="en-US" sz="1600" b="1" dirty="0">
                <a:solidFill>
                  <a:srgbClr val="007A37"/>
                </a:solidFill>
                <a:latin typeface="微软雅黑" pitchFamily="34" charset="-122"/>
                <a:ea typeface="微软雅黑" pitchFamily="34" charset="-122"/>
              </a:rPr>
              <a:t>诊时间</a:t>
            </a:r>
            <a:r>
              <a:rPr lang="zh-CN" altLang="en-US" sz="1600" b="1" dirty="0" smtClean="0">
                <a:solidFill>
                  <a:srgbClr val="007A37"/>
                </a:solidFill>
                <a:latin typeface="微软雅黑" pitchFamily="34" charset="-122"/>
                <a:ea typeface="微软雅黑" pitchFamily="34" charset="-122"/>
              </a:rPr>
              <a:t>：周四</a:t>
            </a:r>
            <a:endParaRPr lang="zh-CN" altLang="en-US" sz="1600" b="1" dirty="0">
              <a:solidFill>
                <a:srgbClr val="007A37"/>
              </a:solidFill>
              <a:latin typeface="微软雅黑" pitchFamily="34" charset="-122"/>
              <a:ea typeface="微软雅黑" pitchFamily="34" charset="-122"/>
            </a:endParaRPr>
          </a:p>
        </p:txBody>
      </p:sp>
      <p:pic>
        <p:nvPicPr>
          <p:cNvPr id="20" name="内容占位符 13"/>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10687" y="190800"/>
            <a:ext cx="1458000" cy="2340000"/>
          </a:xfrm>
          <a:prstGeom prst="rect">
            <a:avLst/>
          </a:prstGeom>
          <a:noFill/>
          <a:ln w="9525">
            <a:noFill/>
            <a:miter lim="800000"/>
          </a:ln>
        </p:spPr>
      </p:pic>
    </p:spTree>
    <p:extLst>
      <p:ext uri="{BB962C8B-B14F-4D97-AF65-F5344CB8AC3E}">
        <p14:creationId xmlns:p14="http://schemas.microsoft.com/office/powerpoint/2010/main" val="3879879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1031613" y="210453"/>
            <a:ext cx="2695375" cy="2139047"/>
          </a:xfrm>
          <a:prstGeom prst="rect">
            <a:avLst/>
          </a:prstGeom>
          <a:noFill/>
        </p:spPr>
        <p:txBody>
          <a:bodyPr wrap="square" rtlCol="0">
            <a:spAutoFit/>
          </a:bodyPr>
          <a:lstStyle/>
          <a:p>
            <a:r>
              <a:rPr lang="zh-CN" altLang="en-US" sz="4800" dirty="0" smtClean="0">
                <a:solidFill>
                  <a:srgbClr val="007A37"/>
                </a:solidFill>
                <a:latin typeface="微软雅黑" pitchFamily="34" charset="-122"/>
                <a:ea typeface="微软雅黑" pitchFamily="34" charset="-122"/>
              </a:rPr>
              <a:t>马廷行</a:t>
            </a:r>
            <a:endParaRPr lang="zh-CN" altLang="en-US" sz="4800" dirty="0">
              <a:solidFill>
                <a:srgbClr val="007A37"/>
              </a:solidFill>
              <a:latin typeface="微软雅黑" pitchFamily="34" charset="-122"/>
              <a:ea typeface="微软雅黑" pitchFamily="34" charset="-122"/>
            </a:endParaRPr>
          </a:p>
          <a:p>
            <a:pPr marL="0" indent="0" eaLnBrk="1" hangingPunct="1">
              <a:lnSpc>
                <a:spcPct val="200000"/>
              </a:lnSpc>
              <a:buNone/>
            </a:pPr>
            <a:r>
              <a:rPr lang="zh-CN" altLang="en-US" sz="2000" dirty="0" smtClean="0">
                <a:solidFill>
                  <a:srgbClr val="007A37"/>
                </a:solidFill>
                <a:latin typeface="微软雅黑" pitchFamily="34" charset="-122"/>
                <a:ea typeface="微软雅黑" pitchFamily="34" charset="-122"/>
              </a:rPr>
              <a:t>综合内科</a:t>
            </a:r>
            <a:r>
              <a:rPr lang="en-US" altLang="zh-CN" sz="2000" dirty="0" smtClean="0">
                <a:solidFill>
                  <a:srgbClr val="007A37"/>
                </a:solidFill>
                <a:latin typeface="微软雅黑" pitchFamily="34" charset="-122"/>
                <a:ea typeface="微软雅黑" pitchFamily="34" charset="-122"/>
              </a:rPr>
              <a:t>(</a:t>
            </a:r>
            <a:r>
              <a:rPr lang="zh-CN" altLang="en-US" sz="2000" dirty="0" smtClean="0">
                <a:solidFill>
                  <a:srgbClr val="007A37"/>
                </a:solidFill>
                <a:latin typeface="微软雅黑" pitchFamily="34" charset="-122"/>
                <a:ea typeface="微软雅黑" pitchFamily="34" charset="-122"/>
              </a:rPr>
              <a:t>老年病专业</a:t>
            </a:r>
            <a:r>
              <a:rPr lang="en-US" altLang="zh-CN" sz="2000" dirty="0" smtClean="0">
                <a:solidFill>
                  <a:srgbClr val="007A37"/>
                </a:solidFill>
                <a:latin typeface="微软雅黑" pitchFamily="34" charset="-122"/>
                <a:ea typeface="微软雅黑" pitchFamily="34" charset="-122"/>
              </a:rPr>
              <a:t>)</a:t>
            </a:r>
          </a:p>
          <a:p>
            <a:pPr marL="0" indent="0" eaLnBrk="1" hangingPunct="1">
              <a:lnSpc>
                <a:spcPct val="150000"/>
              </a:lnSpc>
              <a:buNone/>
            </a:pPr>
            <a:r>
              <a:rPr lang="zh-CN" altLang="en-US" dirty="0" smtClean="0">
                <a:solidFill>
                  <a:srgbClr val="007A37"/>
                </a:solidFill>
                <a:latin typeface="微软雅黑" pitchFamily="34" charset="-122"/>
                <a:ea typeface="微软雅黑" pitchFamily="34" charset="-122"/>
              </a:rPr>
              <a:t>主任医师</a:t>
            </a:r>
            <a:r>
              <a:rPr lang="en-US" altLang="zh-CN" sz="3000" dirty="0" smtClean="0">
                <a:solidFill>
                  <a:srgbClr val="007A37"/>
                </a:solidFill>
                <a:latin typeface="微软雅黑" pitchFamily="34" charset="-122"/>
                <a:ea typeface="微软雅黑" pitchFamily="34" charset="-122"/>
              </a:rPr>
              <a:t> </a:t>
            </a:r>
            <a:endParaRPr lang="zh-CN" altLang="en-US" sz="3000" dirty="0">
              <a:solidFill>
                <a:srgbClr val="007A37"/>
              </a:solidFill>
              <a:latin typeface="微软雅黑" pitchFamily="34" charset="-122"/>
              <a:ea typeface="微软雅黑" pitchFamily="34" charset="-122"/>
            </a:endParaRPr>
          </a:p>
        </p:txBody>
      </p:sp>
      <p:sp>
        <p:nvSpPr>
          <p:cNvPr id="20" name="TextBox 19"/>
          <p:cNvSpPr txBox="1"/>
          <p:nvPr/>
        </p:nvSpPr>
        <p:spPr>
          <a:xfrm>
            <a:off x="9544218" y="2532921"/>
            <a:ext cx="4326786" cy="1938992"/>
          </a:xfrm>
          <a:prstGeom prst="rect">
            <a:avLst/>
          </a:prstGeom>
          <a:noFill/>
        </p:spPr>
        <p:txBody>
          <a:bodyPr wrap="square" rtlCol="0">
            <a:spAutoFit/>
          </a:bodyPr>
          <a:lstStyle/>
          <a:p>
            <a:pPr marL="0" indent="0" eaLnBrk="1" hangingPunct="1">
              <a:lnSpc>
                <a:spcPct val="150000"/>
              </a:lnSpc>
              <a:buNone/>
            </a:pPr>
            <a:r>
              <a:rPr lang="zh-CN" altLang="en-US" sz="1600" dirty="0" smtClean="0">
                <a:solidFill>
                  <a:srgbClr val="007A37"/>
                </a:solidFill>
                <a:latin typeface="微软雅黑" pitchFamily="34" charset="-122"/>
                <a:ea typeface="微软雅黑" pitchFamily="34" charset="-122"/>
              </a:rPr>
              <a:t>医学博士。从事</a:t>
            </a:r>
            <a:r>
              <a:rPr lang="zh-CN" altLang="en-US" sz="1600" dirty="0">
                <a:solidFill>
                  <a:srgbClr val="007A37"/>
                </a:solidFill>
                <a:latin typeface="微软雅黑" pitchFamily="34" charset="-122"/>
                <a:ea typeface="微软雅黑" pitchFamily="34" charset="-122"/>
              </a:rPr>
              <a:t>肿瘤临床工作</a:t>
            </a:r>
            <a:r>
              <a:rPr lang="en-US" altLang="zh-CN" sz="1600" dirty="0">
                <a:solidFill>
                  <a:srgbClr val="007A37"/>
                </a:solidFill>
                <a:latin typeface="微软雅黑" pitchFamily="34" charset="-122"/>
                <a:ea typeface="微软雅黑" pitchFamily="34" charset="-122"/>
              </a:rPr>
              <a:t>30</a:t>
            </a:r>
            <a:r>
              <a:rPr lang="zh-CN" altLang="en-US" sz="1600" dirty="0">
                <a:solidFill>
                  <a:srgbClr val="007A37"/>
                </a:solidFill>
                <a:latin typeface="微软雅黑" pitchFamily="34" charset="-122"/>
                <a:ea typeface="微软雅黑" pitchFamily="34" charset="-122"/>
              </a:rPr>
              <a:t>余</a:t>
            </a:r>
            <a:r>
              <a:rPr lang="zh-CN" altLang="en-US" sz="1600" dirty="0" smtClean="0">
                <a:solidFill>
                  <a:srgbClr val="007A37"/>
                </a:solidFill>
                <a:latin typeface="微软雅黑" pitchFamily="34" charset="-122"/>
                <a:ea typeface="微软雅黑" pitchFamily="34" charset="-122"/>
              </a:rPr>
              <a:t>年。对</a:t>
            </a:r>
            <a:r>
              <a:rPr lang="zh-CN" altLang="en-US" sz="1600" dirty="0">
                <a:solidFill>
                  <a:srgbClr val="007A37"/>
                </a:solidFill>
                <a:latin typeface="微软雅黑" pitchFamily="34" charset="-122"/>
                <a:ea typeface="微软雅黑" pitchFamily="34" charset="-122"/>
              </a:rPr>
              <a:t>肿瘤的化疗、中药治疗和生物免疫治疗等方面经验丰富。先后主持省部级科研课题数项</a:t>
            </a:r>
            <a:r>
              <a:rPr lang="zh-CN" altLang="en-US" sz="1600" dirty="0" smtClean="0">
                <a:solidFill>
                  <a:srgbClr val="007A37"/>
                </a:solidFill>
                <a:latin typeface="微软雅黑" pitchFamily="34" charset="-122"/>
                <a:ea typeface="微软雅黑" pitchFamily="34" charset="-122"/>
              </a:rPr>
              <a:t>，获</a:t>
            </a:r>
            <a:r>
              <a:rPr lang="zh-CN" altLang="en-US" sz="1600" dirty="0">
                <a:solidFill>
                  <a:srgbClr val="007A37"/>
                </a:solidFill>
                <a:latin typeface="微软雅黑" pitchFamily="34" charset="-122"/>
                <a:ea typeface="微软雅黑" pitchFamily="34" charset="-122"/>
              </a:rPr>
              <a:t>省科技进步</a:t>
            </a:r>
            <a:r>
              <a:rPr lang="zh-CN" altLang="en-US" sz="1600" dirty="0" smtClean="0">
                <a:solidFill>
                  <a:srgbClr val="007A37"/>
                </a:solidFill>
                <a:latin typeface="微软雅黑" pitchFamily="34" charset="-122"/>
                <a:ea typeface="微软雅黑" pitchFamily="34" charset="-122"/>
              </a:rPr>
              <a:t>三等奖，</a:t>
            </a:r>
            <a:r>
              <a:rPr lang="zh-CN" altLang="en-US" sz="1600" dirty="0">
                <a:solidFill>
                  <a:srgbClr val="007A37"/>
                </a:solidFill>
                <a:latin typeface="微软雅黑" pitchFamily="34" charset="-122"/>
                <a:ea typeface="微软雅黑" pitchFamily="34" charset="-122"/>
              </a:rPr>
              <a:t>厅局级成果</a:t>
            </a:r>
            <a:r>
              <a:rPr lang="zh-CN" altLang="en-US" sz="1600" dirty="0" smtClean="0">
                <a:solidFill>
                  <a:srgbClr val="007A37"/>
                </a:solidFill>
                <a:latin typeface="微软雅黑" pitchFamily="34" charset="-122"/>
                <a:ea typeface="微软雅黑" pitchFamily="34" charset="-122"/>
              </a:rPr>
              <a:t>三等奖。论文多篇。</a:t>
            </a:r>
            <a:endParaRPr lang="en-US" altLang="zh-CN" sz="1600" dirty="0" smtClean="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sz="1600" b="1" dirty="0">
                <a:solidFill>
                  <a:srgbClr val="007A37"/>
                </a:solidFill>
                <a:latin typeface="微软雅黑" pitchFamily="34" charset="-122"/>
                <a:ea typeface="微软雅黑" pitchFamily="34" charset="-122"/>
              </a:rPr>
              <a:t>坐诊</a:t>
            </a:r>
            <a:r>
              <a:rPr lang="zh-CN" altLang="en-US" sz="1600" b="1" dirty="0" smtClean="0">
                <a:solidFill>
                  <a:srgbClr val="007A37"/>
                </a:solidFill>
                <a:latin typeface="微软雅黑" pitchFamily="34" charset="-122"/>
                <a:ea typeface="微软雅黑" pitchFamily="34" charset="-122"/>
              </a:rPr>
              <a:t>时间：周四上午</a:t>
            </a:r>
            <a:endParaRPr lang="en-US" altLang="zh-CN" sz="1600" b="1" dirty="0" smtClean="0">
              <a:solidFill>
                <a:srgbClr val="007A37"/>
              </a:solidFill>
              <a:latin typeface="微软雅黑" pitchFamily="34" charset="-122"/>
              <a:ea typeface="微软雅黑" pitchFamily="34" charset="-122"/>
            </a:endParaRPr>
          </a:p>
        </p:txBody>
      </p:sp>
      <p:pic>
        <p:nvPicPr>
          <p:cNvPr id="21" name="内容占位符 13"/>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550524" y="190800"/>
            <a:ext cx="1458000" cy="2340000"/>
          </a:xfrm>
          <a:prstGeom prst="rect">
            <a:avLst/>
          </a:prstGeom>
          <a:noFill/>
          <a:ln w="9525">
            <a:noFill/>
            <a:miter lim="800000"/>
          </a:ln>
        </p:spPr>
      </p:pic>
      <p:sp>
        <p:nvSpPr>
          <p:cNvPr id="16" name="TextBox 15"/>
          <p:cNvSpPr txBox="1"/>
          <p:nvPr/>
        </p:nvSpPr>
        <p:spPr>
          <a:xfrm>
            <a:off x="1917676" y="189261"/>
            <a:ext cx="2664296" cy="2241639"/>
          </a:xfrm>
          <a:prstGeom prst="rect">
            <a:avLst/>
          </a:prstGeom>
          <a:noFill/>
        </p:spPr>
        <p:txBody>
          <a:bodyPr wrap="square" rtlCol="0">
            <a:spAutoFit/>
          </a:bodyPr>
          <a:lstStyle/>
          <a:p>
            <a:pPr marL="0" indent="0" eaLnBrk="1" hangingPunct="1">
              <a:buNone/>
            </a:pPr>
            <a:r>
              <a:rPr lang="zh-CN" altLang="en-US" sz="4800" dirty="0" smtClean="0">
                <a:solidFill>
                  <a:srgbClr val="007A37"/>
                </a:solidFill>
                <a:latin typeface="微软雅黑" pitchFamily="34" charset="-122"/>
                <a:ea typeface="微软雅黑" pitchFamily="34" charset="-122"/>
              </a:rPr>
              <a:t>刘金波</a:t>
            </a:r>
            <a:endParaRPr lang="en-US" altLang="zh-CN" sz="4800" dirty="0">
              <a:solidFill>
                <a:srgbClr val="007A37"/>
              </a:solidFill>
              <a:latin typeface="微软雅黑" pitchFamily="34" charset="-122"/>
              <a:ea typeface="微软雅黑" pitchFamily="34" charset="-122"/>
            </a:endParaRPr>
          </a:p>
          <a:p>
            <a:pPr marL="0" indent="0" eaLnBrk="1" hangingPunct="1">
              <a:lnSpc>
                <a:spcPts val="5500"/>
              </a:lnSpc>
              <a:buNone/>
            </a:pPr>
            <a:r>
              <a:rPr lang="zh-CN" altLang="en-US" sz="3000" dirty="0">
                <a:solidFill>
                  <a:srgbClr val="007A37"/>
                </a:solidFill>
                <a:latin typeface="微软雅黑" pitchFamily="34" charset="-122"/>
                <a:ea typeface="微软雅黑" pitchFamily="34" charset="-122"/>
              </a:rPr>
              <a:t>内分泌</a:t>
            </a:r>
            <a:r>
              <a:rPr lang="zh-CN" altLang="en-US" sz="3000" dirty="0" smtClean="0">
                <a:solidFill>
                  <a:srgbClr val="007A37"/>
                </a:solidFill>
                <a:latin typeface="微软雅黑" pitchFamily="34" charset="-122"/>
                <a:ea typeface="微软雅黑" pitchFamily="34" charset="-122"/>
              </a:rPr>
              <a:t>科</a:t>
            </a:r>
            <a:endParaRPr lang="en-US" altLang="zh-CN" sz="3000" dirty="0" smtClean="0">
              <a:solidFill>
                <a:srgbClr val="007A37"/>
              </a:solidFill>
              <a:latin typeface="微软雅黑" pitchFamily="34" charset="-122"/>
              <a:ea typeface="微软雅黑" pitchFamily="34" charset="-122"/>
            </a:endParaRPr>
          </a:p>
          <a:p>
            <a:pPr marL="0" indent="0" eaLnBrk="1" hangingPunct="1">
              <a:lnSpc>
                <a:spcPts val="5500"/>
              </a:lnSpc>
              <a:buNone/>
            </a:pPr>
            <a:r>
              <a:rPr lang="zh-CN" altLang="en-US" dirty="0" smtClean="0">
                <a:solidFill>
                  <a:srgbClr val="007A37"/>
                </a:solidFill>
                <a:latin typeface="微软雅黑" pitchFamily="34" charset="-122"/>
                <a:ea typeface="微软雅黑" pitchFamily="34" charset="-122"/>
              </a:rPr>
              <a:t>齐鲁医院专家  副院长</a:t>
            </a:r>
            <a:endParaRPr lang="zh-CN" altLang="en-US" dirty="0">
              <a:solidFill>
                <a:srgbClr val="007A37"/>
              </a:solidFill>
              <a:latin typeface="微软雅黑" pitchFamily="34" charset="-122"/>
              <a:ea typeface="微软雅黑" pitchFamily="34" charset="-122"/>
            </a:endParaRPr>
          </a:p>
        </p:txBody>
      </p:sp>
      <p:pic>
        <p:nvPicPr>
          <p:cNvPr id="17" name="Picture 2"/>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77515" y="190800"/>
            <a:ext cx="1458000" cy="2340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77516" y="2565524"/>
            <a:ext cx="4032447" cy="1938992"/>
          </a:xfrm>
          <a:prstGeom prst="rect">
            <a:avLst/>
          </a:prstGeom>
          <a:noFill/>
        </p:spPr>
        <p:txBody>
          <a:bodyPr wrap="square" rtlCol="0">
            <a:spAutoFit/>
          </a:bodyPr>
          <a:lstStyle/>
          <a:p>
            <a:pPr>
              <a:lnSpc>
                <a:spcPct val="150000"/>
              </a:lnSpc>
            </a:pPr>
            <a:r>
              <a:rPr lang="zh-CN" altLang="en-US" sz="1600" dirty="0" smtClean="0">
                <a:solidFill>
                  <a:srgbClr val="007A37"/>
                </a:solidFill>
                <a:latin typeface="微软雅黑" pitchFamily="34" charset="-122"/>
                <a:ea typeface="微软雅黑" pitchFamily="34" charset="-122"/>
              </a:rPr>
              <a:t>副主任医师。</a:t>
            </a:r>
            <a:r>
              <a:rPr lang="zh-CN" altLang="zh-CN" sz="1600" dirty="0" smtClean="0">
                <a:solidFill>
                  <a:srgbClr val="007A37"/>
                </a:solidFill>
                <a:latin typeface="微软雅黑" pitchFamily="34" charset="-122"/>
                <a:ea typeface="微软雅黑" pitchFamily="34" charset="-122"/>
              </a:rPr>
              <a:t>医学</a:t>
            </a:r>
            <a:r>
              <a:rPr lang="zh-CN" altLang="zh-CN" sz="1600" dirty="0">
                <a:solidFill>
                  <a:srgbClr val="007A37"/>
                </a:solidFill>
                <a:latin typeface="微软雅黑" pitchFamily="34" charset="-122"/>
                <a:ea typeface="微软雅黑" pitchFamily="34" charset="-122"/>
              </a:rPr>
              <a:t>博士</a:t>
            </a:r>
            <a:r>
              <a:rPr lang="zh-CN" altLang="zh-CN" sz="1600" dirty="0" smtClean="0">
                <a:solidFill>
                  <a:srgbClr val="007A37"/>
                </a:solidFill>
                <a:latin typeface="微软雅黑" pitchFamily="34" charset="-122"/>
                <a:ea typeface="微软雅黑" pitchFamily="34" charset="-122"/>
              </a:rPr>
              <a:t>，硕士</a:t>
            </a:r>
            <a:r>
              <a:rPr lang="zh-CN" altLang="zh-CN" sz="1600" dirty="0">
                <a:solidFill>
                  <a:srgbClr val="007A37"/>
                </a:solidFill>
                <a:latin typeface="微软雅黑" pitchFamily="34" charset="-122"/>
                <a:ea typeface="微软雅黑" pitchFamily="34" charset="-122"/>
              </a:rPr>
              <a:t>研究生导师。兼任中华医学会内分泌学分会性腺学组</a:t>
            </a:r>
            <a:r>
              <a:rPr lang="zh-CN" altLang="zh-CN" sz="1600" dirty="0" smtClean="0">
                <a:solidFill>
                  <a:srgbClr val="007A37"/>
                </a:solidFill>
                <a:latin typeface="微软雅黑" pitchFamily="34" charset="-122"/>
                <a:ea typeface="微软雅黑" pitchFamily="34" charset="-122"/>
              </a:rPr>
              <a:t>委员</a:t>
            </a:r>
            <a:r>
              <a:rPr lang="zh-CN" altLang="en-US" sz="1600" dirty="0" smtClean="0">
                <a:solidFill>
                  <a:srgbClr val="007A37"/>
                </a:solidFill>
                <a:latin typeface="微软雅黑" pitchFamily="34" charset="-122"/>
                <a:ea typeface="微软雅黑" pitchFamily="34" charset="-122"/>
              </a:rPr>
              <a:t>等职</a:t>
            </a:r>
            <a:r>
              <a:rPr lang="zh-CN" altLang="zh-CN" sz="1600" dirty="0" smtClean="0">
                <a:solidFill>
                  <a:srgbClr val="007A37"/>
                </a:solidFill>
                <a:latin typeface="微软雅黑" pitchFamily="34" charset="-122"/>
                <a:ea typeface="微软雅黑" pitchFamily="34" charset="-122"/>
              </a:rPr>
              <a:t>。擅长</a:t>
            </a:r>
            <a:r>
              <a:rPr lang="zh-CN" altLang="zh-CN" sz="1600" dirty="0">
                <a:solidFill>
                  <a:srgbClr val="007A37"/>
                </a:solidFill>
                <a:latin typeface="微软雅黑" pitchFamily="34" charset="-122"/>
                <a:ea typeface="微软雅黑" pitchFamily="34" charset="-122"/>
              </a:rPr>
              <a:t>性腺疾病、糖尿病、甲亢及肾上腺疾病的诊治</a:t>
            </a:r>
            <a:r>
              <a:rPr lang="zh-CN" altLang="zh-CN" sz="1600" dirty="0" smtClean="0">
                <a:solidFill>
                  <a:srgbClr val="007A37"/>
                </a:solidFill>
                <a:latin typeface="微软雅黑" pitchFamily="34" charset="-122"/>
                <a:ea typeface="微软雅黑" pitchFamily="34" charset="-122"/>
              </a:rPr>
              <a:t>。</a:t>
            </a:r>
            <a:endParaRPr lang="en-US" altLang="zh-CN" sz="1600" dirty="0" smtClean="0">
              <a:solidFill>
                <a:srgbClr val="007A37"/>
              </a:solidFill>
              <a:latin typeface="微软雅黑" pitchFamily="34" charset="-122"/>
              <a:ea typeface="微软雅黑" pitchFamily="34" charset="-122"/>
            </a:endParaRPr>
          </a:p>
          <a:p>
            <a:pPr>
              <a:lnSpc>
                <a:spcPct val="150000"/>
              </a:lnSpc>
            </a:pPr>
            <a:r>
              <a:rPr lang="zh-CN" altLang="en-US" sz="1600" b="1" dirty="0">
                <a:solidFill>
                  <a:srgbClr val="007A37"/>
                </a:solidFill>
                <a:latin typeface="微软雅黑" pitchFamily="34" charset="-122"/>
                <a:ea typeface="微软雅黑" pitchFamily="34" charset="-122"/>
              </a:rPr>
              <a:t>坐</a:t>
            </a:r>
            <a:r>
              <a:rPr lang="zh-CN" altLang="en-US" sz="1600" b="1" dirty="0" smtClean="0">
                <a:solidFill>
                  <a:srgbClr val="007A37"/>
                </a:solidFill>
                <a:latin typeface="微软雅黑" pitchFamily="34" charset="-122"/>
                <a:ea typeface="微软雅黑" pitchFamily="34" charset="-122"/>
              </a:rPr>
              <a:t>诊时间：周三</a:t>
            </a:r>
            <a:endParaRPr lang="zh-CN" altLang="en-US" sz="1600" b="1" dirty="0">
              <a:solidFill>
                <a:srgbClr val="007A37"/>
              </a:solidFill>
              <a:latin typeface="微软雅黑" pitchFamily="34" charset="-122"/>
              <a:ea typeface="微软雅黑" pitchFamily="34" charset="-122"/>
            </a:endParaRPr>
          </a:p>
        </p:txBody>
      </p:sp>
      <p:sp>
        <p:nvSpPr>
          <p:cNvPr id="11" name="TextBox 10"/>
          <p:cNvSpPr txBox="1"/>
          <p:nvPr/>
        </p:nvSpPr>
        <p:spPr>
          <a:xfrm>
            <a:off x="4788024" y="2493252"/>
            <a:ext cx="4248472" cy="1938992"/>
          </a:xfrm>
          <a:prstGeom prst="rect">
            <a:avLst/>
          </a:prstGeom>
          <a:noFill/>
        </p:spPr>
        <p:txBody>
          <a:bodyPr wrap="square" rtlCol="0">
            <a:spAutoFit/>
          </a:bodyPr>
          <a:lstStyle/>
          <a:p>
            <a:pPr marL="0" indent="0" eaLnBrk="1" hangingPunct="1">
              <a:lnSpc>
                <a:spcPct val="150000"/>
              </a:lnSpc>
              <a:buNone/>
            </a:pPr>
            <a:r>
              <a:rPr lang="zh-CN" altLang="en-US" sz="1600" dirty="0">
                <a:solidFill>
                  <a:srgbClr val="007A37"/>
                </a:solidFill>
                <a:latin typeface="微软雅黑" pitchFamily="34" charset="-122"/>
                <a:ea typeface="微软雅黑" pitchFamily="34" charset="-122"/>
              </a:rPr>
              <a:t>医学博士，</a:t>
            </a:r>
            <a:r>
              <a:rPr lang="zh-CN" altLang="en-US" sz="1600" dirty="0" smtClean="0">
                <a:solidFill>
                  <a:srgbClr val="007A37"/>
                </a:solidFill>
                <a:latin typeface="微软雅黑" pitchFamily="34" charset="-122"/>
                <a:ea typeface="微软雅黑" pitchFamily="34" charset="-122"/>
              </a:rPr>
              <a:t>博士后。</a:t>
            </a:r>
            <a:r>
              <a:rPr lang="zh-CN" altLang="en-US" sz="1600" dirty="0">
                <a:solidFill>
                  <a:srgbClr val="007A37"/>
                </a:solidFill>
                <a:latin typeface="微软雅黑" pitchFamily="34" charset="-122"/>
                <a:ea typeface="微软雅黑" pitchFamily="34" charset="-122"/>
              </a:rPr>
              <a:t>从事肾脏肿瘤、膀胱肿瘤、</a:t>
            </a:r>
            <a:r>
              <a:rPr lang="zh-CN" altLang="en-US" sz="1600" dirty="0" smtClean="0">
                <a:solidFill>
                  <a:srgbClr val="007A37"/>
                </a:solidFill>
                <a:latin typeface="微软雅黑" pitchFamily="34" charset="-122"/>
                <a:ea typeface="微软雅黑" pitchFamily="34" charset="-122"/>
              </a:rPr>
              <a:t>前列腺癌等泌尿生殖系统</a:t>
            </a:r>
            <a:r>
              <a:rPr lang="zh-CN" altLang="en-US" sz="1600" dirty="0">
                <a:solidFill>
                  <a:srgbClr val="007A37"/>
                </a:solidFill>
                <a:latin typeface="微软雅黑" pitchFamily="34" charset="-122"/>
                <a:ea typeface="微软雅黑" pitchFamily="34" charset="-122"/>
              </a:rPr>
              <a:t>疾病的诊治与研究</a:t>
            </a:r>
            <a:r>
              <a:rPr lang="zh-CN" altLang="en-US" sz="1600" dirty="0" smtClean="0">
                <a:solidFill>
                  <a:srgbClr val="007A37"/>
                </a:solidFill>
                <a:latin typeface="微软雅黑" pitchFamily="34" charset="-122"/>
                <a:ea typeface="微软雅黑" pitchFamily="34" charset="-122"/>
              </a:rPr>
              <a:t>，擅长</a:t>
            </a:r>
            <a:r>
              <a:rPr lang="zh-CN" altLang="en-US" sz="1600" dirty="0">
                <a:solidFill>
                  <a:srgbClr val="007A37"/>
                </a:solidFill>
                <a:latin typeface="微软雅黑" pitchFamily="34" charset="-122"/>
                <a:ea typeface="微软雅黑" pitchFamily="34" charset="-122"/>
              </a:rPr>
              <a:t>诊治各种复杂的尿失禁、排尿困难、神经源性膀胱等排尿障碍性疾病</a:t>
            </a:r>
            <a:r>
              <a:rPr lang="zh-CN" altLang="en-US" sz="1600" dirty="0" smtClean="0">
                <a:solidFill>
                  <a:srgbClr val="007A37"/>
                </a:solidFill>
                <a:latin typeface="微软雅黑" pitchFamily="34" charset="-122"/>
                <a:ea typeface="微软雅黑" pitchFamily="34" charset="-122"/>
              </a:rPr>
              <a:t>。</a:t>
            </a:r>
            <a:endParaRPr lang="en-US" altLang="zh-CN" sz="1600" dirty="0" smtClean="0">
              <a:solidFill>
                <a:srgbClr val="007A37"/>
              </a:solidFill>
              <a:latin typeface="微软雅黑" pitchFamily="34" charset="-122"/>
              <a:ea typeface="微软雅黑" pitchFamily="34" charset="-122"/>
            </a:endParaRPr>
          </a:p>
          <a:p>
            <a:pPr>
              <a:lnSpc>
                <a:spcPct val="150000"/>
              </a:lnSpc>
            </a:pPr>
            <a:r>
              <a:rPr lang="zh-CN" altLang="en-US" sz="1600" b="1" dirty="0">
                <a:solidFill>
                  <a:srgbClr val="007A37"/>
                </a:solidFill>
                <a:latin typeface="微软雅黑" pitchFamily="34" charset="-122"/>
                <a:ea typeface="微软雅黑" pitchFamily="34" charset="-122"/>
              </a:rPr>
              <a:t>坐诊时间：周四</a:t>
            </a:r>
            <a:r>
              <a:rPr lang="zh-CN" altLang="en-US" sz="1600" b="1" dirty="0" smtClean="0">
                <a:solidFill>
                  <a:srgbClr val="007A37"/>
                </a:solidFill>
                <a:latin typeface="微软雅黑" pitchFamily="34" charset="-122"/>
                <a:ea typeface="微软雅黑" pitchFamily="34" charset="-122"/>
              </a:rPr>
              <a:t>上午</a:t>
            </a:r>
            <a:endParaRPr lang="en-US" altLang="zh-CN" sz="1600" b="1" dirty="0">
              <a:solidFill>
                <a:srgbClr val="007A37"/>
              </a:solidFill>
              <a:latin typeface="微软雅黑" pitchFamily="34" charset="-122"/>
              <a:ea typeface="微软雅黑" pitchFamily="34" charset="-122"/>
            </a:endParaRPr>
          </a:p>
        </p:txBody>
      </p:sp>
      <p:pic>
        <p:nvPicPr>
          <p:cNvPr id="12" name="Picture 2"/>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860488" y="117252"/>
            <a:ext cx="1548000" cy="23400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408712" y="179869"/>
            <a:ext cx="2915816" cy="2241639"/>
          </a:xfrm>
          <a:prstGeom prst="rect">
            <a:avLst/>
          </a:prstGeom>
          <a:noFill/>
        </p:spPr>
        <p:txBody>
          <a:bodyPr wrap="square" rtlCol="0">
            <a:spAutoFit/>
          </a:bodyPr>
          <a:lstStyle/>
          <a:p>
            <a:pPr marL="0" indent="0" eaLnBrk="1" hangingPunct="1">
              <a:buNone/>
            </a:pPr>
            <a:r>
              <a:rPr lang="zh-CN" altLang="en-US" sz="4800" dirty="0" smtClean="0">
                <a:solidFill>
                  <a:srgbClr val="007A37"/>
                </a:solidFill>
                <a:latin typeface="微软雅黑" pitchFamily="34" charset="-122"/>
                <a:ea typeface="微软雅黑" pitchFamily="34" charset="-122"/>
              </a:rPr>
              <a:t>宋伟</a:t>
            </a:r>
            <a:endParaRPr lang="en-US" altLang="zh-CN" sz="4800" dirty="0">
              <a:solidFill>
                <a:srgbClr val="007A37"/>
              </a:solidFill>
              <a:latin typeface="微软雅黑" pitchFamily="34" charset="-122"/>
              <a:ea typeface="微软雅黑" pitchFamily="34" charset="-122"/>
            </a:endParaRPr>
          </a:p>
          <a:p>
            <a:pPr marL="0" indent="0" eaLnBrk="1" hangingPunct="1">
              <a:lnSpc>
                <a:spcPts val="5500"/>
              </a:lnSpc>
              <a:buNone/>
            </a:pPr>
            <a:r>
              <a:rPr lang="zh-CN" altLang="en-US" sz="3000" dirty="0" smtClean="0">
                <a:solidFill>
                  <a:srgbClr val="007A37"/>
                </a:solidFill>
                <a:latin typeface="微软雅黑" pitchFamily="34" charset="-122"/>
                <a:ea typeface="微软雅黑" pitchFamily="34" charset="-122"/>
              </a:rPr>
              <a:t>普外科</a:t>
            </a:r>
            <a:endParaRPr lang="en-US" altLang="zh-CN" sz="3000" dirty="0" smtClean="0">
              <a:solidFill>
                <a:srgbClr val="007A37"/>
              </a:solidFill>
              <a:latin typeface="微软雅黑" pitchFamily="34" charset="-122"/>
              <a:ea typeface="微软雅黑" pitchFamily="34" charset="-122"/>
            </a:endParaRPr>
          </a:p>
          <a:p>
            <a:pPr marL="0" indent="0" eaLnBrk="1" hangingPunct="1">
              <a:lnSpc>
                <a:spcPts val="5500"/>
              </a:lnSpc>
              <a:buNone/>
            </a:pPr>
            <a:r>
              <a:rPr lang="zh-CN" altLang="en-US" dirty="0">
                <a:solidFill>
                  <a:srgbClr val="007A37"/>
                </a:solidFill>
                <a:latin typeface="微软雅黑" pitchFamily="34" charset="-122"/>
                <a:ea typeface="微软雅黑" pitchFamily="34" charset="-122"/>
              </a:rPr>
              <a:t>省立</a:t>
            </a:r>
            <a:r>
              <a:rPr lang="zh-CN" altLang="en-US" dirty="0" smtClean="0">
                <a:solidFill>
                  <a:srgbClr val="007A37"/>
                </a:solidFill>
                <a:latin typeface="微软雅黑" pitchFamily="34" charset="-122"/>
                <a:ea typeface="微软雅黑" pitchFamily="34" charset="-122"/>
              </a:rPr>
              <a:t>医院专家  主任医师</a:t>
            </a:r>
            <a:endParaRPr lang="zh-CN" altLang="en-US" dirty="0">
              <a:solidFill>
                <a:srgbClr val="007A37"/>
              </a:solidFill>
              <a:latin typeface="微软雅黑" pitchFamily="34" charset="-122"/>
              <a:ea typeface="微软雅黑" pitchFamily="34" charset="-122"/>
            </a:endParaRPr>
          </a:p>
        </p:txBody>
      </p:sp>
    </p:spTree>
    <p:extLst>
      <p:ext uri="{BB962C8B-B14F-4D97-AF65-F5344CB8AC3E}">
        <p14:creationId xmlns:p14="http://schemas.microsoft.com/office/powerpoint/2010/main" val="1163078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382172" y="189260"/>
            <a:ext cx="3024336" cy="2241639"/>
          </a:xfrm>
          <a:prstGeom prst="rect">
            <a:avLst/>
          </a:prstGeom>
          <a:noFill/>
        </p:spPr>
        <p:txBody>
          <a:bodyPr wrap="square" rtlCol="0">
            <a:spAutoFit/>
          </a:bodyPr>
          <a:lstStyle/>
          <a:p>
            <a:r>
              <a:rPr lang="zh-CN" altLang="en-US" sz="4800" dirty="0" smtClean="0">
                <a:solidFill>
                  <a:srgbClr val="007A37"/>
                </a:solidFill>
                <a:latin typeface="微软雅黑" pitchFamily="34" charset="-122"/>
                <a:ea typeface="微软雅黑" pitchFamily="34" charset="-122"/>
              </a:rPr>
              <a:t>亓恒涛</a:t>
            </a:r>
            <a:endParaRPr lang="en-US" altLang="zh-CN" sz="4800" dirty="0" smtClean="0">
              <a:solidFill>
                <a:srgbClr val="007A37"/>
              </a:solidFill>
              <a:latin typeface="微软雅黑" pitchFamily="34" charset="-122"/>
              <a:ea typeface="微软雅黑" pitchFamily="34" charset="-122"/>
            </a:endParaRPr>
          </a:p>
          <a:p>
            <a:pPr>
              <a:lnSpc>
                <a:spcPts val="5500"/>
              </a:lnSpc>
            </a:pPr>
            <a:r>
              <a:rPr lang="zh-CN" altLang="en-US" sz="3000" dirty="0" smtClean="0">
                <a:solidFill>
                  <a:srgbClr val="007A37"/>
                </a:solidFill>
                <a:latin typeface="微软雅黑" pitchFamily="34" charset="-122"/>
                <a:ea typeface="微软雅黑" pitchFamily="34" charset="-122"/>
              </a:rPr>
              <a:t>超声医学科</a:t>
            </a:r>
            <a:endParaRPr lang="en-US" altLang="zh-CN" sz="3000" dirty="0" smtClean="0">
              <a:solidFill>
                <a:srgbClr val="007A37"/>
              </a:solidFill>
              <a:latin typeface="微软雅黑" pitchFamily="34" charset="-122"/>
              <a:ea typeface="微软雅黑" pitchFamily="34" charset="-122"/>
            </a:endParaRPr>
          </a:p>
          <a:p>
            <a:pPr>
              <a:lnSpc>
                <a:spcPts val="5500"/>
              </a:lnSpc>
            </a:pPr>
            <a:r>
              <a:rPr lang="zh-CN" altLang="en-US" dirty="0">
                <a:solidFill>
                  <a:srgbClr val="007A37"/>
                </a:solidFill>
                <a:latin typeface="微软雅黑" pitchFamily="34" charset="-122"/>
                <a:ea typeface="微软雅黑" pitchFamily="34" charset="-122"/>
              </a:rPr>
              <a:t>省立医院专家  </a:t>
            </a:r>
            <a:r>
              <a:rPr lang="zh-CN" altLang="en-US" dirty="0" smtClean="0">
                <a:solidFill>
                  <a:srgbClr val="007A37"/>
                </a:solidFill>
                <a:latin typeface="微软雅黑" pitchFamily="34" charset="-122"/>
                <a:ea typeface="微软雅黑" pitchFamily="34" charset="-122"/>
              </a:rPr>
              <a:t>副主任医师</a:t>
            </a:r>
            <a:endParaRPr lang="zh-CN" altLang="en-US" dirty="0">
              <a:solidFill>
                <a:srgbClr val="007A37"/>
              </a:solidFill>
              <a:latin typeface="微软雅黑" pitchFamily="34" charset="-122"/>
              <a:ea typeface="微软雅黑" pitchFamily="34" charset="-122"/>
            </a:endParaRPr>
          </a:p>
        </p:txBody>
      </p:sp>
      <p:sp>
        <p:nvSpPr>
          <p:cNvPr id="8" name="TextBox 7"/>
          <p:cNvSpPr txBox="1"/>
          <p:nvPr/>
        </p:nvSpPr>
        <p:spPr>
          <a:xfrm>
            <a:off x="4760524" y="2565525"/>
            <a:ext cx="3853896" cy="1200329"/>
          </a:xfrm>
          <a:prstGeom prst="rect">
            <a:avLst/>
          </a:prstGeom>
          <a:noFill/>
        </p:spPr>
        <p:txBody>
          <a:bodyPr wrap="square" rtlCol="0">
            <a:spAutoFit/>
          </a:bodyPr>
          <a:lstStyle/>
          <a:p>
            <a:pPr>
              <a:lnSpc>
                <a:spcPct val="150000"/>
              </a:lnSpc>
            </a:pPr>
            <a:r>
              <a:rPr lang="zh-CN" altLang="en-US" sz="1600" dirty="0">
                <a:solidFill>
                  <a:srgbClr val="007A37"/>
                </a:solidFill>
                <a:latin typeface="微软雅黑" pitchFamily="34" charset="-122"/>
                <a:ea typeface="微软雅黑" pitchFamily="34" charset="-122"/>
              </a:rPr>
              <a:t>擅长肌骨超声，心脏、外周血管疾病的超声诊断，特别是肌骨超声检查有较高造诣</a:t>
            </a:r>
            <a:r>
              <a:rPr lang="zh-CN" altLang="en-US" sz="1600" dirty="0" smtClean="0">
                <a:solidFill>
                  <a:srgbClr val="007A37"/>
                </a:solidFill>
                <a:latin typeface="微软雅黑" pitchFamily="34" charset="-122"/>
                <a:ea typeface="微软雅黑" pitchFamily="34" charset="-122"/>
              </a:rPr>
              <a:t>。</a:t>
            </a:r>
            <a:endParaRPr lang="en-US" altLang="zh-CN" sz="1600" dirty="0" smtClean="0">
              <a:solidFill>
                <a:srgbClr val="007A37"/>
              </a:solidFill>
              <a:latin typeface="微软雅黑" pitchFamily="34" charset="-122"/>
              <a:ea typeface="微软雅黑" pitchFamily="34" charset="-122"/>
            </a:endParaRPr>
          </a:p>
          <a:p>
            <a:pPr>
              <a:lnSpc>
                <a:spcPct val="150000"/>
              </a:lnSpc>
            </a:pPr>
            <a:r>
              <a:rPr lang="zh-CN" altLang="en-US" sz="1600" b="1" dirty="0">
                <a:solidFill>
                  <a:srgbClr val="007A37"/>
                </a:solidFill>
                <a:latin typeface="微软雅黑" pitchFamily="34" charset="-122"/>
                <a:ea typeface="微软雅黑" pitchFamily="34" charset="-122"/>
              </a:rPr>
              <a:t>坐</a:t>
            </a:r>
            <a:r>
              <a:rPr lang="zh-CN" altLang="en-US" sz="1600" b="1" dirty="0" smtClean="0">
                <a:solidFill>
                  <a:srgbClr val="007A37"/>
                </a:solidFill>
                <a:latin typeface="微软雅黑" pitchFamily="34" charset="-122"/>
                <a:ea typeface="微软雅黑" pitchFamily="34" charset="-122"/>
              </a:rPr>
              <a:t>诊时间：周二上午</a:t>
            </a:r>
            <a:endParaRPr lang="zh-CN" altLang="en-US" sz="1600" b="1" dirty="0">
              <a:solidFill>
                <a:srgbClr val="007A37"/>
              </a:solidFill>
              <a:latin typeface="微软雅黑" pitchFamily="34" charset="-122"/>
              <a:ea typeface="微软雅黑" pitchFamily="34" charset="-122"/>
            </a:endParaRPr>
          </a:p>
        </p:txBody>
      </p:sp>
      <p:pic>
        <p:nvPicPr>
          <p:cNvPr id="11" name="内容占位符 13"/>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70004" y="153516"/>
            <a:ext cx="1466598" cy="2340000"/>
          </a:xfrm>
          <a:prstGeom prst="rect">
            <a:avLst/>
          </a:prstGeom>
          <a:noFill/>
          <a:ln w="9525">
            <a:noFill/>
            <a:miter lim="800000"/>
          </a:ln>
        </p:spPr>
      </p:pic>
      <p:sp>
        <p:nvSpPr>
          <p:cNvPr id="13" name="TextBox 12"/>
          <p:cNvSpPr txBox="1"/>
          <p:nvPr/>
        </p:nvSpPr>
        <p:spPr>
          <a:xfrm>
            <a:off x="1988171" y="189261"/>
            <a:ext cx="2737817" cy="2241639"/>
          </a:xfrm>
          <a:prstGeom prst="rect">
            <a:avLst/>
          </a:prstGeom>
          <a:noFill/>
        </p:spPr>
        <p:txBody>
          <a:bodyPr wrap="square" rtlCol="0">
            <a:spAutoFit/>
          </a:bodyPr>
          <a:lstStyle/>
          <a:p>
            <a:pPr marL="0" indent="0" eaLnBrk="1" hangingPunct="1">
              <a:buNone/>
            </a:pPr>
            <a:r>
              <a:rPr lang="zh-CN" altLang="en-US" sz="4800" dirty="0" smtClean="0">
                <a:solidFill>
                  <a:srgbClr val="007A37"/>
                </a:solidFill>
                <a:latin typeface="微软雅黑" pitchFamily="34" charset="-122"/>
                <a:ea typeface="微软雅黑" pitchFamily="34" charset="-122"/>
              </a:rPr>
              <a:t>张先东</a:t>
            </a:r>
            <a:endParaRPr lang="en-US" altLang="zh-CN" sz="4800" dirty="0">
              <a:solidFill>
                <a:srgbClr val="007A37"/>
              </a:solidFill>
              <a:latin typeface="微软雅黑" pitchFamily="34" charset="-122"/>
              <a:ea typeface="微软雅黑" pitchFamily="34" charset="-122"/>
            </a:endParaRPr>
          </a:p>
          <a:p>
            <a:pPr marL="0" indent="0" eaLnBrk="1" hangingPunct="1">
              <a:lnSpc>
                <a:spcPts val="5500"/>
              </a:lnSpc>
              <a:buNone/>
            </a:pPr>
            <a:r>
              <a:rPr lang="zh-CN" altLang="en-US" sz="3000" dirty="0" smtClean="0">
                <a:solidFill>
                  <a:srgbClr val="007A37"/>
                </a:solidFill>
                <a:latin typeface="微软雅黑" pitchFamily="34" charset="-122"/>
                <a:ea typeface="微软雅黑" pitchFamily="34" charset="-122"/>
              </a:rPr>
              <a:t>超声医学科</a:t>
            </a:r>
            <a:endParaRPr lang="en-US" altLang="zh-CN" sz="3000" dirty="0" smtClean="0">
              <a:solidFill>
                <a:srgbClr val="007A37"/>
              </a:solidFill>
              <a:latin typeface="微软雅黑" pitchFamily="34" charset="-122"/>
              <a:ea typeface="微软雅黑" pitchFamily="34" charset="-122"/>
            </a:endParaRPr>
          </a:p>
          <a:p>
            <a:pPr marL="0" indent="0" eaLnBrk="1" hangingPunct="1">
              <a:lnSpc>
                <a:spcPts val="5500"/>
              </a:lnSpc>
              <a:buNone/>
            </a:pPr>
            <a:r>
              <a:rPr lang="zh-CN" altLang="en-US" dirty="0">
                <a:solidFill>
                  <a:srgbClr val="007A37"/>
                </a:solidFill>
                <a:latin typeface="微软雅黑" pitchFamily="34" charset="-122"/>
                <a:ea typeface="微软雅黑" pitchFamily="34" charset="-122"/>
              </a:rPr>
              <a:t>省立</a:t>
            </a:r>
            <a:r>
              <a:rPr lang="zh-CN" altLang="en-US" dirty="0" smtClean="0">
                <a:solidFill>
                  <a:srgbClr val="007A37"/>
                </a:solidFill>
                <a:latin typeface="微软雅黑" pitchFamily="34" charset="-122"/>
                <a:ea typeface="微软雅黑" pitchFamily="34" charset="-122"/>
              </a:rPr>
              <a:t>医院专家  主任医师</a:t>
            </a:r>
            <a:endParaRPr lang="zh-CN" altLang="en-US" dirty="0">
              <a:solidFill>
                <a:srgbClr val="007A37"/>
              </a:solidFill>
              <a:latin typeface="微软雅黑" pitchFamily="34" charset="-122"/>
              <a:ea typeface="微软雅黑" pitchFamily="34" charset="-122"/>
            </a:endParaRPr>
          </a:p>
        </p:txBody>
      </p:sp>
      <p:pic>
        <p:nvPicPr>
          <p:cNvPr id="14" name="Picture 2"/>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01171" y="189260"/>
            <a:ext cx="1458000" cy="2340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86757" y="2565525"/>
            <a:ext cx="3921508" cy="1569660"/>
          </a:xfrm>
          <a:prstGeom prst="rect">
            <a:avLst/>
          </a:prstGeom>
          <a:noFill/>
        </p:spPr>
        <p:txBody>
          <a:bodyPr wrap="square" rtlCol="0">
            <a:spAutoFit/>
          </a:bodyPr>
          <a:lstStyle/>
          <a:p>
            <a:pPr>
              <a:lnSpc>
                <a:spcPct val="150000"/>
              </a:lnSpc>
            </a:pPr>
            <a:r>
              <a:rPr lang="zh-CN" altLang="en-US" sz="1600" dirty="0">
                <a:solidFill>
                  <a:srgbClr val="007A37"/>
                </a:solidFill>
                <a:latin typeface="微软雅黑" pitchFamily="34" charset="-122"/>
                <a:ea typeface="微软雅黑" pitchFamily="34" charset="-122"/>
              </a:rPr>
              <a:t>从事超声检查工作多年，经验丰富擅长心脏、胎儿心脏、外周血管等疾病的超声检查诊断</a:t>
            </a:r>
            <a:r>
              <a:rPr lang="zh-CN" altLang="en-US" sz="1600" dirty="0" smtClean="0">
                <a:solidFill>
                  <a:srgbClr val="007A37"/>
                </a:solidFill>
                <a:latin typeface="微软雅黑" pitchFamily="34" charset="-122"/>
                <a:ea typeface="微软雅黑" pitchFamily="34" charset="-122"/>
              </a:rPr>
              <a:t>。</a:t>
            </a:r>
            <a:endParaRPr lang="en-US" altLang="zh-CN" sz="1600" dirty="0" smtClean="0">
              <a:solidFill>
                <a:srgbClr val="007A37"/>
              </a:solidFill>
              <a:latin typeface="微软雅黑" pitchFamily="34" charset="-122"/>
              <a:ea typeface="微软雅黑" pitchFamily="34" charset="-122"/>
            </a:endParaRPr>
          </a:p>
          <a:p>
            <a:pPr>
              <a:lnSpc>
                <a:spcPct val="150000"/>
              </a:lnSpc>
            </a:pPr>
            <a:r>
              <a:rPr lang="zh-CN" altLang="en-US" sz="1600" b="1" dirty="0">
                <a:solidFill>
                  <a:srgbClr val="007A37"/>
                </a:solidFill>
                <a:latin typeface="微软雅黑" pitchFamily="34" charset="-122"/>
                <a:ea typeface="微软雅黑" pitchFamily="34" charset="-122"/>
              </a:rPr>
              <a:t>坐</a:t>
            </a:r>
            <a:r>
              <a:rPr lang="zh-CN" altLang="en-US" sz="1600" b="1" dirty="0" smtClean="0">
                <a:solidFill>
                  <a:srgbClr val="007A37"/>
                </a:solidFill>
                <a:latin typeface="微软雅黑" pitchFamily="34" charset="-122"/>
                <a:ea typeface="微软雅黑" pitchFamily="34" charset="-122"/>
              </a:rPr>
              <a:t>诊时间：周五上午</a:t>
            </a:r>
            <a:endParaRPr lang="zh-CN" altLang="en-US" sz="1600" b="1" dirty="0">
              <a:solidFill>
                <a:srgbClr val="007A37"/>
              </a:solidFill>
              <a:latin typeface="微软雅黑" pitchFamily="34" charset="-122"/>
              <a:ea typeface="微软雅黑" pitchFamily="34" charset="-122"/>
            </a:endParaRPr>
          </a:p>
        </p:txBody>
      </p:sp>
      <p:sp>
        <p:nvSpPr>
          <p:cNvPr id="9" name="TextBox 8"/>
          <p:cNvSpPr txBox="1"/>
          <p:nvPr/>
        </p:nvSpPr>
        <p:spPr>
          <a:xfrm>
            <a:off x="10727717" y="179869"/>
            <a:ext cx="2999271" cy="2241639"/>
          </a:xfrm>
          <a:prstGeom prst="rect">
            <a:avLst/>
          </a:prstGeom>
          <a:noFill/>
        </p:spPr>
        <p:txBody>
          <a:bodyPr wrap="square" rtlCol="0">
            <a:spAutoFit/>
          </a:bodyPr>
          <a:lstStyle/>
          <a:p>
            <a:pPr marL="0" indent="0" eaLnBrk="1" hangingPunct="1">
              <a:buNone/>
            </a:pPr>
            <a:r>
              <a:rPr lang="zh-CN" altLang="en-US" sz="4800" dirty="0" smtClean="0">
                <a:solidFill>
                  <a:srgbClr val="007A37"/>
                </a:solidFill>
                <a:latin typeface="微软雅黑" pitchFamily="34" charset="-122"/>
                <a:ea typeface="微软雅黑" pitchFamily="34" charset="-122"/>
              </a:rPr>
              <a:t>周黎光</a:t>
            </a:r>
            <a:endParaRPr lang="en-US" altLang="zh-CN" sz="4800" dirty="0">
              <a:solidFill>
                <a:srgbClr val="007A37"/>
              </a:solidFill>
              <a:latin typeface="微软雅黑" pitchFamily="34" charset="-122"/>
              <a:ea typeface="微软雅黑" pitchFamily="34" charset="-122"/>
            </a:endParaRPr>
          </a:p>
          <a:p>
            <a:pPr marL="0" indent="0" eaLnBrk="1" hangingPunct="1">
              <a:lnSpc>
                <a:spcPts val="5500"/>
              </a:lnSpc>
              <a:buNone/>
            </a:pPr>
            <a:r>
              <a:rPr lang="zh-CN" altLang="en-US" sz="3000" dirty="0" smtClean="0">
                <a:solidFill>
                  <a:srgbClr val="007A37"/>
                </a:solidFill>
                <a:latin typeface="微软雅黑" pitchFamily="34" charset="-122"/>
                <a:ea typeface="微软雅黑" pitchFamily="34" charset="-122"/>
              </a:rPr>
              <a:t>超声医学科</a:t>
            </a:r>
            <a:endParaRPr lang="en-US" altLang="zh-CN" sz="3000" dirty="0" smtClean="0">
              <a:solidFill>
                <a:srgbClr val="007A37"/>
              </a:solidFill>
              <a:latin typeface="微软雅黑" pitchFamily="34" charset="-122"/>
              <a:ea typeface="微软雅黑" pitchFamily="34" charset="-122"/>
            </a:endParaRPr>
          </a:p>
          <a:p>
            <a:pPr marL="0" indent="0" eaLnBrk="1" hangingPunct="1">
              <a:lnSpc>
                <a:spcPts val="5500"/>
              </a:lnSpc>
              <a:buNone/>
            </a:pPr>
            <a:r>
              <a:rPr lang="zh-CN" altLang="en-US" dirty="0">
                <a:solidFill>
                  <a:srgbClr val="007A37"/>
                </a:solidFill>
                <a:latin typeface="微软雅黑" pitchFamily="34" charset="-122"/>
                <a:ea typeface="微软雅黑" pitchFamily="34" charset="-122"/>
              </a:rPr>
              <a:t>省立</a:t>
            </a:r>
            <a:r>
              <a:rPr lang="zh-CN" altLang="en-US" dirty="0" smtClean="0">
                <a:solidFill>
                  <a:srgbClr val="007A37"/>
                </a:solidFill>
                <a:latin typeface="微软雅黑" pitchFamily="34" charset="-122"/>
                <a:ea typeface="微软雅黑" pitchFamily="34" charset="-122"/>
              </a:rPr>
              <a:t>医院专家  副主任医师</a:t>
            </a:r>
            <a:endParaRPr lang="zh-CN" altLang="en-US" dirty="0">
              <a:solidFill>
                <a:srgbClr val="007A37"/>
              </a:solidFill>
              <a:latin typeface="微软雅黑" pitchFamily="34" charset="-122"/>
              <a:ea typeface="微软雅黑" pitchFamily="34" charset="-122"/>
            </a:endParaRPr>
          </a:p>
        </p:txBody>
      </p:sp>
      <p:pic>
        <p:nvPicPr>
          <p:cNvPr id="10" name="Picture 2"/>
          <p:cNvPicPr>
            <a:picLocks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292093" y="179129"/>
            <a:ext cx="1458000" cy="2340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177678" y="2627402"/>
            <a:ext cx="4296001" cy="830997"/>
          </a:xfrm>
          <a:prstGeom prst="rect">
            <a:avLst/>
          </a:prstGeom>
          <a:noFill/>
        </p:spPr>
        <p:txBody>
          <a:bodyPr wrap="square" rtlCol="0">
            <a:spAutoFit/>
          </a:bodyPr>
          <a:lstStyle/>
          <a:p>
            <a:pPr>
              <a:lnSpc>
                <a:spcPct val="150000"/>
              </a:lnSpc>
            </a:pPr>
            <a:r>
              <a:rPr lang="zh-CN" altLang="en-US" sz="1600" dirty="0">
                <a:solidFill>
                  <a:srgbClr val="007A37"/>
                </a:solidFill>
                <a:latin typeface="微软雅黑" pitchFamily="34" charset="-122"/>
                <a:ea typeface="微软雅黑" pitchFamily="34" charset="-122"/>
              </a:rPr>
              <a:t>擅长甲状腺、乳腺等浅表器官的超声诊断</a:t>
            </a:r>
            <a:r>
              <a:rPr lang="zh-CN" altLang="en-US" sz="1600" dirty="0" smtClean="0">
                <a:solidFill>
                  <a:srgbClr val="007A37"/>
                </a:solidFill>
                <a:latin typeface="微软雅黑" pitchFamily="34" charset="-122"/>
                <a:ea typeface="微软雅黑" pitchFamily="34" charset="-122"/>
              </a:rPr>
              <a:t>。</a:t>
            </a:r>
            <a:endParaRPr lang="en-US" altLang="zh-CN" sz="1600" dirty="0" smtClean="0">
              <a:solidFill>
                <a:srgbClr val="007A37"/>
              </a:solidFill>
              <a:latin typeface="微软雅黑" pitchFamily="34" charset="-122"/>
              <a:ea typeface="微软雅黑" pitchFamily="34" charset="-122"/>
            </a:endParaRPr>
          </a:p>
          <a:p>
            <a:pPr>
              <a:lnSpc>
                <a:spcPct val="150000"/>
              </a:lnSpc>
            </a:pPr>
            <a:r>
              <a:rPr lang="zh-CN" altLang="en-US" sz="1600" b="1" dirty="0">
                <a:solidFill>
                  <a:srgbClr val="007A37"/>
                </a:solidFill>
                <a:latin typeface="微软雅黑" pitchFamily="34" charset="-122"/>
                <a:ea typeface="微软雅黑" pitchFamily="34" charset="-122"/>
              </a:rPr>
              <a:t>坐诊</a:t>
            </a:r>
            <a:r>
              <a:rPr lang="zh-CN" altLang="en-US" sz="1600" b="1" dirty="0" smtClean="0">
                <a:solidFill>
                  <a:srgbClr val="007A37"/>
                </a:solidFill>
                <a:latin typeface="微软雅黑" pitchFamily="34" charset="-122"/>
                <a:ea typeface="微软雅黑" pitchFamily="34" charset="-122"/>
              </a:rPr>
              <a:t>时间：周三上午</a:t>
            </a:r>
            <a:endParaRPr lang="zh-CN" altLang="en-US" sz="1600" b="1" dirty="0">
              <a:solidFill>
                <a:srgbClr val="007A37"/>
              </a:solidFill>
              <a:latin typeface="微软雅黑" pitchFamily="34" charset="-122"/>
              <a:ea typeface="微软雅黑" pitchFamily="34" charset="-122"/>
            </a:endParaRPr>
          </a:p>
        </p:txBody>
      </p:sp>
    </p:spTree>
    <p:extLst>
      <p:ext uri="{BB962C8B-B14F-4D97-AF65-F5344CB8AC3E}">
        <p14:creationId xmlns:p14="http://schemas.microsoft.com/office/powerpoint/2010/main" val="3096379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61841" y="189260"/>
            <a:ext cx="2595445" cy="2169825"/>
          </a:xfrm>
          <a:prstGeom prst="rect">
            <a:avLst/>
          </a:prstGeom>
          <a:noFill/>
        </p:spPr>
        <p:txBody>
          <a:bodyPr wrap="square" rtlCol="0">
            <a:spAutoFit/>
          </a:bodyPr>
          <a:lstStyle/>
          <a:p>
            <a:r>
              <a:rPr lang="zh-CN" altLang="en-US" sz="4800" dirty="0" smtClean="0">
                <a:solidFill>
                  <a:srgbClr val="007A37"/>
                </a:solidFill>
                <a:latin typeface="微软雅黑" pitchFamily="34" charset="-122"/>
                <a:ea typeface="微软雅黑" pitchFamily="34" charset="-122"/>
              </a:rPr>
              <a:t>刘玉娟</a:t>
            </a:r>
            <a:endParaRPr lang="zh-CN" altLang="en-US" sz="4800" dirty="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sz="3000" dirty="0">
                <a:solidFill>
                  <a:srgbClr val="007A37"/>
                </a:solidFill>
                <a:latin typeface="微软雅黑" pitchFamily="34" charset="-122"/>
                <a:ea typeface="微软雅黑" pitchFamily="34" charset="-122"/>
              </a:rPr>
              <a:t>中医科</a:t>
            </a:r>
            <a:r>
              <a:rPr lang="en-US" altLang="zh-CN" sz="3000" dirty="0">
                <a:solidFill>
                  <a:srgbClr val="007A37"/>
                </a:solidFill>
                <a:latin typeface="微软雅黑" pitchFamily="34" charset="-122"/>
                <a:ea typeface="微软雅黑" pitchFamily="34" charset="-122"/>
              </a:rPr>
              <a:t>    </a:t>
            </a:r>
            <a:endParaRPr lang="en-US" altLang="zh-CN" sz="3000" dirty="0" smtClean="0">
              <a:solidFill>
                <a:srgbClr val="007A37"/>
              </a:solidFill>
              <a:latin typeface="微软雅黑" pitchFamily="34" charset="-122"/>
              <a:ea typeface="微软雅黑" pitchFamily="34" charset="-122"/>
            </a:endParaRPr>
          </a:p>
          <a:p>
            <a:pPr marL="0" indent="0" eaLnBrk="1" hangingPunct="1">
              <a:lnSpc>
                <a:spcPct val="150000"/>
              </a:lnSpc>
              <a:buNone/>
            </a:pPr>
            <a:endParaRPr lang="en-US" altLang="zh-CN" sz="800" dirty="0" smtClean="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dirty="0" smtClean="0">
                <a:solidFill>
                  <a:srgbClr val="007A37"/>
                </a:solidFill>
                <a:latin typeface="微软雅黑" pitchFamily="34" charset="-122"/>
                <a:ea typeface="微软雅黑" pitchFamily="34" charset="-122"/>
              </a:rPr>
              <a:t>副主任医师</a:t>
            </a:r>
            <a:endParaRPr lang="zh-CN" altLang="en-US" dirty="0">
              <a:solidFill>
                <a:srgbClr val="007A37"/>
              </a:solidFill>
              <a:latin typeface="微软雅黑" pitchFamily="34" charset="-122"/>
              <a:ea typeface="微软雅黑" pitchFamily="34" charset="-122"/>
            </a:endParaRPr>
          </a:p>
        </p:txBody>
      </p:sp>
      <p:sp>
        <p:nvSpPr>
          <p:cNvPr id="10" name="TextBox 9"/>
          <p:cNvSpPr txBox="1"/>
          <p:nvPr/>
        </p:nvSpPr>
        <p:spPr>
          <a:xfrm>
            <a:off x="4942012" y="2598708"/>
            <a:ext cx="4464496" cy="1938992"/>
          </a:xfrm>
          <a:prstGeom prst="rect">
            <a:avLst/>
          </a:prstGeom>
          <a:noFill/>
        </p:spPr>
        <p:txBody>
          <a:bodyPr wrap="square" rtlCol="0">
            <a:spAutoFit/>
          </a:bodyPr>
          <a:lstStyle/>
          <a:p>
            <a:pPr>
              <a:lnSpc>
                <a:spcPct val="150000"/>
              </a:lnSpc>
            </a:pPr>
            <a:r>
              <a:rPr lang="zh-CN" altLang="en-US" sz="1600" dirty="0">
                <a:solidFill>
                  <a:srgbClr val="007A37"/>
                </a:solidFill>
                <a:latin typeface="微软雅黑" pitchFamily="34" charset="-122"/>
                <a:ea typeface="微软雅黑" pitchFamily="34" charset="-122"/>
              </a:rPr>
              <a:t>从事中医</a:t>
            </a:r>
            <a:r>
              <a:rPr lang="zh-CN" altLang="en-US" sz="1600" dirty="0" smtClean="0">
                <a:solidFill>
                  <a:srgbClr val="007A37"/>
                </a:solidFill>
                <a:latin typeface="微软雅黑" pitchFamily="34" charset="-122"/>
                <a:ea typeface="微软雅黑" pitchFamily="34" charset="-122"/>
              </a:rPr>
              <a:t>临床二十余年</a:t>
            </a:r>
            <a:r>
              <a:rPr lang="zh-CN" altLang="en-US" sz="1600" dirty="0">
                <a:solidFill>
                  <a:srgbClr val="007A37"/>
                </a:solidFill>
                <a:latin typeface="微软雅黑" pitchFamily="34" charset="-122"/>
                <a:ea typeface="微软雅黑" pitchFamily="34" charset="-122"/>
              </a:rPr>
              <a:t>。被济南市卫健局评为基层名中医。擅长运用中医药辩证</a:t>
            </a:r>
            <a:r>
              <a:rPr lang="zh-CN" altLang="en-US" sz="1600" dirty="0" smtClean="0">
                <a:solidFill>
                  <a:srgbClr val="007A37"/>
                </a:solidFill>
                <a:latin typeface="微软雅黑" pitchFamily="34" charset="-122"/>
                <a:ea typeface="微软雅黑" pitchFamily="34" charset="-122"/>
              </a:rPr>
              <a:t>治疗消化系统疾病、呼吸系统疾病、泌尿系统疾病以及妇科疾病等。</a:t>
            </a:r>
            <a:endParaRPr lang="en-US" altLang="zh-CN" sz="1600" dirty="0" smtClean="0">
              <a:solidFill>
                <a:srgbClr val="007A37"/>
              </a:solidFill>
              <a:latin typeface="微软雅黑" pitchFamily="34" charset="-122"/>
              <a:ea typeface="微软雅黑" pitchFamily="34" charset="-122"/>
            </a:endParaRPr>
          </a:p>
          <a:p>
            <a:pPr>
              <a:lnSpc>
                <a:spcPct val="150000"/>
              </a:lnSpc>
            </a:pPr>
            <a:r>
              <a:rPr lang="zh-CN" altLang="en-US" sz="1600" b="1" dirty="0">
                <a:solidFill>
                  <a:srgbClr val="007A37"/>
                </a:solidFill>
                <a:latin typeface="微软雅黑" pitchFamily="34" charset="-122"/>
                <a:ea typeface="微软雅黑" pitchFamily="34" charset="-122"/>
              </a:rPr>
              <a:t>坐诊</a:t>
            </a:r>
            <a:r>
              <a:rPr lang="zh-CN" altLang="en-US" sz="1600" b="1" dirty="0" smtClean="0">
                <a:solidFill>
                  <a:srgbClr val="007A37"/>
                </a:solidFill>
                <a:latin typeface="微软雅黑" pitchFamily="34" charset="-122"/>
                <a:ea typeface="微软雅黑" pitchFamily="34" charset="-122"/>
              </a:rPr>
              <a:t>时间：周一、周二、周三、周四、周日</a:t>
            </a:r>
            <a:endParaRPr lang="zh-CN" altLang="zh-CN" sz="1600" b="1" dirty="0">
              <a:solidFill>
                <a:srgbClr val="007A37"/>
              </a:solidFill>
              <a:latin typeface="微软雅黑" pitchFamily="34" charset="-122"/>
              <a:ea typeface="微软雅黑" pitchFamily="34" charset="-122"/>
            </a:endParaRPr>
          </a:p>
        </p:txBody>
      </p:sp>
      <p:pic>
        <p:nvPicPr>
          <p:cNvPr id="12" name="内容占位符 13"/>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14020" y="223984"/>
            <a:ext cx="1458000" cy="2340000"/>
          </a:xfrm>
          <a:prstGeom prst="rect">
            <a:avLst/>
          </a:prstGeom>
          <a:noFill/>
          <a:ln w="9525">
            <a:noFill/>
            <a:miter lim="800000"/>
          </a:ln>
        </p:spPr>
      </p:pic>
      <p:sp>
        <p:nvSpPr>
          <p:cNvPr id="16" name="TextBox 15"/>
          <p:cNvSpPr txBox="1"/>
          <p:nvPr/>
        </p:nvSpPr>
        <p:spPr>
          <a:xfrm>
            <a:off x="1925337" y="179675"/>
            <a:ext cx="2736304" cy="2169825"/>
          </a:xfrm>
          <a:prstGeom prst="rect">
            <a:avLst/>
          </a:prstGeom>
          <a:noFill/>
        </p:spPr>
        <p:txBody>
          <a:bodyPr wrap="square" rtlCol="0">
            <a:spAutoFit/>
          </a:bodyPr>
          <a:lstStyle/>
          <a:p>
            <a:r>
              <a:rPr lang="zh-CN" altLang="en-US" sz="4800" dirty="0">
                <a:solidFill>
                  <a:srgbClr val="007A37"/>
                </a:solidFill>
                <a:latin typeface="微软雅黑" pitchFamily="34" charset="-122"/>
                <a:ea typeface="微软雅黑" pitchFamily="34" charset="-122"/>
              </a:rPr>
              <a:t>张传科</a:t>
            </a:r>
          </a:p>
          <a:p>
            <a:pPr marL="0" indent="0" eaLnBrk="1" hangingPunct="1">
              <a:lnSpc>
                <a:spcPct val="150000"/>
              </a:lnSpc>
              <a:buNone/>
            </a:pPr>
            <a:r>
              <a:rPr lang="zh-CN" altLang="en-US" sz="3000" dirty="0">
                <a:solidFill>
                  <a:srgbClr val="007A37"/>
                </a:solidFill>
                <a:latin typeface="微软雅黑" pitchFamily="34" charset="-122"/>
                <a:ea typeface="微软雅黑" pitchFamily="34" charset="-122"/>
              </a:rPr>
              <a:t>中医科</a:t>
            </a:r>
            <a:r>
              <a:rPr lang="en-US" altLang="zh-CN" sz="3000" dirty="0">
                <a:solidFill>
                  <a:srgbClr val="007A37"/>
                </a:solidFill>
                <a:latin typeface="微软雅黑" pitchFamily="34" charset="-122"/>
                <a:ea typeface="微软雅黑" pitchFamily="34" charset="-122"/>
              </a:rPr>
              <a:t>    </a:t>
            </a:r>
            <a:endParaRPr lang="en-US" altLang="zh-CN" sz="3000" dirty="0" smtClean="0">
              <a:solidFill>
                <a:srgbClr val="007A37"/>
              </a:solidFill>
              <a:latin typeface="微软雅黑" pitchFamily="34" charset="-122"/>
              <a:ea typeface="微软雅黑" pitchFamily="34" charset="-122"/>
            </a:endParaRPr>
          </a:p>
          <a:p>
            <a:pPr marL="0" indent="0" eaLnBrk="1" hangingPunct="1">
              <a:lnSpc>
                <a:spcPct val="150000"/>
              </a:lnSpc>
              <a:buNone/>
            </a:pPr>
            <a:endParaRPr lang="en-US" altLang="zh-CN" sz="800" dirty="0" smtClean="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dirty="0" smtClean="0">
                <a:solidFill>
                  <a:srgbClr val="007A37"/>
                </a:solidFill>
                <a:latin typeface="微软雅黑" pitchFamily="34" charset="-122"/>
                <a:ea typeface="微软雅黑" pitchFamily="34" charset="-122"/>
              </a:rPr>
              <a:t>主任医师</a:t>
            </a:r>
            <a:endParaRPr lang="zh-CN" altLang="en-US" dirty="0">
              <a:solidFill>
                <a:srgbClr val="007A37"/>
              </a:solidFill>
              <a:latin typeface="微软雅黑" pitchFamily="34" charset="-122"/>
              <a:ea typeface="微软雅黑" pitchFamily="34" charset="-122"/>
            </a:endParaRPr>
          </a:p>
        </p:txBody>
      </p:sp>
      <p:sp>
        <p:nvSpPr>
          <p:cNvPr id="17" name="TextBox 16"/>
          <p:cNvSpPr txBox="1"/>
          <p:nvPr/>
        </p:nvSpPr>
        <p:spPr>
          <a:xfrm>
            <a:off x="341161" y="2565524"/>
            <a:ext cx="4333806" cy="1938992"/>
          </a:xfrm>
          <a:prstGeom prst="rect">
            <a:avLst/>
          </a:prstGeom>
          <a:noFill/>
        </p:spPr>
        <p:txBody>
          <a:bodyPr wrap="square" rtlCol="0">
            <a:spAutoFit/>
          </a:bodyPr>
          <a:lstStyle/>
          <a:p>
            <a:pPr>
              <a:lnSpc>
                <a:spcPct val="150000"/>
              </a:lnSpc>
            </a:pPr>
            <a:r>
              <a:rPr lang="zh-CN" altLang="en-US" sz="1600" dirty="0" smtClean="0">
                <a:solidFill>
                  <a:srgbClr val="007A37"/>
                </a:solidFill>
                <a:latin typeface="微软雅黑" pitchFamily="34" charset="-122"/>
                <a:ea typeface="微软雅黑" pitchFamily="34" charset="-122"/>
              </a:rPr>
              <a:t>中医科主任</a:t>
            </a:r>
            <a:r>
              <a:rPr lang="zh-CN" altLang="en-US" sz="1600" dirty="0">
                <a:solidFill>
                  <a:srgbClr val="007A37"/>
                </a:solidFill>
                <a:latin typeface="微软雅黑" pitchFamily="34" charset="-122"/>
                <a:ea typeface="微软雅黑" pitchFamily="34" charset="-122"/>
              </a:rPr>
              <a:t>。擅长中医、中西医结合治疗内分泌代谢性疾病</a:t>
            </a:r>
            <a:r>
              <a:rPr lang="zh-CN" altLang="en-US" sz="1600" dirty="0" smtClean="0">
                <a:solidFill>
                  <a:srgbClr val="007A37"/>
                </a:solidFill>
                <a:latin typeface="微软雅黑" pitchFamily="34" charset="-122"/>
                <a:ea typeface="微软雅黑" pitchFamily="34" charset="-122"/>
              </a:rPr>
              <a:t>、消化系统疾病、</a:t>
            </a:r>
            <a:r>
              <a:rPr lang="zh-CN" altLang="en-US" sz="1600" dirty="0">
                <a:solidFill>
                  <a:srgbClr val="007A37"/>
                </a:solidFill>
                <a:latin typeface="微软雅黑" pitchFamily="34" charset="-122"/>
                <a:ea typeface="微软雅黑" pitchFamily="34" charset="-122"/>
              </a:rPr>
              <a:t>心脑血管病以及湿疹、带状疱疹、荨麻疹，</a:t>
            </a:r>
            <a:r>
              <a:rPr lang="zh-CN" altLang="en-US" sz="1600" dirty="0" smtClean="0">
                <a:solidFill>
                  <a:srgbClr val="007A37"/>
                </a:solidFill>
                <a:latin typeface="微软雅黑" pitchFamily="34" charset="-122"/>
                <a:ea typeface="微软雅黑" pitchFamily="34" charset="-122"/>
              </a:rPr>
              <a:t>小儿内科、哮喘、妇科疾病</a:t>
            </a:r>
            <a:r>
              <a:rPr lang="zh-CN" altLang="en-US" sz="1600" dirty="0">
                <a:solidFill>
                  <a:srgbClr val="007A37"/>
                </a:solidFill>
                <a:latin typeface="微软雅黑" pitchFamily="34" charset="-122"/>
                <a:ea typeface="微软雅黑" pitchFamily="34" charset="-122"/>
              </a:rPr>
              <a:t>等常见病、疑难杂症。</a:t>
            </a:r>
            <a:endParaRPr lang="en-US" altLang="zh-CN" sz="1600" dirty="0" smtClean="0">
              <a:solidFill>
                <a:srgbClr val="007A37"/>
              </a:solidFill>
              <a:latin typeface="微软雅黑" pitchFamily="34" charset="-122"/>
              <a:ea typeface="微软雅黑" pitchFamily="34" charset="-122"/>
            </a:endParaRPr>
          </a:p>
          <a:p>
            <a:pPr>
              <a:lnSpc>
                <a:spcPct val="150000"/>
              </a:lnSpc>
            </a:pPr>
            <a:r>
              <a:rPr lang="zh-CN" altLang="en-US" sz="1600" b="1" dirty="0">
                <a:solidFill>
                  <a:srgbClr val="007A37"/>
                </a:solidFill>
                <a:latin typeface="微软雅黑" pitchFamily="34" charset="-122"/>
                <a:ea typeface="微软雅黑" pitchFamily="34" charset="-122"/>
              </a:rPr>
              <a:t>坐诊</a:t>
            </a:r>
            <a:r>
              <a:rPr lang="zh-CN" altLang="en-US" sz="1600" b="1" dirty="0" smtClean="0">
                <a:solidFill>
                  <a:srgbClr val="007A37"/>
                </a:solidFill>
                <a:latin typeface="微软雅黑" pitchFamily="34" charset="-122"/>
                <a:ea typeface="微软雅黑" pitchFamily="34" charset="-122"/>
              </a:rPr>
              <a:t>时间：周一、周二、周四、周五、周六</a:t>
            </a:r>
            <a:endParaRPr lang="zh-CN" altLang="zh-CN" sz="1600" b="1" dirty="0">
              <a:solidFill>
                <a:srgbClr val="007A37"/>
              </a:solidFill>
              <a:latin typeface="微软雅黑" pitchFamily="34" charset="-122"/>
              <a:ea typeface="微软雅黑" pitchFamily="34" charset="-122"/>
            </a:endParaRPr>
          </a:p>
        </p:txBody>
      </p:sp>
      <p:pic>
        <p:nvPicPr>
          <p:cNvPr id="18" name="内容占位符 13"/>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67337" y="225524"/>
            <a:ext cx="1458000" cy="2340000"/>
          </a:xfrm>
          <a:prstGeom prst="rect">
            <a:avLst/>
          </a:prstGeom>
          <a:noFill/>
          <a:ln w="9525">
            <a:noFill/>
            <a:miter lim="800000"/>
          </a:ln>
        </p:spPr>
      </p:pic>
      <p:sp>
        <p:nvSpPr>
          <p:cNvPr id="11" name="TextBox 10"/>
          <p:cNvSpPr txBox="1"/>
          <p:nvPr/>
        </p:nvSpPr>
        <p:spPr>
          <a:xfrm>
            <a:off x="11422732" y="190800"/>
            <a:ext cx="2232248" cy="2169825"/>
          </a:xfrm>
          <a:prstGeom prst="rect">
            <a:avLst/>
          </a:prstGeom>
          <a:noFill/>
        </p:spPr>
        <p:txBody>
          <a:bodyPr wrap="square" rtlCol="0">
            <a:spAutoFit/>
          </a:bodyPr>
          <a:lstStyle/>
          <a:p>
            <a:pPr marL="0" indent="0" eaLnBrk="1" hangingPunct="1">
              <a:buNone/>
            </a:pPr>
            <a:r>
              <a:rPr lang="zh-CN" altLang="en-US" sz="4800" dirty="0" smtClean="0">
                <a:solidFill>
                  <a:srgbClr val="007A37"/>
                </a:solidFill>
                <a:latin typeface="微软雅黑" pitchFamily="34" charset="-122"/>
                <a:ea typeface="微软雅黑" pitchFamily="34" charset="-122"/>
              </a:rPr>
              <a:t>李</a:t>
            </a:r>
            <a:r>
              <a:rPr lang="zh-CN" altLang="en-US" sz="4800" dirty="0">
                <a:solidFill>
                  <a:srgbClr val="007A37"/>
                </a:solidFill>
                <a:latin typeface="微软雅黑" pitchFamily="34" charset="-122"/>
                <a:ea typeface="微软雅黑" pitchFamily="34" charset="-122"/>
              </a:rPr>
              <a:t>锋</a:t>
            </a:r>
            <a:endParaRPr lang="en-US" altLang="zh-CN" sz="4800" dirty="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sz="3000" dirty="0" smtClean="0">
                <a:solidFill>
                  <a:srgbClr val="007A37"/>
                </a:solidFill>
                <a:latin typeface="微软雅黑" pitchFamily="34" charset="-122"/>
                <a:ea typeface="微软雅黑" pitchFamily="34" charset="-122"/>
              </a:rPr>
              <a:t>中医骨伤科</a:t>
            </a:r>
            <a:r>
              <a:rPr lang="en-US" altLang="zh-CN" sz="3000" dirty="0" smtClean="0">
                <a:solidFill>
                  <a:srgbClr val="007A37"/>
                </a:solidFill>
                <a:latin typeface="微软雅黑" pitchFamily="34" charset="-122"/>
                <a:ea typeface="微软雅黑" pitchFamily="34" charset="-122"/>
              </a:rPr>
              <a:t>    </a:t>
            </a:r>
          </a:p>
          <a:p>
            <a:pPr marL="0" indent="0" eaLnBrk="1" hangingPunct="1">
              <a:lnSpc>
                <a:spcPct val="150000"/>
              </a:lnSpc>
              <a:buNone/>
            </a:pPr>
            <a:endParaRPr lang="en-US" altLang="zh-CN" sz="1000" dirty="0" smtClean="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dirty="0">
                <a:solidFill>
                  <a:srgbClr val="007A37"/>
                </a:solidFill>
                <a:latin typeface="微软雅黑" pitchFamily="34" charset="-122"/>
                <a:ea typeface="微软雅黑" pitchFamily="34" charset="-122"/>
              </a:rPr>
              <a:t>副主任</a:t>
            </a:r>
            <a:r>
              <a:rPr lang="zh-CN" altLang="en-US" dirty="0" smtClean="0">
                <a:solidFill>
                  <a:srgbClr val="007A37"/>
                </a:solidFill>
                <a:latin typeface="微软雅黑" pitchFamily="34" charset="-122"/>
                <a:ea typeface="微软雅黑" pitchFamily="34" charset="-122"/>
              </a:rPr>
              <a:t>医师</a:t>
            </a:r>
            <a:endParaRPr lang="en-US" altLang="zh-CN" dirty="0">
              <a:solidFill>
                <a:srgbClr val="007A37"/>
              </a:solidFill>
              <a:latin typeface="微软雅黑" pitchFamily="34" charset="-122"/>
              <a:ea typeface="微软雅黑" pitchFamily="34" charset="-122"/>
            </a:endParaRPr>
          </a:p>
        </p:txBody>
      </p:sp>
      <p:sp>
        <p:nvSpPr>
          <p:cNvPr id="19" name="TextBox 18"/>
          <p:cNvSpPr txBox="1"/>
          <p:nvPr/>
        </p:nvSpPr>
        <p:spPr>
          <a:xfrm>
            <a:off x="9766548" y="2566800"/>
            <a:ext cx="3888432" cy="1938992"/>
          </a:xfrm>
          <a:prstGeom prst="rect">
            <a:avLst/>
          </a:prstGeom>
          <a:noFill/>
        </p:spPr>
        <p:txBody>
          <a:bodyPr wrap="square" rtlCol="0">
            <a:spAutoFit/>
          </a:bodyPr>
          <a:lstStyle/>
          <a:p>
            <a:pPr>
              <a:lnSpc>
                <a:spcPct val="150000"/>
              </a:lnSpc>
            </a:pPr>
            <a:r>
              <a:rPr lang="zh-CN" altLang="en-US" sz="1600" dirty="0">
                <a:solidFill>
                  <a:srgbClr val="007A37"/>
                </a:solidFill>
                <a:latin typeface="微软雅黑" pitchFamily="34" charset="-122"/>
                <a:ea typeface="微软雅黑" pitchFamily="34" charset="-122"/>
              </a:rPr>
              <a:t>擅长以中西医结合治疗颈椎病、腰椎间盘突出症、腰椎管狭窄症等骨科疾病以及手法整复治疗四肢骨折脱位和中药内服外洗相结合治疗软组织损伤等。</a:t>
            </a:r>
            <a:endParaRPr lang="en-US" altLang="zh-CN" sz="1600" dirty="0">
              <a:solidFill>
                <a:srgbClr val="007A37"/>
              </a:solidFill>
              <a:latin typeface="微软雅黑" pitchFamily="34" charset="-122"/>
              <a:ea typeface="微软雅黑" pitchFamily="34" charset="-122"/>
            </a:endParaRPr>
          </a:p>
          <a:p>
            <a:pPr>
              <a:lnSpc>
                <a:spcPct val="150000"/>
              </a:lnSpc>
            </a:pPr>
            <a:r>
              <a:rPr lang="zh-CN" altLang="en-US" sz="1600" b="1" dirty="0" smtClean="0">
                <a:solidFill>
                  <a:srgbClr val="007A37"/>
                </a:solidFill>
                <a:latin typeface="微软雅黑" pitchFamily="34" charset="-122"/>
                <a:ea typeface="微软雅黑" pitchFamily="34" charset="-122"/>
              </a:rPr>
              <a:t>坐</a:t>
            </a:r>
            <a:r>
              <a:rPr lang="zh-CN" altLang="en-US" sz="1600" b="1" dirty="0">
                <a:solidFill>
                  <a:srgbClr val="007A37"/>
                </a:solidFill>
                <a:latin typeface="微软雅黑" pitchFamily="34" charset="-122"/>
                <a:ea typeface="微软雅黑" pitchFamily="34" charset="-122"/>
              </a:rPr>
              <a:t>诊时间：</a:t>
            </a:r>
            <a:r>
              <a:rPr lang="zh-CN" altLang="en-US" sz="1600" b="1" dirty="0" smtClean="0">
                <a:solidFill>
                  <a:srgbClr val="007A37"/>
                </a:solidFill>
                <a:latin typeface="微软雅黑" pitchFamily="34" charset="-122"/>
                <a:ea typeface="微软雅黑" pitchFamily="34" charset="-122"/>
              </a:rPr>
              <a:t>周一至周五</a:t>
            </a:r>
            <a:endParaRPr lang="zh-CN" altLang="en-US" sz="1600" b="1" dirty="0">
              <a:solidFill>
                <a:srgbClr val="007A37"/>
              </a:solidFill>
              <a:latin typeface="微软雅黑" pitchFamily="34" charset="-122"/>
              <a:ea typeface="微软雅黑" pitchFamily="34" charset="-122"/>
            </a:endParaRPr>
          </a:p>
        </p:txBody>
      </p:sp>
      <p:pic>
        <p:nvPicPr>
          <p:cNvPr id="20" name="Picture 2"/>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839012" y="190800"/>
            <a:ext cx="1562400" cy="23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593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917676" y="189261"/>
            <a:ext cx="2664296" cy="2241639"/>
          </a:xfrm>
          <a:prstGeom prst="rect">
            <a:avLst/>
          </a:prstGeom>
          <a:noFill/>
        </p:spPr>
        <p:txBody>
          <a:bodyPr wrap="square" rtlCol="0">
            <a:spAutoFit/>
          </a:bodyPr>
          <a:lstStyle/>
          <a:p>
            <a:pPr marL="0" indent="0" eaLnBrk="1" hangingPunct="1">
              <a:buNone/>
            </a:pPr>
            <a:r>
              <a:rPr lang="zh-CN" altLang="en-US" sz="4800" dirty="0" smtClean="0">
                <a:solidFill>
                  <a:srgbClr val="007A37"/>
                </a:solidFill>
                <a:latin typeface="微软雅黑" pitchFamily="34" charset="-122"/>
                <a:ea typeface="微软雅黑" pitchFamily="34" charset="-122"/>
              </a:rPr>
              <a:t>谭志洁</a:t>
            </a:r>
            <a:endParaRPr lang="en-US" altLang="zh-CN" sz="4800" dirty="0">
              <a:solidFill>
                <a:srgbClr val="007A37"/>
              </a:solidFill>
              <a:latin typeface="微软雅黑" pitchFamily="34" charset="-122"/>
              <a:ea typeface="微软雅黑" pitchFamily="34" charset="-122"/>
            </a:endParaRPr>
          </a:p>
          <a:p>
            <a:pPr marL="0" indent="0" eaLnBrk="1" hangingPunct="1">
              <a:lnSpc>
                <a:spcPts val="5500"/>
              </a:lnSpc>
              <a:buNone/>
            </a:pPr>
            <a:r>
              <a:rPr lang="zh-CN" altLang="en-US" sz="3000" dirty="0" smtClean="0">
                <a:solidFill>
                  <a:srgbClr val="007A37"/>
                </a:solidFill>
                <a:latin typeface="微软雅黑" pitchFamily="34" charset="-122"/>
                <a:ea typeface="微软雅黑" pitchFamily="34" charset="-122"/>
              </a:rPr>
              <a:t>消化内科</a:t>
            </a:r>
            <a:endParaRPr lang="en-US" altLang="zh-CN" sz="3000" dirty="0" smtClean="0">
              <a:solidFill>
                <a:srgbClr val="007A37"/>
              </a:solidFill>
              <a:latin typeface="微软雅黑" pitchFamily="34" charset="-122"/>
              <a:ea typeface="微软雅黑" pitchFamily="34" charset="-122"/>
            </a:endParaRPr>
          </a:p>
          <a:p>
            <a:pPr marL="0" indent="0" eaLnBrk="1" hangingPunct="1">
              <a:lnSpc>
                <a:spcPts val="5500"/>
              </a:lnSpc>
              <a:buNone/>
            </a:pPr>
            <a:r>
              <a:rPr lang="zh-CN" altLang="en-US" dirty="0" smtClean="0">
                <a:solidFill>
                  <a:srgbClr val="007A37"/>
                </a:solidFill>
                <a:latin typeface="微软雅黑" pitchFamily="34" charset="-122"/>
                <a:ea typeface="微软雅黑" pitchFamily="34" charset="-122"/>
              </a:rPr>
              <a:t>主任医师</a:t>
            </a:r>
            <a:endParaRPr lang="zh-CN" altLang="en-US" dirty="0">
              <a:solidFill>
                <a:srgbClr val="007A37"/>
              </a:solidFill>
              <a:latin typeface="微软雅黑" pitchFamily="34" charset="-122"/>
              <a:ea typeface="微软雅黑" pitchFamily="34" charset="-122"/>
            </a:endParaRPr>
          </a:p>
        </p:txBody>
      </p:sp>
      <p:pic>
        <p:nvPicPr>
          <p:cNvPr id="14" name="Picture 2"/>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7515" y="225524"/>
            <a:ext cx="1458000" cy="2340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05508" y="2565524"/>
            <a:ext cx="4176464" cy="1938992"/>
          </a:xfrm>
          <a:prstGeom prst="rect">
            <a:avLst/>
          </a:prstGeom>
          <a:noFill/>
        </p:spPr>
        <p:txBody>
          <a:bodyPr wrap="square" rtlCol="0">
            <a:spAutoFit/>
          </a:bodyPr>
          <a:lstStyle/>
          <a:p>
            <a:pPr>
              <a:lnSpc>
                <a:spcPct val="150000"/>
              </a:lnSpc>
            </a:pPr>
            <a:r>
              <a:rPr lang="zh-CN" altLang="en-US" sz="1600" dirty="0">
                <a:solidFill>
                  <a:srgbClr val="007A37"/>
                </a:solidFill>
                <a:latin typeface="微软雅黑" pitchFamily="34" charset="-122"/>
                <a:ea typeface="微软雅黑" pitchFamily="34" charset="-122"/>
              </a:rPr>
              <a:t>消化内科主任，医学硕士。擅长</a:t>
            </a:r>
            <a:r>
              <a:rPr lang="zh-CN" altLang="zh-CN" sz="1600" dirty="0">
                <a:solidFill>
                  <a:srgbClr val="007A37"/>
                </a:solidFill>
                <a:latin typeface="微软雅黑" pitchFamily="34" charset="-122"/>
                <a:ea typeface="微软雅黑" pitchFamily="34" charset="-122"/>
              </a:rPr>
              <a:t>对慢性胃炎、胃十二指肠溃疡、炎性肠病、胆石症等消化系统疾病</a:t>
            </a:r>
            <a:r>
              <a:rPr lang="zh-CN" altLang="en-US" sz="1600" dirty="0">
                <a:solidFill>
                  <a:srgbClr val="007A37"/>
                </a:solidFill>
                <a:latin typeface="微软雅黑" pitchFamily="34" charset="-122"/>
                <a:ea typeface="微软雅黑" pitchFamily="34" charset="-122"/>
              </a:rPr>
              <a:t>的诊疗</a:t>
            </a:r>
            <a:r>
              <a:rPr lang="zh-CN" altLang="zh-CN" sz="1600" dirty="0">
                <a:solidFill>
                  <a:srgbClr val="007A37"/>
                </a:solidFill>
                <a:latin typeface="微软雅黑" pitchFamily="34" charset="-122"/>
                <a:ea typeface="微软雅黑" pitchFamily="34" charset="-122"/>
              </a:rPr>
              <a:t>，</a:t>
            </a:r>
            <a:r>
              <a:rPr lang="zh-CN" altLang="en-US" sz="1600" dirty="0">
                <a:solidFill>
                  <a:srgbClr val="007A37"/>
                </a:solidFill>
                <a:latin typeface="微软雅黑" pitchFamily="34" charset="-122"/>
                <a:ea typeface="微软雅黑" pitchFamily="34" charset="-122"/>
              </a:rPr>
              <a:t>尤其</a:t>
            </a:r>
            <a:r>
              <a:rPr lang="zh-CN" altLang="zh-CN" sz="1600" dirty="0">
                <a:solidFill>
                  <a:srgbClr val="007A37"/>
                </a:solidFill>
                <a:latin typeface="微软雅黑" pitchFamily="34" charset="-122"/>
                <a:ea typeface="微软雅黑" pitchFamily="34" charset="-122"/>
              </a:rPr>
              <a:t>擅长胃肠镜诊疗技术及内镜下手术。</a:t>
            </a:r>
            <a:endParaRPr lang="en-US" altLang="zh-CN" sz="1600" dirty="0">
              <a:solidFill>
                <a:srgbClr val="007A37"/>
              </a:solidFill>
              <a:latin typeface="微软雅黑" pitchFamily="34" charset="-122"/>
              <a:ea typeface="微软雅黑" pitchFamily="34" charset="-122"/>
            </a:endParaRPr>
          </a:p>
          <a:p>
            <a:pPr>
              <a:lnSpc>
                <a:spcPct val="150000"/>
              </a:lnSpc>
            </a:pPr>
            <a:r>
              <a:rPr lang="zh-CN" altLang="en-US" sz="1600" b="1" dirty="0" smtClean="0">
                <a:solidFill>
                  <a:srgbClr val="007A37"/>
                </a:solidFill>
                <a:latin typeface="微软雅黑" pitchFamily="34" charset="-122"/>
                <a:ea typeface="微软雅黑" pitchFamily="34" charset="-122"/>
              </a:rPr>
              <a:t>坐诊时间：周一至周五</a:t>
            </a:r>
            <a:r>
              <a:rPr lang="en-US" altLang="zh-CN" sz="1600" b="1" dirty="0" smtClean="0">
                <a:solidFill>
                  <a:srgbClr val="007A37"/>
                </a:solidFill>
                <a:latin typeface="微软雅黑" pitchFamily="34" charset="-122"/>
                <a:ea typeface="微软雅黑" pitchFamily="34" charset="-122"/>
              </a:rPr>
              <a:t>(</a:t>
            </a:r>
            <a:r>
              <a:rPr lang="zh-CN" altLang="en-US" sz="1600" b="1" dirty="0" smtClean="0">
                <a:solidFill>
                  <a:srgbClr val="007A37"/>
                </a:solidFill>
                <a:latin typeface="微软雅黑" pitchFamily="34" charset="-122"/>
                <a:ea typeface="微软雅黑" pitchFamily="34" charset="-122"/>
              </a:rPr>
              <a:t>上午门诊</a:t>
            </a:r>
            <a:r>
              <a:rPr lang="en-US" altLang="zh-CN" sz="1600" b="1" dirty="0" smtClean="0">
                <a:solidFill>
                  <a:srgbClr val="007A37"/>
                </a:solidFill>
                <a:latin typeface="微软雅黑" pitchFamily="34" charset="-122"/>
                <a:ea typeface="微软雅黑" pitchFamily="34" charset="-122"/>
              </a:rPr>
              <a:t>)</a:t>
            </a:r>
            <a:endParaRPr lang="zh-CN" altLang="en-US" sz="1600" b="1" dirty="0">
              <a:solidFill>
                <a:srgbClr val="007A37"/>
              </a:solidFill>
              <a:latin typeface="微软雅黑" pitchFamily="34" charset="-122"/>
              <a:ea typeface="微软雅黑" pitchFamily="34" charset="-122"/>
            </a:endParaRPr>
          </a:p>
        </p:txBody>
      </p:sp>
      <p:sp>
        <p:nvSpPr>
          <p:cNvPr id="9" name="TextBox 8"/>
          <p:cNvSpPr txBox="1"/>
          <p:nvPr/>
        </p:nvSpPr>
        <p:spPr>
          <a:xfrm>
            <a:off x="10990684" y="189260"/>
            <a:ext cx="2595445" cy="2169825"/>
          </a:xfrm>
          <a:prstGeom prst="rect">
            <a:avLst/>
          </a:prstGeom>
          <a:noFill/>
        </p:spPr>
        <p:txBody>
          <a:bodyPr wrap="square" rtlCol="0">
            <a:spAutoFit/>
          </a:bodyPr>
          <a:lstStyle/>
          <a:p>
            <a:r>
              <a:rPr lang="zh-CN" altLang="en-US" sz="4800" dirty="0" smtClean="0">
                <a:solidFill>
                  <a:srgbClr val="007A37"/>
                </a:solidFill>
                <a:latin typeface="微软雅黑" pitchFamily="34" charset="-122"/>
                <a:ea typeface="微软雅黑" pitchFamily="34" charset="-122"/>
              </a:rPr>
              <a:t>刘开敏</a:t>
            </a:r>
            <a:endParaRPr lang="zh-CN" altLang="en-US" sz="4800" dirty="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sz="3000" dirty="0" smtClean="0">
                <a:solidFill>
                  <a:srgbClr val="007A37"/>
                </a:solidFill>
                <a:latin typeface="微软雅黑" pitchFamily="34" charset="-122"/>
                <a:ea typeface="微软雅黑" pitchFamily="34" charset="-122"/>
              </a:rPr>
              <a:t>妇科</a:t>
            </a:r>
            <a:r>
              <a:rPr lang="en-US" altLang="zh-CN" sz="3000" dirty="0" smtClean="0">
                <a:solidFill>
                  <a:srgbClr val="007A37"/>
                </a:solidFill>
                <a:latin typeface="微软雅黑" pitchFamily="34" charset="-122"/>
                <a:ea typeface="微软雅黑" pitchFamily="34" charset="-122"/>
              </a:rPr>
              <a:t>    </a:t>
            </a:r>
          </a:p>
          <a:p>
            <a:pPr marL="0" indent="0" eaLnBrk="1" hangingPunct="1">
              <a:lnSpc>
                <a:spcPct val="150000"/>
              </a:lnSpc>
              <a:buNone/>
            </a:pPr>
            <a:endParaRPr lang="en-US" altLang="zh-CN" sz="800" dirty="0" smtClean="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dirty="0" smtClean="0">
                <a:solidFill>
                  <a:srgbClr val="007A37"/>
                </a:solidFill>
                <a:latin typeface="微软雅黑" pitchFamily="34" charset="-122"/>
                <a:ea typeface="微软雅黑" pitchFamily="34" charset="-122"/>
              </a:rPr>
              <a:t>副主任医师</a:t>
            </a:r>
            <a:endParaRPr lang="zh-CN" altLang="en-US" dirty="0">
              <a:solidFill>
                <a:srgbClr val="007A37"/>
              </a:solidFill>
              <a:latin typeface="微软雅黑" pitchFamily="34" charset="-122"/>
              <a:ea typeface="微软雅黑" pitchFamily="34" charset="-122"/>
            </a:endParaRPr>
          </a:p>
        </p:txBody>
      </p:sp>
      <p:sp>
        <p:nvSpPr>
          <p:cNvPr id="10" name="TextBox 9"/>
          <p:cNvSpPr txBox="1"/>
          <p:nvPr/>
        </p:nvSpPr>
        <p:spPr>
          <a:xfrm>
            <a:off x="9478516" y="2565524"/>
            <a:ext cx="4464496" cy="1569660"/>
          </a:xfrm>
          <a:prstGeom prst="rect">
            <a:avLst/>
          </a:prstGeom>
          <a:noFill/>
        </p:spPr>
        <p:txBody>
          <a:bodyPr wrap="square" rtlCol="0">
            <a:spAutoFit/>
          </a:bodyPr>
          <a:lstStyle/>
          <a:p>
            <a:pPr marL="0" indent="0" eaLnBrk="1" hangingPunct="1">
              <a:lnSpc>
                <a:spcPct val="150000"/>
              </a:lnSpc>
              <a:buNone/>
            </a:pPr>
            <a:r>
              <a:rPr lang="zh-CN" altLang="zh-CN" sz="1600" dirty="0">
                <a:solidFill>
                  <a:srgbClr val="007A37"/>
                </a:solidFill>
                <a:latin typeface="微软雅黑" pitchFamily="34" charset="-122"/>
                <a:ea typeface="微软雅黑" pitchFamily="34" charset="-122"/>
              </a:rPr>
              <a:t>擅长</a:t>
            </a:r>
            <a:r>
              <a:rPr lang="zh-CN" altLang="en-US" sz="1600" dirty="0">
                <a:solidFill>
                  <a:srgbClr val="007A37"/>
                </a:solidFill>
                <a:latin typeface="微软雅黑" pitchFamily="34" charset="-122"/>
                <a:ea typeface="微软雅黑" pitchFamily="34" charset="-122"/>
              </a:rPr>
              <a:t>诊治</a:t>
            </a:r>
            <a:r>
              <a:rPr lang="zh-CN" altLang="zh-CN" sz="1600" dirty="0">
                <a:solidFill>
                  <a:srgbClr val="007A37"/>
                </a:solidFill>
                <a:latin typeface="微软雅黑" pitchFamily="34" charset="-122"/>
                <a:ea typeface="微软雅黑" pitchFamily="34" charset="-122"/>
              </a:rPr>
              <a:t>妇科炎症如宫颈炎、阴道炎、盆腔炎；妇科内分泌疾病子宫异常出血、月经失调、多囊卵巢综合症；不孕不育；妇科肿瘤等。</a:t>
            </a:r>
            <a:endParaRPr lang="en-US" altLang="zh-CN" sz="1600" dirty="0">
              <a:solidFill>
                <a:srgbClr val="007A37"/>
              </a:solidFill>
              <a:latin typeface="微软雅黑" pitchFamily="34" charset="-122"/>
              <a:ea typeface="微软雅黑" pitchFamily="34" charset="-122"/>
            </a:endParaRPr>
          </a:p>
          <a:p>
            <a:pPr>
              <a:lnSpc>
                <a:spcPct val="150000"/>
              </a:lnSpc>
            </a:pPr>
            <a:r>
              <a:rPr lang="zh-CN" altLang="en-US" sz="1600" b="1" dirty="0" smtClean="0">
                <a:solidFill>
                  <a:srgbClr val="007A37"/>
                </a:solidFill>
                <a:latin typeface="微软雅黑" pitchFamily="34" charset="-122"/>
                <a:ea typeface="微软雅黑" pitchFamily="34" charset="-122"/>
              </a:rPr>
              <a:t>坐</a:t>
            </a:r>
            <a:r>
              <a:rPr lang="zh-CN" altLang="en-US" sz="1600" b="1" dirty="0">
                <a:solidFill>
                  <a:srgbClr val="007A37"/>
                </a:solidFill>
                <a:latin typeface="微软雅黑" pitchFamily="34" charset="-122"/>
                <a:ea typeface="微软雅黑" pitchFamily="34" charset="-122"/>
              </a:rPr>
              <a:t>诊</a:t>
            </a:r>
            <a:r>
              <a:rPr lang="zh-CN" altLang="en-US" sz="1600" b="1" dirty="0" smtClean="0">
                <a:solidFill>
                  <a:srgbClr val="007A37"/>
                </a:solidFill>
                <a:latin typeface="微软雅黑" pitchFamily="34" charset="-122"/>
                <a:ea typeface="微软雅黑" pitchFamily="34" charset="-122"/>
              </a:rPr>
              <a:t>时间：周二、周五、周日</a:t>
            </a:r>
            <a:endParaRPr lang="zh-CN" altLang="zh-CN" sz="1600" b="1" dirty="0">
              <a:solidFill>
                <a:srgbClr val="007A37"/>
              </a:solidFill>
              <a:latin typeface="微软雅黑" pitchFamily="34" charset="-122"/>
              <a:ea typeface="微软雅黑" pitchFamily="34" charset="-122"/>
            </a:endParaRPr>
          </a:p>
        </p:txBody>
      </p:sp>
      <p:pic>
        <p:nvPicPr>
          <p:cNvPr id="12" name="内容占位符 13"/>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542863" y="226800"/>
            <a:ext cx="1458000" cy="2340000"/>
          </a:xfrm>
          <a:prstGeom prst="rect">
            <a:avLst/>
          </a:prstGeom>
          <a:noFill/>
          <a:ln w="9525">
            <a:noFill/>
            <a:miter lim="800000"/>
          </a:ln>
        </p:spPr>
      </p:pic>
      <p:sp>
        <p:nvSpPr>
          <p:cNvPr id="16" name="TextBox 15"/>
          <p:cNvSpPr txBox="1"/>
          <p:nvPr/>
        </p:nvSpPr>
        <p:spPr>
          <a:xfrm>
            <a:off x="6298983" y="179675"/>
            <a:ext cx="2736304" cy="2169825"/>
          </a:xfrm>
          <a:prstGeom prst="rect">
            <a:avLst/>
          </a:prstGeom>
          <a:noFill/>
        </p:spPr>
        <p:txBody>
          <a:bodyPr wrap="square" rtlCol="0">
            <a:spAutoFit/>
          </a:bodyPr>
          <a:lstStyle/>
          <a:p>
            <a:r>
              <a:rPr lang="zh-CN" altLang="en-US" sz="4800" dirty="0" smtClean="0">
                <a:solidFill>
                  <a:srgbClr val="007A37"/>
                </a:solidFill>
                <a:latin typeface="微软雅黑" pitchFamily="34" charset="-122"/>
                <a:ea typeface="微软雅黑" pitchFamily="34" charset="-122"/>
              </a:rPr>
              <a:t>张志亭</a:t>
            </a:r>
            <a:endParaRPr lang="zh-CN" altLang="en-US" sz="4800" dirty="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sz="3000" dirty="0" smtClean="0">
                <a:solidFill>
                  <a:srgbClr val="007A37"/>
                </a:solidFill>
                <a:latin typeface="微软雅黑" pitchFamily="34" charset="-122"/>
                <a:ea typeface="微软雅黑" pitchFamily="34" charset="-122"/>
              </a:rPr>
              <a:t>妇科</a:t>
            </a:r>
            <a:r>
              <a:rPr lang="en-US" altLang="zh-CN" sz="3000" dirty="0" smtClean="0">
                <a:solidFill>
                  <a:srgbClr val="007A37"/>
                </a:solidFill>
                <a:latin typeface="微软雅黑" pitchFamily="34" charset="-122"/>
                <a:ea typeface="微软雅黑" pitchFamily="34" charset="-122"/>
              </a:rPr>
              <a:t>    </a:t>
            </a:r>
          </a:p>
          <a:p>
            <a:pPr marL="0" indent="0" eaLnBrk="1" hangingPunct="1">
              <a:lnSpc>
                <a:spcPct val="150000"/>
              </a:lnSpc>
              <a:buNone/>
            </a:pPr>
            <a:endParaRPr lang="en-US" altLang="zh-CN" sz="800" dirty="0" smtClean="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dirty="0" smtClean="0">
                <a:solidFill>
                  <a:srgbClr val="007A37"/>
                </a:solidFill>
                <a:latin typeface="微软雅黑" pitchFamily="34" charset="-122"/>
                <a:ea typeface="微软雅黑" pitchFamily="34" charset="-122"/>
              </a:rPr>
              <a:t>副主任医师</a:t>
            </a:r>
            <a:endParaRPr lang="zh-CN" altLang="en-US" dirty="0">
              <a:solidFill>
                <a:srgbClr val="007A37"/>
              </a:solidFill>
              <a:latin typeface="微软雅黑" pitchFamily="34" charset="-122"/>
              <a:ea typeface="微软雅黑" pitchFamily="34" charset="-122"/>
            </a:endParaRPr>
          </a:p>
        </p:txBody>
      </p:sp>
      <p:sp>
        <p:nvSpPr>
          <p:cNvPr id="17" name="TextBox 16"/>
          <p:cNvSpPr txBox="1"/>
          <p:nvPr/>
        </p:nvSpPr>
        <p:spPr>
          <a:xfrm>
            <a:off x="4725988" y="2565524"/>
            <a:ext cx="4464496" cy="1938992"/>
          </a:xfrm>
          <a:prstGeom prst="rect">
            <a:avLst/>
          </a:prstGeom>
          <a:noFill/>
        </p:spPr>
        <p:txBody>
          <a:bodyPr wrap="square" rtlCol="0">
            <a:spAutoFit/>
          </a:bodyPr>
          <a:lstStyle/>
          <a:p>
            <a:pPr marL="0" indent="0" eaLnBrk="1" hangingPunct="1">
              <a:lnSpc>
                <a:spcPct val="150000"/>
              </a:lnSpc>
              <a:buNone/>
            </a:pPr>
            <a:r>
              <a:rPr lang="zh-CN" altLang="en-US" sz="1600" dirty="0">
                <a:solidFill>
                  <a:srgbClr val="007A37"/>
                </a:solidFill>
                <a:latin typeface="微软雅黑" pitchFamily="34" charset="-122"/>
                <a:ea typeface="微软雅黑" pitchFamily="34" charset="-122"/>
              </a:rPr>
              <a:t>妇科主任。</a:t>
            </a:r>
            <a:r>
              <a:rPr lang="zh-CN" altLang="zh-CN" sz="1600" dirty="0">
                <a:solidFill>
                  <a:srgbClr val="007A37"/>
                </a:solidFill>
                <a:latin typeface="微软雅黑" pitchFamily="34" charset="-122"/>
                <a:ea typeface="微软雅黑" pitchFamily="34" charset="-122"/>
              </a:rPr>
              <a:t>擅长产科疾病的诊断和处理，宫颈病变的诊断和阴道镜检查和宫颈病变锥切等，妇科内分泌疾病诊治，妇产科各种手术操作具有丰富的临床经验</a:t>
            </a:r>
            <a:r>
              <a:rPr lang="zh-CN" altLang="en-US" sz="1600" dirty="0">
                <a:solidFill>
                  <a:srgbClr val="007A37"/>
                </a:solidFill>
                <a:latin typeface="微软雅黑" pitchFamily="34" charset="-122"/>
                <a:ea typeface="微软雅黑" pitchFamily="34" charset="-122"/>
              </a:rPr>
              <a:t>。</a:t>
            </a:r>
            <a:endParaRPr lang="en-US" altLang="zh-CN" sz="1600" dirty="0">
              <a:solidFill>
                <a:srgbClr val="007A37"/>
              </a:solidFill>
              <a:latin typeface="微软雅黑" pitchFamily="34" charset="-122"/>
              <a:ea typeface="微软雅黑" pitchFamily="34" charset="-122"/>
            </a:endParaRPr>
          </a:p>
          <a:p>
            <a:pPr>
              <a:lnSpc>
                <a:spcPct val="150000"/>
              </a:lnSpc>
            </a:pPr>
            <a:r>
              <a:rPr lang="zh-CN" altLang="en-US" sz="1600" b="1" dirty="0" smtClean="0">
                <a:solidFill>
                  <a:srgbClr val="007A37"/>
                </a:solidFill>
                <a:latin typeface="微软雅黑" pitchFamily="34" charset="-122"/>
                <a:ea typeface="微软雅黑" pitchFamily="34" charset="-122"/>
              </a:rPr>
              <a:t>坐</a:t>
            </a:r>
            <a:r>
              <a:rPr lang="zh-CN" altLang="en-US" sz="1600" b="1" dirty="0">
                <a:solidFill>
                  <a:srgbClr val="007A37"/>
                </a:solidFill>
                <a:latin typeface="微软雅黑" pitchFamily="34" charset="-122"/>
                <a:ea typeface="微软雅黑" pitchFamily="34" charset="-122"/>
              </a:rPr>
              <a:t>诊</a:t>
            </a:r>
            <a:r>
              <a:rPr lang="zh-CN" altLang="en-US" sz="1600" b="1" dirty="0" smtClean="0">
                <a:solidFill>
                  <a:srgbClr val="007A37"/>
                </a:solidFill>
                <a:latin typeface="微软雅黑" pitchFamily="34" charset="-122"/>
                <a:ea typeface="微软雅黑" pitchFamily="34" charset="-122"/>
              </a:rPr>
              <a:t>时间：周一、周四、周六</a:t>
            </a:r>
            <a:endParaRPr lang="zh-CN" altLang="zh-CN" sz="1600" b="1" dirty="0">
              <a:solidFill>
                <a:srgbClr val="007A37"/>
              </a:solidFill>
              <a:latin typeface="微软雅黑" pitchFamily="34" charset="-122"/>
              <a:ea typeface="微软雅黑" pitchFamily="34" charset="-122"/>
            </a:endParaRPr>
          </a:p>
        </p:txBody>
      </p:sp>
      <p:pic>
        <p:nvPicPr>
          <p:cNvPr id="18" name="内容占位符 13"/>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840983" y="226800"/>
            <a:ext cx="1458000" cy="2340000"/>
          </a:xfrm>
          <a:prstGeom prst="rect">
            <a:avLst/>
          </a:prstGeom>
          <a:noFill/>
          <a:ln w="9525">
            <a:noFill/>
            <a:miter lim="800000"/>
          </a:ln>
        </p:spPr>
      </p:pic>
    </p:spTree>
    <p:extLst>
      <p:ext uri="{BB962C8B-B14F-4D97-AF65-F5344CB8AC3E}">
        <p14:creationId xmlns:p14="http://schemas.microsoft.com/office/powerpoint/2010/main" val="1805633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45668" y="251683"/>
            <a:ext cx="2767749" cy="2123658"/>
          </a:xfrm>
          <a:prstGeom prst="rect">
            <a:avLst/>
          </a:prstGeom>
          <a:noFill/>
        </p:spPr>
        <p:txBody>
          <a:bodyPr wrap="square" rtlCol="0">
            <a:spAutoFit/>
          </a:bodyPr>
          <a:lstStyle/>
          <a:p>
            <a:r>
              <a:rPr lang="zh-CN" altLang="en-US" sz="4800" dirty="0">
                <a:solidFill>
                  <a:srgbClr val="007A37"/>
                </a:solidFill>
                <a:latin typeface="微软雅黑" pitchFamily="34" charset="-122"/>
                <a:ea typeface="微软雅黑" pitchFamily="34" charset="-122"/>
              </a:rPr>
              <a:t>于克洲</a:t>
            </a:r>
          </a:p>
          <a:p>
            <a:pPr marL="0" indent="0" eaLnBrk="1" hangingPunct="1">
              <a:lnSpc>
                <a:spcPct val="150000"/>
              </a:lnSpc>
              <a:buNone/>
            </a:pPr>
            <a:r>
              <a:rPr lang="zh-CN" altLang="en-US" sz="3000" dirty="0">
                <a:solidFill>
                  <a:srgbClr val="007A37"/>
                </a:solidFill>
                <a:latin typeface="微软雅黑" pitchFamily="34" charset="-122"/>
                <a:ea typeface="微软雅黑" pitchFamily="34" charset="-122"/>
              </a:rPr>
              <a:t>肾内科</a:t>
            </a:r>
            <a:r>
              <a:rPr lang="en-US" altLang="zh-CN" sz="3000" dirty="0">
                <a:solidFill>
                  <a:srgbClr val="007A37"/>
                </a:solidFill>
                <a:latin typeface="微软雅黑" pitchFamily="34" charset="-122"/>
                <a:ea typeface="微软雅黑" pitchFamily="34" charset="-122"/>
              </a:rPr>
              <a:t>    </a:t>
            </a:r>
            <a:endParaRPr lang="en-US" altLang="zh-CN" sz="3000" dirty="0" smtClean="0">
              <a:solidFill>
                <a:srgbClr val="007A37"/>
              </a:solidFill>
              <a:latin typeface="微软雅黑" pitchFamily="34" charset="-122"/>
              <a:ea typeface="微软雅黑" pitchFamily="34" charset="-122"/>
            </a:endParaRPr>
          </a:p>
          <a:p>
            <a:pPr marL="0" indent="0" eaLnBrk="1" hangingPunct="1">
              <a:lnSpc>
                <a:spcPct val="150000"/>
              </a:lnSpc>
              <a:buNone/>
            </a:pPr>
            <a:endParaRPr lang="en-US" altLang="zh-CN" sz="800" dirty="0" smtClean="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dirty="0" smtClean="0">
                <a:solidFill>
                  <a:srgbClr val="007A37"/>
                </a:solidFill>
                <a:latin typeface="微软雅黑" pitchFamily="34" charset="-122"/>
                <a:ea typeface="微软雅黑" pitchFamily="34" charset="-122"/>
              </a:rPr>
              <a:t>省立医院专家  主任医师</a:t>
            </a:r>
            <a:r>
              <a:rPr lang="en-US" altLang="zh-CN" dirty="0" smtClean="0">
                <a:solidFill>
                  <a:srgbClr val="007A37"/>
                </a:solidFill>
                <a:latin typeface="微软雅黑" pitchFamily="34" charset="-122"/>
                <a:ea typeface="微软雅黑" pitchFamily="34" charset="-122"/>
              </a:rPr>
              <a:t> </a:t>
            </a:r>
            <a:endParaRPr lang="zh-CN" altLang="en-US" dirty="0">
              <a:solidFill>
                <a:srgbClr val="007A37"/>
              </a:solidFill>
              <a:latin typeface="微软雅黑" pitchFamily="34" charset="-122"/>
              <a:ea typeface="微软雅黑" pitchFamily="34" charset="-122"/>
            </a:endParaRPr>
          </a:p>
        </p:txBody>
      </p:sp>
      <p:sp>
        <p:nvSpPr>
          <p:cNvPr id="8" name="TextBox 7"/>
          <p:cNvSpPr txBox="1"/>
          <p:nvPr/>
        </p:nvSpPr>
        <p:spPr>
          <a:xfrm>
            <a:off x="386757" y="2565524"/>
            <a:ext cx="4095182" cy="1938992"/>
          </a:xfrm>
          <a:prstGeom prst="rect">
            <a:avLst/>
          </a:prstGeom>
          <a:noFill/>
        </p:spPr>
        <p:txBody>
          <a:bodyPr wrap="square" rtlCol="0">
            <a:spAutoFit/>
          </a:bodyPr>
          <a:lstStyle/>
          <a:p>
            <a:pPr>
              <a:lnSpc>
                <a:spcPct val="150000"/>
              </a:lnSpc>
            </a:pPr>
            <a:r>
              <a:rPr lang="zh-CN" altLang="en-US" sz="1600" dirty="0" smtClean="0">
                <a:solidFill>
                  <a:srgbClr val="007A37"/>
                </a:solidFill>
                <a:latin typeface="微软雅黑" pitchFamily="34" charset="-122"/>
                <a:ea typeface="微软雅黑" pitchFamily="34" charset="-122"/>
              </a:rPr>
              <a:t>对诊治原发性与继发性肾脏疾病经验丰富，临床决策能力强。擅长</a:t>
            </a:r>
            <a:r>
              <a:rPr lang="zh-CN" altLang="en-US" sz="1600" dirty="0">
                <a:solidFill>
                  <a:srgbClr val="007A37"/>
                </a:solidFill>
                <a:latin typeface="微软雅黑" pitchFamily="34" charset="-122"/>
                <a:ea typeface="微软雅黑" pitchFamily="34" charset="-122"/>
              </a:rPr>
              <a:t>开展血液净化新技术的临床应用，血液透析慢性并发症的预防及处理</a:t>
            </a:r>
            <a:r>
              <a:rPr lang="zh-CN" altLang="en-US" sz="1600" dirty="0" smtClean="0">
                <a:solidFill>
                  <a:srgbClr val="007A37"/>
                </a:solidFill>
                <a:latin typeface="微软雅黑" pitchFamily="34" charset="-122"/>
                <a:ea typeface="微软雅黑" pitchFamily="34" charset="-122"/>
              </a:rPr>
              <a:t>。</a:t>
            </a:r>
            <a:endParaRPr lang="en-US" altLang="zh-CN" sz="1600" dirty="0" smtClean="0">
              <a:solidFill>
                <a:srgbClr val="007A37"/>
              </a:solidFill>
              <a:latin typeface="微软雅黑" pitchFamily="34" charset="-122"/>
              <a:ea typeface="微软雅黑" pitchFamily="34" charset="-122"/>
            </a:endParaRPr>
          </a:p>
          <a:p>
            <a:pPr>
              <a:lnSpc>
                <a:spcPct val="150000"/>
              </a:lnSpc>
            </a:pPr>
            <a:r>
              <a:rPr lang="zh-CN" altLang="en-US" sz="1600" b="1" dirty="0">
                <a:solidFill>
                  <a:srgbClr val="007A37"/>
                </a:solidFill>
                <a:latin typeface="微软雅黑" pitchFamily="34" charset="-122"/>
                <a:ea typeface="微软雅黑" pitchFamily="34" charset="-122"/>
              </a:rPr>
              <a:t>坐诊</a:t>
            </a:r>
            <a:r>
              <a:rPr lang="zh-CN" altLang="en-US" sz="1600" b="1" dirty="0" smtClean="0">
                <a:solidFill>
                  <a:srgbClr val="007A37"/>
                </a:solidFill>
                <a:latin typeface="微软雅黑" pitchFamily="34" charset="-122"/>
                <a:ea typeface="微软雅黑" pitchFamily="34" charset="-122"/>
              </a:rPr>
              <a:t>时间：周一上午</a:t>
            </a:r>
            <a:endParaRPr lang="zh-CN" altLang="en-US" sz="1600" b="1" dirty="0">
              <a:solidFill>
                <a:srgbClr val="007A37"/>
              </a:solidFill>
              <a:latin typeface="微软雅黑" pitchFamily="34" charset="-122"/>
              <a:ea typeface="微软雅黑" pitchFamily="34" charset="-122"/>
            </a:endParaRPr>
          </a:p>
        </p:txBody>
      </p:sp>
      <p:sp>
        <p:nvSpPr>
          <p:cNvPr id="9" name="TextBox 8"/>
          <p:cNvSpPr txBox="1"/>
          <p:nvPr/>
        </p:nvSpPr>
        <p:spPr>
          <a:xfrm>
            <a:off x="6408561" y="225842"/>
            <a:ext cx="2709915" cy="2123658"/>
          </a:xfrm>
          <a:prstGeom prst="rect">
            <a:avLst/>
          </a:prstGeom>
          <a:noFill/>
        </p:spPr>
        <p:txBody>
          <a:bodyPr wrap="square" rtlCol="0">
            <a:spAutoFit/>
          </a:bodyPr>
          <a:lstStyle/>
          <a:p>
            <a:r>
              <a:rPr lang="zh-CN" altLang="en-US" sz="4800" dirty="0">
                <a:solidFill>
                  <a:srgbClr val="007A37"/>
                </a:solidFill>
                <a:latin typeface="微软雅黑" pitchFamily="34" charset="-122"/>
                <a:ea typeface="微软雅黑" pitchFamily="34" charset="-122"/>
              </a:rPr>
              <a:t>张虹</a:t>
            </a:r>
          </a:p>
          <a:p>
            <a:pPr marL="0" indent="0" eaLnBrk="1" hangingPunct="1">
              <a:lnSpc>
                <a:spcPct val="150000"/>
              </a:lnSpc>
              <a:buNone/>
            </a:pPr>
            <a:r>
              <a:rPr lang="zh-CN" altLang="en-US" sz="3000" dirty="0">
                <a:solidFill>
                  <a:srgbClr val="007A37"/>
                </a:solidFill>
                <a:latin typeface="微软雅黑" pitchFamily="34" charset="-122"/>
                <a:ea typeface="微软雅黑" pitchFamily="34" charset="-122"/>
              </a:rPr>
              <a:t>肾内科</a:t>
            </a:r>
            <a:r>
              <a:rPr lang="en-US" altLang="zh-CN" sz="3000" dirty="0">
                <a:solidFill>
                  <a:srgbClr val="007A37"/>
                </a:solidFill>
                <a:latin typeface="微软雅黑" pitchFamily="34" charset="-122"/>
                <a:ea typeface="微软雅黑" pitchFamily="34" charset="-122"/>
              </a:rPr>
              <a:t>    </a:t>
            </a:r>
            <a:endParaRPr lang="en-US" altLang="zh-CN" sz="3000" dirty="0" smtClean="0">
              <a:solidFill>
                <a:srgbClr val="007A37"/>
              </a:solidFill>
              <a:latin typeface="微软雅黑" pitchFamily="34" charset="-122"/>
              <a:ea typeface="微软雅黑" pitchFamily="34" charset="-122"/>
            </a:endParaRPr>
          </a:p>
          <a:p>
            <a:pPr marL="0" indent="0" eaLnBrk="1" hangingPunct="1">
              <a:lnSpc>
                <a:spcPct val="150000"/>
              </a:lnSpc>
              <a:buNone/>
            </a:pPr>
            <a:endParaRPr lang="en-US" altLang="zh-CN" sz="800" dirty="0" smtClean="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dirty="0" smtClean="0">
                <a:solidFill>
                  <a:srgbClr val="007A37"/>
                </a:solidFill>
                <a:latin typeface="微软雅黑" pitchFamily="34" charset="-122"/>
                <a:ea typeface="微软雅黑" pitchFamily="34" charset="-122"/>
              </a:rPr>
              <a:t>省立医院专家  主任医师</a:t>
            </a:r>
            <a:r>
              <a:rPr lang="en-US" altLang="zh-CN" dirty="0" smtClean="0">
                <a:solidFill>
                  <a:srgbClr val="007A37"/>
                </a:solidFill>
                <a:latin typeface="微软雅黑" pitchFamily="34" charset="-122"/>
                <a:ea typeface="微软雅黑" pitchFamily="34" charset="-122"/>
              </a:rPr>
              <a:t> </a:t>
            </a:r>
            <a:endParaRPr lang="zh-CN" altLang="en-US" dirty="0">
              <a:solidFill>
                <a:srgbClr val="007A37"/>
              </a:solidFill>
              <a:latin typeface="微软雅黑" pitchFamily="34" charset="-122"/>
              <a:ea typeface="微软雅黑" pitchFamily="34" charset="-122"/>
            </a:endParaRPr>
          </a:p>
        </p:txBody>
      </p:sp>
      <p:sp>
        <p:nvSpPr>
          <p:cNvPr id="10" name="TextBox 9"/>
          <p:cNvSpPr txBox="1"/>
          <p:nvPr/>
        </p:nvSpPr>
        <p:spPr>
          <a:xfrm>
            <a:off x="4870004" y="2570748"/>
            <a:ext cx="4248472" cy="1938992"/>
          </a:xfrm>
          <a:prstGeom prst="rect">
            <a:avLst/>
          </a:prstGeom>
          <a:noFill/>
        </p:spPr>
        <p:txBody>
          <a:bodyPr wrap="square" rtlCol="0">
            <a:spAutoFit/>
          </a:bodyPr>
          <a:lstStyle/>
          <a:p>
            <a:pPr>
              <a:lnSpc>
                <a:spcPct val="150000"/>
              </a:lnSpc>
            </a:pPr>
            <a:r>
              <a:rPr lang="zh-CN" altLang="en-US" sz="1600" dirty="0" smtClean="0">
                <a:solidFill>
                  <a:srgbClr val="007A37"/>
                </a:solidFill>
                <a:latin typeface="微软雅黑" pitchFamily="34" charset="-122"/>
                <a:ea typeface="微软雅黑" pitchFamily="34" charset="-122"/>
              </a:rPr>
              <a:t>对</a:t>
            </a:r>
            <a:r>
              <a:rPr lang="zh-CN" altLang="en-US" sz="1600" dirty="0">
                <a:solidFill>
                  <a:srgbClr val="007A37"/>
                </a:solidFill>
                <a:latin typeface="微软雅黑" pitchFamily="34" charset="-122"/>
                <a:ea typeface="微软雅黑" pitchFamily="34" charset="-122"/>
              </a:rPr>
              <a:t>肾内科各种常见病，疑难疾病的诊治有着丰富的临床经验，擅长原发性肾小球疾病，</a:t>
            </a:r>
            <a:r>
              <a:rPr lang="en-US" altLang="zh-CN" sz="1600" dirty="0">
                <a:solidFill>
                  <a:srgbClr val="007A37"/>
                </a:solidFill>
                <a:latin typeface="微软雅黑" pitchFamily="34" charset="-122"/>
                <a:ea typeface="微软雅黑" pitchFamily="34" charset="-122"/>
              </a:rPr>
              <a:t>IgA</a:t>
            </a:r>
            <a:r>
              <a:rPr lang="zh-CN" altLang="en-US" sz="1600" dirty="0">
                <a:solidFill>
                  <a:srgbClr val="007A37"/>
                </a:solidFill>
                <a:latin typeface="微软雅黑" pitchFamily="34" charset="-122"/>
                <a:ea typeface="微软雅黑" pitchFamily="34" charset="-122"/>
              </a:rPr>
              <a:t>肾病，狼疮性肾炎、急慢性肾衰竭，糖尿病肾病等疾病的</a:t>
            </a:r>
            <a:r>
              <a:rPr lang="zh-CN" altLang="en-US" sz="1600" dirty="0" smtClean="0">
                <a:solidFill>
                  <a:srgbClr val="007A37"/>
                </a:solidFill>
                <a:latin typeface="微软雅黑" pitchFamily="34" charset="-122"/>
                <a:ea typeface="微软雅黑" pitchFamily="34" charset="-122"/>
              </a:rPr>
              <a:t>诊治。</a:t>
            </a:r>
            <a:endParaRPr lang="en-US" altLang="zh-CN" sz="1600" dirty="0" smtClean="0">
              <a:solidFill>
                <a:srgbClr val="007A37"/>
              </a:solidFill>
              <a:latin typeface="微软雅黑" pitchFamily="34" charset="-122"/>
              <a:ea typeface="微软雅黑" pitchFamily="34" charset="-122"/>
            </a:endParaRPr>
          </a:p>
          <a:p>
            <a:pPr>
              <a:lnSpc>
                <a:spcPct val="150000"/>
              </a:lnSpc>
            </a:pPr>
            <a:r>
              <a:rPr lang="zh-CN" altLang="en-US" sz="1600" b="1" dirty="0">
                <a:solidFill>
                  <a:srgbClr val="007A37"/>
                </a:solidFill>
                <a:latin typeface="微软雅黑" pitchFamily="34" charset="-122"/>
                <a:ea typeface="微软雅黑" pitchFamily="34" charset="-122"/>
              </a:rPr>
              <a:t>坐</a:t>
            </a:r>
            <a:r>
              <a:rPr lang="zh-CN" altLang="en-US" sz="1600" b="1" dirty="0" smtClean="0">
                <a:solidFill>
                  <a:srgbClr val="007A37"/>
                </a:solidFill>
                <a:latin typeface="微软雅黑" pitchFamily="34" charset="-122"/>
                <a:ea typeface="微软雅黑" pitchFamily="34" charset="-122"/>
              </a:rPr>
              <a:t>诊时间：周三下午</a:t>
            </a:r>
            <a:endParaRPr lang="zh-CN" altLang="en-US" sz="1600" b="1" dirty="0">
              <a:solidFill>
                <a:srgbClr val="007A37"/>
              </a:solidFill>
              <a:latin typeface="微软雅黑" pitchFamily="34" charset="-122"/>
              <a:ea typeface="微软雅黑" pitchFamily="34" charset="-122"/>
            </a:endParaRPr>
          </a:p>
        </p:txBody>
      </p:sp>
      <p:pic>
        <p:nvPicPr>
          <p:cNvPr id="13" name="内容占位符 13"/>
          <p:cNvPicPr preferRelativeResize="0">
            <a:picLocks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6758" y="190800"/>
            <a:ext cx="1458000" cy="2340000"/>
          </a:xfrm>
          <a:prstGeom prst="rect">
            <a:avLst/>
          </a:prstGeom>
          <a:noFill/>
          <a:ln w="9525">
            <a:noFill/>
            <a:miter lim="800000"/>
          </a:ln>
        </p:spPr>
      </p:pic>
      <p:pic>
        <p:nvPicPr>
          <p:cNvPr id="14" name="内容占位符 13"/>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930822" y="194748"/>
            <a:ext cx="1458000" cy="2340000"/>
          </a:xfrm>
          <a:prstGeom prst="rect">
            <a:avLst/>
          </a:prstGeom>
          <a:noFill/>
          <a:ln w="9525">
            <a:noFill/>
            <a:miter lim="800000"/>
          </a:ln>
        </p:spPr>
      </p:pic>
      <p:sp>
        <p:nvSpPr>
          <p:cNvPr id="11" name="TextBox 10"/>
          <p:cNvSpPr txBox="1"/>
          <p:nvPr/>
        </p:nvSpPr>
        <p:spPr>
          <a:xfrm>
            <a:off x="11027196" y="190800"/>
            <a:ext cx="2555776" cy="2241639"/>
          </a:xfrm>
          <a:prstGeom prst="rect">
            <a:avLst/>
          </a:prstGeom>
          <a:noFill/>
        </p:spPr>
        <p:txBody>
          <a:bodyPr wrap="square" rtlCol="0">
            <a:spAutoFit/>
          </a:bodyPr>
          <a:lstStyle/>
          <a:p>
            <a:pPr marL="0" indent="0" eaLnBrk="1" hangingPunct="1">
              <a:buNone/>
            </a:pPr>
            <a:r>
              <a:rPr lang="zh-CN" altLang="en-US" sz="4800" dirty="0" smtClean="0">
                <a:solidFill>
                  <a:srgbClr val="007A37"/>
                </a:solidFill>
                <a:latin typeface="微软雅黑" pitchFamily="34" charset="-122"/>
                <a:ea typeface="微软雅黑" pitchFamily="34" charset="-122"/>
              </a:rPr>
              <a:t>刘泗宝</a:t>
            </a:r>
            <a:endParaRPr lang="en-US" altLang="zh-CN" sz="4800" dirty="0">
              <a:solidFill>
                <a:srgbClr val="007A37"/>
              </a:solidFill>
              <a:latin typeface="微软雅黑" pitchFamily="34" charset="-122"/>
              <a:ea typeface="微软雅黑" pitchFamily="34" charset="-122"/>
            </a:endParaRPr>
          </a:p>
          <a:p>
            <a:pPr>
              <a:lnSpc>
                <a:spcPts val="5500"/>
              </a:lnSpc>
            </a:pPr>
            <a:r>
              <a:rPr lang="zh-CN" altLang="en-US" dirty="0">
                <a:solidFill>
                  <a:srgbClr val="007A37"/>
                </a:solidFill>
                <a:latin typeface="微软雅黑" pitchFamily="34" charset="-122"/>
                <a:ea typeface="微软雅黑" pitchFamily="34" charset="-122"/>
              </a:rPr>
              <a:t>神经</a:t>
            </a:r>
            <a:r>
              <a:rPr lang="zh-CN" altLang="en-US" dirty="0" smtClean="0">
                <a:solidFill>
                  <a:srgbClr val="007A37"/>
                </a:solidFill>
                <a:latin typeface="微软雅黑" pitchFamily="34" charset="-122"/>
                <a:ea typeface="微软雅黑" pitchFamily="34" charset="-122"/>
              </a:rPr>
              <a:t>内科眩晕诊疗中心   </a:t>
            </a:r>
            <a:endParaRPr lang="en-US" altLang="zh-CN" dirty="0">
              <a:solidFill>
                <a:srgbClr val="007A37"/>
              </a:solidFill>
              <a:latin typeface="微软雅黑" pitchFamily="34" charset="-122"/>
              <a:ea typeface="微软雅黑" pitchFamily="34" charset="-122"/>
            </a:endParaRPr>
          </a:p>
          <a:p>
            <a:pPr marL="0" indent="0" eaLnBrk="1" hangingPunct="1">
              <a:lnSpc>
                <a:spcPts val="5500"/>
              </a:lnSpc>
              <a:buNone/>
            </a:pPr>
            <a:r>
              <a:rPr lang="zh-CN" altLang="en-US" dirty="0">
                <a:solidFill>
                  <a:srgbClr val="007A37"/>
                </a:solidFill>
                <a:latin typeface="微软雅黑" pitchFamily="34" charset="-122"/>
                <a:ea typeface="微软雅黑" pitchFamily="34" charset="-122"/>
              </a:rPr>
              <a:t>副主任</a:t>
            </a:r>
            <a:r>
              <a:rPr lang="zh-CN" altLang="en-US" dirty="0" smtClean="0">
                <a:solidFill>
                  <a:srgbClr val="007A37"/>
                </a:solidFill>
                <a:latin typeface="微软雅黑" pitchFamily="34" charset="-122"/>
                <a:ea typeface="微软雅黑" pitchFamily="34" charset="-122"/>
              </a:rPr>
              <a:t>医师</a:t>
            </a:r>
            <a:endParaRPr lang="zh-CN" altLang="en-US" dirty="0">
              <a:solidFill>
                <a:srgbClr val="007A37"/>
              </a:solidFill>
              <a:latin typeface="微软雅黑" pitchFamily="34" charset="-122"/>
              <a:ea typeface="微软雅黑" pitchFamily="34" charset="-122"/>
            </a:endParaRPr>
          </a:p>
        </p:txBody>
      </p:sp>
      <p:sp>
        <p:nvSpPr>
          <p:cNvPr id="12" name="TextBox 11"/>
          <p:cNvSpPr txBox="1"/>
          <p:nvPr/>
        </p:nvSpPr>
        <p:spPr>
          <a:xfrm>
            <a:off x="9478516" y="2566800"/>
            <a:ext cx="3780000" cy="1938992"/>
          </a:xfrm>
          <a:prstGeom prst="rect">
            <a:avLst/>
          </a:prstGeom>
          <a:noFill/>
        </p:spPr>
        <p:txBody>
          <a:bodyPr wrap="square" rtlCol="0">
            <a:spAutoFit/>
          </a:bodyPr>
          <a:lstStyle/>
          <a:p>
            <a:pPr>
              <a:lnSpc>
                <a:spcPct val="150000"/>
              </a:lnSpc>
            </a:pPr>
            <a:r>
              <a:rPr lang="zh-CN" altLang="en-US" sz="1600" dirty="0" smtClean="0">
                <a:solidFill>
                  <a:srgbClr val="007A37"/>
                </a:solidFill>
                <a:latin typeface="微软雅黑" pitchFamily="34" charset="-122"/>
                <a:ea typeface="微软雅黑" pitchFamily="34" charset="-122"/>
              </a:rPr>
              <a:t>神经内科眩晕诊疗中心主任。山东省</a:t>
            </a:r>
            <a:r>
              <a:rPr lang="zh-CN" altLang="en-US" sz="1600" dirty="0">
                <a:solidFill>
                  <a:srgbClr val="007A37"/>
                </a:solidFill>
                <a:latin typeface="微软雅黑" pitchFamily="34" charset="-122"/>
                <a:ea typeface="微软雅黑" pitchFamily="34" charset="-122"/>
              </a:rPr>
              <a:t>老年医学</a:t>
            </a:r>
            <a:r>
              <a:rPr lang="zh-CN" altLang="en-US" sz="1600" dirty="0" smtClean="0">
                <a:solidFill>
                  <a:srgbClr val="007A37"/>
                </a:solidFill>
                <a:latin typeface="微软雅黑" pitchFamily="34" charset="-122"/>
                <a:ea typeface="微软雅黑" pitchFamily="34" charset="-122"/>
              </a:rPr>
              <a:t>学会委员。擅长</a:t>
            </a:r>
            <a:r>
              <a:rPr lang="zh-CN" altLang="en-US" sz="1600" dirty="0">
                <a:solidFill>
                  <a:srgbClr val="007A37"/>
                </a:solidFill>
                <a:latin typeface="微软雅黑" pitchFamily="34" charset="-122"/>
                <a:ea typeface="微软雅黑" pitchFamily="34" charset="-122"/>
              </a:rPr>
              <a:t>头晕，眩晕，头痛，睡障碍，心理障碍，神经介入，脑血管病及老年病的诊治</a:t>
            </a:r>
            <a:r>
              <a:rPr lang="zh-CN" altLang="en-US" sz="1600" dirty="0" smtClean="0">
                <a:solidFill>
                  <a:srgbClr val="007A37"/>
                </a:solidFill>
                <a:latin typeface="微软雅黑" pitchFamily="34" charset="-122"/>
                <a:ea typeface="微软雅黑" pitchFamily="34" charset="-122"/>
              </a:rPr>
              <a:t>。</a:t>
            </a:r>
            <a:endParaRPr lang="en-US" altLang="zh-CN" sz="1600" dirty="0" smtClean="0">
              <a:solidFill>
                <a:srgbClr val="007A37"/>
              </a:solidFill>
              <a:latin typeface="微软雅黑" pitchFamily="34" charset="-122"/>
              <a:ea typeface="微软雅黑" pitchFamily="34" charset="-122"/>
            </a:endParaRPr>
          </a:p>
          <a:p>
            <a:pPr>
              <a:lnSpc>
                <a:spcPct val="150000"/>
              </a:lnSpc>
            </a:pPr>
            <a:r>
              <a:rPr lang="zh-CN" altLang="en-US" sz="1600" b="1" dirty="0">
                <a:solidFill>
                  <a:srgbClr val="007A37"/>
                </a:solidFill>
                <a:latin typeface="微软雅黑" pitchFamily="34" charset="-122"/>
                <a:ea typeface="微软雅黑" pitchFamily="34" charset="-122"/>
              </a:rPr>
              <a:t>坐诊时间：</a:t>
            </a:r>
            <a:r>
              <a:rPr lang="zh-CN" altLang="en-US" sz="1600" b="1" dirty="0" smtClean="0">
                <a:solidFill>
                  <a:srgbClr val="007A37"/>
                </a:solidFill>
                <a:latin typeface="微软雅黑" pitchFamily="34" charset="-122"/>
                <a:ea typeface="微软雅黑" pitchFamily="34" charset="-122"/>
              </a:rPr>
              <a:t>周二、周三、周四</a:t>
            </a:r>
            <a:endParaRPr lang="zh-CN" altLang="en-US" sz="1600" b="1" dirty="0">
              <a:solidFill>
                <a:srgbClr val="007A37"/>
              </a:solidFill>
              <a:latin typeface="微软雅黑" pitchFamily="34" charset="-122"/>
              <a:ea typeface="微软雅黑" pitchFamily="34" charset="-122"/>
            </a:endParaRPr>
          </a:p>
        </p:txBody>
      </p:sp>
      <p:pic>
        <p:nvPicPr>
          <p:cNvPr id="15" name="Picture 2"/>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478972" y="190800"/>
            <a:ext cx="1561487" cy="23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12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989684" y="204041"/>
            <a:ext cx="2792359" cy="2241639"/>
          </a:xfrm>
          <a:prstGeom prst="rect">
            <a:avLst/>
          </a:prstGeom>
          <a:noFill/>
        </p:spPr>
        <p:txBody>
          <a:bodyPr wrap="square" rtlCol="0">
            <a:spAutoFit/>
          </a:bodyPr>
          <a:lstStyle/>
          <a:p>
            <a:pPr marL="0" indent="0" eaLnBrk="1" hangingPunct="1">
              <a:buNone/>
            </a:pPr>
            <a:r>
              <a:rPr lang="zh-CN" altLang="en-US" sz="4800" dirty="0" smtClean="0">
                <a:solidFill>
                  <a:srgbClr val="007A37"/>
                </a:solidFill>
                <a:latin typeface="微软雅黑" pitchFamily="34" charset="-122"/>
                <a:ea typeface="微软雅黑" pitchFamily="34" charset="-122"/>
              </a:rPr>
              <a:t>王爱红</a:t>
            </a:r>
            <a:endParaRPr lang="en-US" altLang="zh-CN" sz="4800" dirty="0" smtClean="0">
              <a:solidFill>
                <a:srgbClr val="007A37"/>
              </a:solidFill>
              <a:latin typeface="微软雅黑" pitchFamily="34" charset="-122"/>
              <a:ea typeface="微软雅黑" pitchFamily="34" charset="-122"/>
            </a:endParaRPr>
          </a:p>
          <a:p>
            <a:pPr marL="0" indent="0" eaLnBrk="1" hangingPunct="1">
              <a:lnSpc>
                <a:spcPts val="5500"/>
              </a:lnSpc>
              <a:buNone/>
            </a:pPr>
            <a:r>
              <a:rPr lang="zh-CN" altLang="en-US" sz="3000" dirty="0" smtClean="0">
                <a:solidFill>
                  <a:srgbClr val="007A37"/>
                </a:solidFill>
                <a:latin typeface="微软雅黑" pitchFamily="34" charset="-122"/>
                <a:ea typeface="微软雅黑" pitchFamily="34" charset="-122"/>
              </a:rPr>
              <a:t>心内科</a:t>
            </a:r>
            <a:endParaRPr lang="en-US" altLang="zh-CN" sz="3000" dirty="0" smtClean="0">
              <a:solidFill>
                <a:srgbClr val="007A37"/>
              </a:solidFill>
              <a:latin typeface="微软雅黑" pitchFamily="34" charset="-122"/>
              <a:ea typeface="微软雅黑" pitchFamily="34" charset="-122"/>
            </a:endParaRPr>
          </a:p>
          <a:p>
            <a:pPr marL="0" indent="0" eaLnBrk="1" hangingPunct="1">
              <a:lnSpc>
                <a:spcPts val="5500"/>
              </a:lnSpc>
              <a:buNone/>
            </a:pPr>
            <a:r>
              <a:rPr lang="zh-CN" altLang="en-US" dirty="0" smtClean="0">
                <a:solidFill>
                  <a:srgbClr val="007A37"/>
                </a:solidFill>
                <a:latin typeface="微软雅黑" pitchFamily="34" charset="-122"/>
                <a:ea typeface="微软雅黑" pitchFamily="34" charset="-122"/>
              </a:rPr>
              <a:t>省立医院专家  主任医师</a:t>
            </a:r>
            <a:endParaRPr lang="zh-CN" altLang="en-US" dirty="0">
              <a:solidFill>
                <a:srgbClr val="007A37"/>
              </a:solidFill>
              <a:latin typeface="微软雅黑" pitchFamily="34" charset="-122"/>
              <a:ea typeface="微软雅黑" pitchFamily="34" charset="-122"/>
            </a:endParaRPr>
          </a:p>
        </p:txBody>
      </p:sp>
      <p:sp>
        <p:nvSpPr>
          <p:cNvPr id="13" name="TextBox 12"/>
          <p:cNvSpPr txBox="1"/>
          <p:nvPr/>
        </p:nvSpPr>
        <p:spPr>
          <a:xfrm>
            <a:off x="477516" y="2528356"/>
            <a:ext cx="4207511" cy="1938992"/>
          </a:xfrm>
          <a:prstGeom prst="rect">
            <a:avLst/>
          </a:prstGeom>
          <a:noFill/>
        </p:spPr>
        <p:txBody>
          <a:bodyPr wrap="square" rtlCol="0">
            <a:spAutoFit/>
          </a:bodyPr>
          <a:lstStyle/>
          <a:p>
            <a:pPr>
              <a:lnSpc>
                <a:spcPct val="150000"/>
              </a:lnSpc>
            </a:pPr>
            <a:r>
              <a:rPr lang="zh-CN" altLang="zh-CN" sz="1600" dirty="0">
                <a:solidFill>
                  <a:srgbClr val="007A37"/>
                </a:solidFill>
                <a:latin typeface="微软雅黑" pitchFamily="34" charset="-122"/>
                <a:ea typeface="微软雅黑" pitchFamily="34" charset="-122"/>
              </a:rPr>
              <a:t>硕士生</a:t>
            </a:r>
            <a:r>
              <a:rPr lang="zh-CN" altLang="zh-CN" sz="1600" dirty="0" smtClean="0">
                <a:solidFill>
                  <a:srgbClr val="007A37"/>
                </a:solidFill>
                <a:latin typeface="微软雅黑" pitchFamily="34" charset="-122"/>
                <a:ea typeface="微软雅黑" pitchFamily="34" charset="-122"/>
              </a:rPr>
              <a:t>导师</a:t>
            </a:r>
            <a:r>
              <a:rPr lang="zh-CN" altLang="en-US" sz="1600" dirty="0" smtClean="0">
                <a:solidFill>
                  <a:srgbClr val="007A37"/>
                </a:solidFill>
                <a:latin typeface="微软雅黑" pitchFamily="34" charset="-122"/>
                <a:ea typeface="微软雅黑" pitchFamily="34" charset="-122"/>
              </a:rPr>
              <a:t>。兼任</a:t>
            </a:r>
            <a:r>
              <a:rPr lang="zh-CN" altLang="zh-CN" sz="1600" dirty="0" smtClean="0">
                <a:solidFill>
                  <a:srgbClr val="007A37"/>
                </a:solidFill>
                <a:latin typeface="微软雅黑" pitchFamily="34" charset="-122"/>
                <a:ea typeface="微软雅黑" pitchFamily="34" charset="-122"/>
              </a:rPr>
              <a:t>山东医师学会心力衰竭委员会</a:t>
            </a:r>
            <a:r>
              <a:rPr lang="zh-CN" altLang="zh-CN" sz="1600" dirty="0">
                <a:solidFill>
                  <a:srgbClr val="007A37"/>
                </a:solidFill>
                <a:latin typeface="微软雅黑" pitchFamily="34" charset="-122"/>
                <a:ea typeface="微软雅黑" pitchFamily="34" charset="-122"/>
              </a:rPr>
              <a:t>副</a:t>
            </a:r>
            <a:r>
              <a:rPr lang="zh-CN" altLang="zh-CN" sz="1600" dirty="0" smtClean="0">
                <a:solidFill>
                  <a:srgbClr val="007A37"/>
                </a:solidFill>
                <a:latin typeface="微软雅黑" pitchFamily="34" charset="-122"/>
                <a:ea typeface="微软雅黑" pitchFamily="34" charset="-122"/>
              </a:rPr>
              <a:t>主任委员</a:t>
            </a:r>
            <a:r>
              <a:rPr lang="zh-CN" altLang="en-US" sz="1600" dirty="0" smtClean="0">
                <a:solidFill>
                  <a:srgbClr val="007A37"/>
                </a:solidFill>
                <a:latin typeface="微软雅黑" pitchFamily="34" charset="-122"/>
                <a:ea typeface="微软雅黑" pitchFamily="34" charset="-122"/>
              </a:rPr>
              <a:t>等职</a:t>
            </a:r>
            <a:r>
              <a:rPr lang="zh-CN" altLang="zh-CN" sz="1600" dirty="0" smtClean="0">
                <a:solidFill>
                  <a:srgbClr val="007A37"/>
                </a:solidFill>
                <a:latin typeface="微软雅黑" pitchFamily="34" charset="-122"/>
                <a:ea typeface="微软雅黑" pitchFamily="34" charset="-122"/>
              </a:rPr>
              <a:t>。注重</a:t>
            </a:r>
            <a:r>
              <a:rPr lang="zh-CN" altLang="zh-CN" sz="1600" dirty="0">
                <a:solidFill>
                  <a:srgbClr val="007A37"/>
                </a:solidFill>
                <a:latin typeface="微软雅黑" pitchFamily="34" charset="-122"/>
                <a:ea typeface="微软雅黑" pitchFamily="34" charset="-122"/>
              </a:rPr>
              <a:t>疑难危重复杂病症的</a:t>
            </a:r>
            <a:r>
              <a:rPr lang="zh-CN" altLang="zh-CN" sz="1600" dirty="0" smtClean="0">
                <a:solidFill>
                  <a:srgbClr val="007A37"/>
                </a:solidFill>
                <a:latin typeface="微软雅黑" pitchFamily="34" charset="-122"/>
                <a:ea typeface="微软雅黑" pitchFamily="34" charset="-122"/>
              </a:rPr>
              <a:t>研究</a:t>
            </a:r>
            <a:r>
              <a:rPr lang="zh-CN" altLang="en-US" sz="1600" dirty="0">
                <a:solidFill>
                  <a:srgbClr val="007A37"/>
                </a:solidFill>
                <a:latin typeface="微软雅黑" pitchFamily="34" charset="-122"/>
                <a:ea typeface="微软雅黑" pitchFamily="34" charset="-122"/>
              </a:rPr>
              <a:t>，</a:t>
            </a:r>
            <a:r>
              <a:rPr lang="zh-CN" altLang="en-US" sz="1600" dirty="0" smtClean="0">
                <a:solidFill>
                  <a:srgbClr val="007A37"/>
                </a:solidFill>
                <a:latin typeface="微软雅黑" pitchFamily="34" charset="-122"/>
                <a:ea typeface="微软雅黑" pitchFamily="34" charset="-122"/>
              </a:rPr>
              <a:t>对顽固性</a:t>
            </a:r>
            <a:r>
              <a:rPr lang="zh-CN" altLang="en-US" sz="1600" dirty="0">
                <a:solidFill>
                  <a:srgbClr val="007A37"/>
                </a:solidFill>
                <a:latin typeface="微软雅黑" pitchFamily="34" charset="-122"/>
                <a:ea typeface="微软雅黑" pitchFamily="34" charset="-122"/>
              </a:rPr>
              <a:t>高血压、各种复杂冠心病等心内科疾病积累了丰富</a:t>
            </a:r>
            <a:r>
              <a:rPr lang="zh-CN" altLang="en-US" sz="1600" dirty="0" smtClean="0">
                <a:solidFill>
                  <a:srgbClr val="007A37"/>
                </a:solidFill>
                <a:latin typeface="微软雅黑" pitchFamily="34" charset="-122"/>
                <a:ea typeface="微软雅黑" pitchFamily="34" charset="-122"/>
              </a:rPr>
              <a:t>经验。</a:t>
            </a:r>
            <a:endParaRPr lang="en-US" altLang="zh-CN" sz="1600" dirty="0" smtClean="0">
              <a:solidFill>
                <a:srgbClr val="007A37"/>
              </a:solidFill>
              <a:latin typeface="微软雅黑" pitchFamily="34" charset="-122"/>
              <a:ea typeface="微软雅黑" pitchFamily="34" charset="-122"/>
            </a:endParaRPr>
          </a:p>
          <a:p>
            <a:pPr>
              <a:lnSpc>
                <a:spcPct val="150000"/>
              </a:lnSpc>
            </a:pPr>
            <a:r>
              <a:rPr lang="zh-CN" altLang="en-US" sz="1600" b="1" dirty="0">
                <a:solidFill>
                  <a:srgbClr val="007A37"/>
                </a:solidFill>
                <a:latin typeface="微软雅黑" pitchFamily="34" charset="-122"/>
                <a:ea typeface="微软雅黑" pitchFamily="34" charset="-122"/>
              </a:rPr>
              <a:t>坐</a:t>
            </a:r>
            <a:r>
              <a:rPr lang="zh-CN" altLang="en-US" sz="1600" b="1" dirty="0" smtClean="0">
                <a:solidFill>
                  <a:srgbClr val="007A37"/>
                </a:solidFill>
                <a:latin typeface="微软雅黑" pitchFamily="34" charset="-122"/>
                <a:ea typeface="微软雅黑" pitchFamily="34" charset="-122"/>
              </a:rPr>
              <a:t>诊时间：周三上午</a:t>
            </a:r>
            <a:endParaRPr lang="zh-CN" altLang="en-US" sz="1600" b="1" dirty="0">
              <a:solidFill>
                <a:srgbClr val="007A37"/>
              </a:solidFill>
              <a:latin typeface="微软雅黑" pitchFamily="34" charset="-122"/>
              <a:ea typeface="微软雅黑" pitchFamily="34" charset="-122"/>
            </a:endParaRPr>
          </a:p>
        </p:txBody>
      </p:sp>
      <p:pic>
        <p:nvPicPr>
          <p:cNvPr id="15" name="Picture 2"/>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8335" y="190800"/>
            <a:ext cx="1458000" cy="2340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454180" y="190801"/>
            <a:ext cx="2664296" cy="2169825"/>
          </a:xfrm>
          <a:prstGeom prst="rect">
            <a:avLst/>
          </a:prstGeom>
          <a:noFill/>
        </p:spPr>
        <p:txBody>
          <a:bodyPr wrap="square" rtlCol="0">
            <a:spAutoFit/>
          </a:bodyPr>
          <a:lstStyle/>
          <a:p>
            <a:r>
              <a:rPr lang="zh-CN" altLang="en-US" sz="4800" dirty="0">
                <a:solidFill>
                  <a:srgbClr val="007A37"/>
                </a:solidFill>
                <a:latin typeface="微软雅黑" pitchFamily="34" charset="-122"/>
                <a:ea typeface="微软雅黑" pitchFamily="34" charset="-122"/>
              </a:rPr>
              <a:t>刘同宝</a:t>
            </a:r>
          </a:p>
          <a:p>
            <a:pPr marL="0" indent="0" eaLnBrk="1" hangingPunct="1">
              <a:lnSpc>
                <a:spcPct val="150000"/>
              </a:lnSpc>
              <a:buNone/>
            </a:pPr>
            <a:r>
              <a:rPr lang="zh-CN" altLang="en-US" sz="3000" dirty="0">
                <a:solidFill>
                  <a:srgbClr val="007A37"/>
                </a:solidFill>
                <a:latin typeface="微软雅黑" pitchFamily="34" charset="-122"/>
                <a:ea typeface="微软雅黑" pitchFamily="34" charset="-122"/>
              </a:rPr>
              <a:t>心内科</a:t>
            </a:r>
            <a:r>
              <a:rPr lang="en-US" altLang="zh-CN" sz="3000" dirty="0">
                <a:solidFill>
                  <a:srgbClr val="007A37"/>
                </a:solidFill>
                <a:latin typeface="微软雅黑" pitchFamily="34" charset="-122"/>
                <a:ea typeface="微软雅黑" pitchFamily="34" charset="-122"/>
              </a:rPr>
              <a:t>    </a:t>
            </a:r>
            <a:endParaRPr lang="en-US" altLang="zh-CN" sz="3000" dirty="0" smtClean="0">
              <a:solidFill>
                <a:srgbClr val="007A37"/>
              </a:solidFill>
              <a:latin typeface="微软雅黑" pitchFamily="34" charset="-122"/>
              <a:ea typeface="微软雅黑" pitchFamily="34" charset="-122"/>
            </a:endParaRPr>
          </a:p>
          <a:p>
            <a:pPr marL="0" indent="0" eaLnBrk="1" hangingPunct="1">
              <a:lnSpc>
                <a:spcPct val="150000"/>
              </a:lnSpc>
              <a:buNone/>
            </a:pPr>
            <a:endParaRPr lang="en-US" altLang="zh-CN" sz="1000" dirty="0" smtClean="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dirty="0" smtClean="0">
                <a:solidFill>
                  <a:srgbClr val="007A37"/>
                </a:solidFill>
                <a:latin typeface="微软雅黑" pitchFamily="34" charset="-122"/>
                <a:ea typeface="微软雅黑" pitchFamily="34" charset="-122"/>
              </a:rPr>
              <a:t>省立医院专家  主任医师</a:t>
            </a:r>
            <a:r>
              <a:rPr lang="en-US" altLang="zh-CN" dirty="0" smtClean="0">
                <a:solidFill>
                  <a:srgbClr val="007A37"/>
                </a:solidFill>
                <a:latin typeface="微软雅黑" pitchFamily="34" charset="-122"/>
                <a:ea typeface="微软雅黑" pitchFamily="34" charset="-122"/>
              </a:rPr>
              <a:t> </a:t>
            </a:r>
            <a:endParaRPr lang="zh-CN" altLang="en-US" dirty="0">
              <a:solidFill>
                <a:srgbClr val="007A37"/>
              </a:solidFill>
              <a:latin typeface="微软雅黑" pitchFamily="34" charset="-122"/>
              <a:ea typeface="微软雅黑" pitchFamily="34" charset="-122"/>
            </a:endParaRPr>
          </a:p>
        </p:txBody>
      </p:sp>
      <p:sp>
        <p:nvSpPr>
          <p:cNvPr id="11" name="TextBox 10"/>
          <p:cNvSpPr txBox="1"/>
          <p:nvPr/>
        </p:nvSpPr>
        <p:spPr>
          <a:xfrm>
            <a:off x="4870004" y="2566800"/>
            <a:ext cx="4032448" cy="1938992"/>
          </a:xfrm>
          <a:prstGeom prst="rect">
            <a:avLst/>
          </a:prstGeom>
          <a:noFill/>
        </p:spPr>
        <p:txBody>
          <a:bodyPr wrap="square" rtlCol="0">
            <a:spAutoFit/>
          </a:bodyPr>
          <a:lstStyle/>
          <a:p>
            <a:pPr marL="0" indent="0" eaLnBrk="1" hangingPunct="1">
              <a:lnSpc>
                <a:spcPct val="150000"/>
              </a:lnSpc>
              <a:buNone/>
            </a:pPr>
            <a:r>
              <a:rPr lang="zh-CN" altLang="en-US" sz="1600" dirty="0">
                <a:solidFill>
                  <a:srgbClr val="007A37"/>
                </a:solidFill>
                <a:latin typeface="微软雅黑" pitchFamily="34" charset="-122"/>
                <a:ea typeface="微软雅黑" pitchFamily="34" charset="-122"/>
              </a:rPr>
              <a:t>教授、博士生导师</a:t>
            </a:r>
            <a:r>
              <a:rPr lang="zh-CN" altLang="en-US" sz="1600" dirty="0" smtClean="0">
                <a:solidFill>
                  <a:srgbClr val="007A37"/>
                </a:solidFill>
                <a:latin typeface="微软雅黑" pitchFamily="34" charset="-122"/>
                <a:ea typeface="微软雅黑" pitchFamily="34" charset="-122"/>
              </a:rPr>
              <a:t>。</a:t>
            </a:r>
            <a:r>
              <a:rPr lang="zh-CN" altLang="zh-CN" sz="1600" dirty="0" smtClean="0">
                <a:solidFill>
                  <a:srgbClr val="007A37"/>
                </a:solidFill>
                <a:latin typeface="微软雅黑" pitchFamily="34" charset="-122"/>
                <a:ea typeface="微软雅黑" pitchFamily="34" charset="-122"/>
              </a:rPr>
              <a:t>擅长</a:t>
            </a:r>
            <a:r>
              <a:rPr lang="zh-CN" altLang="zh-CN" sz="1600" dirty="0">
                <a:solidFill>
                  <a:srgbClr val="007A37"/>
                </a:solidFill>
                <a:latin typeface="微软雅黑" pitchFamily="34" charset="-122"/>
                <a:ea typeface="微软雅黑" pitchFamily="34" charset="-122"/>
              </a:rPr>
              <a:t>各种</a:t>
            </a:r>
            <a:r>
              <a:rPr lang="zh-CN" altLang="zh-CN" sz="1600" dirty="0" smtClean="0">
                <a:solidFill>
                  <a:srgbClr val="007A37"/>
                </a:solidFill>
                <a:latin typeface="微软雅黑" pitchFamily="34" charset="-122"/>
                <a:ea typeface="微软雅黑" pitchFamily="34" charset="-122"/>
              </a:rPr>
              <a:t>心血管疾病</a:t>
            </a:r>
            <a:r>
              <a:rPr lang="zh-CN" altLang="en-US" sz="1600" dirty="0" smtClean="0">
                <a:solidFill>
                  <a:srgbClr val="007A37"/>
                </a:solidFill>
                <a:latin typeface="微软雅黑" pitchFamily="34" charset="-122"/>
                <a:ea typeface="微软雅黑" pitchFamily="34" charset="-122"/>
              </a:rPr>
              <a:t>的</a:t>
            </a:r>
            <a:r>
              <a:rPr lang="zh-CN" altLang="zh-CN" sz="1600" dirty="0" smtClean="0">
                <a:solidFill>
                  <a:srgbClr val="007A37"/>
                </a:solidFill>
                <a:latin typeface="微软雅黑" pitchFamily="34" charset="-122"/>
                <a:ea typeface="微软雅黑" pitchFamily="34" charset="-122"/>
              </a:rPr>
              <a:t>诊疗</a:t>
            </a:r>
            <a:r>
              <a:rPr lang="zh-CN" altLang="zh-CN" sz="1600" dirty="0">
                <a:solidFill>
                  <a:srgbClr val="007A37"/>
                </a:solidFill>
                <a:latin typeface="微软雅黑" pitchFamily="34" charset="-122"/>
                <a:ea typeface="微软雅黑" pitchFamily="34" charset="-122"/>
              </a:rPr>
              <a:t>，尤其擅长</a:t>
            </a:r>
            <a:r>
              <a:rPr lang="zh-CN" altLang="zh-CN" sz="1600" dirty="0" smtClean="0">
                <a:solidFill>
                  <a:srgbClr val="007A37"/>
                </a:solidFill>
                <a:latin typeface="微软雅黑" pitchFamily="34" charset="-122"/>
                <a:ea typeface="微软雅黑" pitchFamily="34" charset="-122"/>
              </a:rPr>
              <a:t>心血管疾病介入性治疗</a:t>
            </a:r>
            <a:r>
              <a:rPr lang="zh-CN" altLang="zh-CN" sz="1600" dirty="0">
                <a:solidFill>
                  <a:srgbClr val="007A37"/>
                </a:solidFill>
                <a:latin typeface="微软雅黑" pitchFamily="34" charset="-122"/>
                <a:ea typeface="微软雅黑" pitchFamily="34" charset="-122"/>
              </a:rPr>
              <a:t>，对于心律失常、冠心病、高血压、心肌病、心力衰竭</a:t>
            </a:r>
            <a:r>
              <a:rPr lang="zh-CN" altLang="zh-CN" sz="1600" dirty="0" smtClean="0">
                <a:solidFill>
                  <a:srgbClr val="007A37"/>
                </a:solidFill>
                <a:latin typeface="微软雅黑" pitchFamily="34" charset="-122"/>
                <a:ea typeface="微软雅黑" pitchFamily="34" charset="-122"/>
              </a:rPr>
              <a:t>等有丰富诊治</a:t>
            </a:r>
            <a:r>
              <a:rPr lang="zh-CN" altLang="zh-CN" sz="1600" dirty="0">
                <a:solidFill>
                  <a:srgbClr val="007A37"/>
                </a:solidFill>
                <a:latin typeface="微软雅黑" pitchFamily="34" charset="-122"/>
                <a:ea typeface="微软雅黑" pitchFamily="34" charset="-122"/>
              </a:rPr>
              <a:t>经验</a:t>
            </a:r>
            <a:r>
              <a:rPr lang="zh-CN" altLang="zh-CN" sz="1600" dirty="0" smtClean="0">
                <a:solidFill>
                  <a:srgbClr val="007A37"/>
                </a:solidFill>
                <a:latin typeface="微软雅黑" pitchFamily="34" charset="-122"/>
                <a:ea typeface="微软雅黑" pitchFamily="34" charset="-122"/>
              </a:rPr>
              <a:t>。</a:t>
            </a:r>
            <a:endParaRPr lang="en-US" altLang="zh-CN" sz="1600" dirty="0" smtClean="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sz="1600" b="1" dirty="0">
                <a:solidFill>
                  <a:srgbClr val="007A37"/>
                </a:solidFill>
                <a:latin typeface="微软雅黑" pitchFamily="34" charset="-122"/>
                <a:ea typeface="微软雅黑" pitchFamily="34" charset="-122"/>
              </a:rPr>
              <a:t>坐诊</a:t>
            </a:r>
            <a:r>
              <a:rPr lang="zh-CN" altLang="en-US" sz="1600" b="1" dirty="0" smtClean="0">
                <a:solidFill>
                  <a:srgbClr val="007A37"/>
                </a:solidFill>
                <a:latin typeface="微软雅黑" pitchFamily="34" charset="-122"/>
                <a:ea typeface="微软雅黑" pitchFamily="34" charset="-122"/>
              </a:rPr>
              <a:t>时间：周三下午、周五</a:t>
            </a:r>
            <a:endParaRPr lang="zh-CN" altLang="zh-CN" sz="1600" b="1" dirty="0">
              <a:solidFill>
                <a:srgbClr val="007A37"/>
              </a:solidFill>
              <a:latin typeface="微软雅黑" pitchFamily="34" charset="-122"/>
              <a:ea typeface="微软雅黑" pitchFamily="34" charset="-122"/>
            </a:endParaRPr>
          </a:p>
        </p:txBody>
      </p:sp>
      <p:pic>
        <p:nvPicPr>
          <p:cNvPr id="16" name="内容占位符 1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81433" y="190800"/>
            <a:ext cx="1472605" cy="2340000"/>
          </a:xfrm>
          <a:prstGeom prst="rect">
            <a:avLst/>
          </a:prstGeom>
          <a:noFill/>
          <a:ln w="9525">
            <a:noFill/>
            <a:miter lim="800000"/>
          </a:ln>
        </p:spPr>
      </p:pic>
      <p:sp>
        <p:nvSpPr>
          <p:cNvPr id="14" name="TextBox 13"/>
          <p:cNvSpPr txBox="1"/>
          <p:nvPr/>
        </p:nvSpPr>
        <p:spPr>
          <a:xfrm>
            <a:off x="11031613" y="210453"/>
            <a:ext cx="2695375" cy="2215991"/>
          </a:xfrm>
          <a:prstGeom prst="rect">
            <a:avLst/>
          </a:prstGeom>
          <a:noFill/>
        </p:spPr>
        <p:txBody>
          <a:bodyPr wrap="square" rtlCol="0">
            <a:spAutoFit/>
          </a:bodyPr>
          <a:lstStyle/>
          <a:p>
            <a:r>
              <a:rPr lang="zh-CN" altLang="en-US" sz="4800" dirty="0" smtClean="0">
                <a:solidFill>
                  <a:srgbClr val="007A37"/>
                </a:solidFill>
                <a:latin typeface="微软雅黑" pitchFamily="34" charset="-122"/>
                <a:ea typeface="微软雅黑" pitchFamily="34" charset="-122"/>
              </a:rPr>
              <a:t>罗昌江</a:t>
            </a:r>
            <a:endParaRPr lang="zh-CN" altLang="en-US" sz="4800" dirty="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sz="3000" dirty="0">
                <a:solidFill>
                  <a:srgbClr val="007A37"/>
                </a:solidFill>
                <a:latin typeface="微软雅黑" pitchFamily="34" charset="-122"/>
                <a:ea typeface="微软雅黑" pitchFamily="34" charset="-122"/>
              </a:rPr>
              <a:t>神经</a:t>
            </a:r>
            <a:r>
              <a:rPr lang="zh-CN" altLang="en-US" sz="3000" dirty="0" smtClean="0">
                <a:solidFill>
                  <a:srgbClr val="007A37"/>
                </a:solidFill>
                <a:latin typeface="微软雅黑" pitchFamily="34" charset="-122"/>
                <a:ea typeface="微软雅黑" pitchFamily="34" charset="-122"/>
              </a:rPr>
              <a:t>内科</a:t>
            </a:r>
            <a:endParaRPr lang="en-US" altLang="zh-CN" sz="3000" dirty="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dirty="0" smtClean="0">
                <a:solidFill>
                  <a:srgbClr val="007A37"/>
                </a:solidFill>
                <a:latin typeface="微软雅黑" pitchFamily="34" charset="-122"/>
                <a:ea typeface="微软雅黑" pitchFamily="34" charset="-122"/>
              </a:rPr>
              <a:t>副主任医师</a:t>
            </a:r>
            <a:r>
              <a:rPr lang="en-US" altLang="zh-CN" sz="3000" dirty="0" smtClean="0">
                <a:solidFill>
                  <a:srgbClr val="007A37"/>
                </a:solidFill>
                <a:latin typeface="微软雅黑" pitchFamily="34" charset="-122"/>
                <a:ea typeface="微软雅黑" pitchFamily="34" charset="-122"/>
              </a:rPr>
              <a:t> </a:t>
            </a:r>
            <a:endParaRPr lang="zh-CN" altLang="en-US" sz="3000" dirty="0">
              <a:solidFill>
                <a:srgbClr val="007A37"/>
              </a:solidFill>
              <a:latin typeface="微软雅黑" pitchFamily="34" charset="-122"/>
              <a:ea typeface="微软雅黑" pitchFamily="34" charset="-122"/>
            </a:endParaRPr>
          </a:p>
        </p:txBody>
      </p:sp>
      <p:sp>
        <p:nvSpPr>
          <p:cNvPr id="20" name="TextBox 19"/>
          <p:cNvSpPr txBox="1"/>
          <p:nvPr/>
        </p:nvSpPr>
        <p:spPr>
          <a:xfrm>
            <a:off x="9544218" y="2532921"/>
            <a:ext cx="4326786" cy="2308324"/>
          </a:xfrm>
          <a:prstGeom prst="rect">
            <a:avLst/>
          </a:prstGeom>
          <a:noFill/>
        </p:spPr>
        <p:txBody>
          <a:bodyPr wrap="square" rtlCol="0">
            <a:spAutoFit/>
          </a:bodyPr>
          <a:lstStyle/>
          <a:p>
            <a:pPr>
              <a:lnSpc>
                <a:spcPct val="150000"/>
              </a:lnSpc>
            </a:pPr>
            <a:r>
              <a:rPr lang="zh-CN" altLang="en-US" sz="1600" dirty="0">
                <a:solidFill>
                  <a:srgbClr val="007A37"/>
                </a:solidFill>
                <a:latin typeface="微软雅黑" pitchFamily="34" charset="-122"/>
                <a:ea typeface="微软雅黑" pitchFamily="34" charset="-122"/>
              </a:rPr>
              <a:t>神经内科副主任。擅长脑血管病、痴呆、帕金森病等神经内科常见病、多发病和疑难病的诊疗，特别是卒中后认知障碍评定及神经康复有丰富临床经验。</a:t>
            </a:r>
            <a:endParaRPr lang="en-US" altLang="zh-CN" sz="1600" dirty="0">
              <a:solidFill>
                <a:srgbClr val="007A37"/>
              </a:solidFill>
              <a:latin typeface="微软雅黑" pitchFamily="34" charset="-122"/>
              <a:ea typeface="微软雅黑" pitchFamily="34" charset="-122"/>
            </a:endParaRPr>
          </a:p>
          <a:p>
            <a:pPr>
              <a:lnSpc>
                <a:spcPct val="150000"/>
              </a:lnSpc>
            </a:pPr>
            <a:r>
              <a:rPr lang="zh-CN" altLang="en-US" sz="1600" b="1" dirty="0">
                <a:solidFill>
                  <a:srgbClr val="007A37"/>
                </a:solidFill>
                <a:latin typeface="微软雅黑" pitchFamily="34" charset="-122"/>
                <a:ea typeface="微软雅黑" pitchFamily="34" charset="-122"/>
              </a:rPr>
              <a:t>坐诊时间：周一上午</a:t>
            </a:r>
            <a:r>
              <a:rPr lang="zh-CN" altLang="en-US" sz="1600" b="1" dirty="0" smtClean="0">
                <a:solidFill>
                  <a:srgbClr val="007A37"/>
                </a:solidFill>
                <a:latin typeface="微软雅黑" pitchFamily="34" charset="-122"/>
                <a:ea typeface="微软雅黑" pitchFamily="34" charset="-122"/>
              </a:rPr>
              <a:t>、周三</a:t>
            </a:r>
            <a:r>
              <a:rPr lang="zh-CN" altLang="en-US" sz="1600" b="1" dirty="0">
                <a:solidFill>
                  <a:srgbClr val="007A37"/>
                </a:solidFill>
                <a:latin typeface="微软雅黑" pitchFamily="34" charset="-122"/>
                <a:ea typeface="微软雅黑" pitchFamily="34" charset="-122"/>
              </a:rPr>
              <a:t>上</a:t>
            </a:r>
            <a:r>
              <a:rPr lang="zh-CN" altLang="en-US" sz="1600" b="1" dirty="0" smtClean="0">
                <a:solidFill>
                  <a:srgbClr val="007A37"/>
                </a:solidFill>
                <a:latin typeface="微软雅黑" pitchFamily="34" charset="-122"/>
                <a:ea typeface="微软雅黑" pitchFamily="34" charset="-122"/>
              </a:rPr>
              <a:t>午、周五</a:t>
            </a:r>
            <a:r>
              <a:rPr lang="zh-CN" altLang="en-US" sz="1600" b="1" dirty="0">
                <a:solidFill>
                  <a:srgbClr val="007A37"/>
                </a:solidFill>
                <a:latin typeface="微软雅黑" pitchFamily="34" charset="-122"/>
                <a:ea typeface="微软雅黑" pitchFamily="34" charset="-122"/>
              </a:rPr>
              <a:t>上午、周六上午</a:t>
            </a:r>
          </a:p>
        </p:txBody>
      </p:sp>
      <p:pic>
        <p:nvPicPr>
          <p:cNvPr id="21" name="内容占位符 13"/>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550524" y="190800"/>
            <a:ext cx="1458000" cy="2340000"/>
          </a:xfrm>
          <a:prstGeom prst="rect">
            <a:avLst/>
          </a:prstGeom>
          <a:noFill/>
          <a:ln w="9525">
            <a:noFill/>
            <a:miter lim="800000"/>
          </a:ln>
        </p:spPr>
      </p:pic>
    </p:spTree>
    <p:extLst>
      <p:ext uri="{BB962C8B-B14F-4D97-AF65-F5344CB8AC3E}">
        <p14:creationId xmlns:p14="http://schemas.microsoft.com/office/powerpoint/2010/main" val="2919076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982129" y="205518"/>
            <a:ext cx="2579224" cy="2169825"/>
          </a:xfrm>
          <a:prstGeom prst="rect">
            <a:avLst/>
          </a:prstGeom>
          <a:noFill/>
        </p:spPr>
        <p:txBody>
          <a:bodyPr wrap="square" rtlCol="0">
            <a:spAutoFit/>
          </a:bodyPr>
          <a:lstStyle/>
          <a:p>
            <a:r>
              <a:rPr lang="zh-CN" altLang="en-US" sz="4800" dirty="0">
                <a:solidFill>
                  <a:srgbClr val="007A37"/>
                </a:solidFill>
                <a:latin typeface="微软雅黑" pitchFamily="34" charset="-122"/>
                <a:ea typeface="微软雅黑" pitchFamily="34" charset="-122"/>
              </a:rPr>
              <a:t>崔守信</a:t>
            </a:r>
          </a:p>
          <a:p>
            <a:pPr marL="0" indent="0" eaLnBrk="1" hangingPunct="1">
              <a:lnSpc>
                <a:spcPct val="150000"/>
              </a:lnSpc>
              <a:buNone/>
            </a:pPr>
            <a:r>
              <a:rPr lang="zh-CN" altLang="en-US" sz="3000" dirty="0" smtClean="0">
                <a:solidFill>
                  <a:srgbClr val="007A37"/>
                </a:solidFill>
                <a:latin typeface="微软雅黑" pitchFamily="34" charset="-122"/>
                <a:ea typeface="微软雅黑" pitchFamily="34" charset="-122"/>
              </a:rPr>
              <a:t>心内科</a:t>
            </a:r>
            <a:r>
              <a:rPr lang="en-US" altLang="zh-CN" sz="3000" dirty="0" smtClean="0">
                <a:solidFill>
                  <a:srgbClr val="007A37"/>
                </a:solidFill>
                <a:latin typeface="微软雅黑" pitchFamily="34" charset="-122"/>
                <a:ea typeface="微软雅黑" pitchFamily="34" charset="-122"/>
              </a:rPr>
              <a:t>    </a:t>
            </a:r>
          </a:p>
          <a:p>
            <a:pPr marL="0" indent="0" eaLnBrk="1" hangingPunct="1">
              <a:lnSpc>
                <a:spcPct val="150000"/>
              </a:lnSpc>
              <a:buNone/>
            </a:pPr>
            <a:endParaRPr lang="en-US" altLang="zh-CN" sz="1000" dirty="0" smtClean="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dirty="0" smtClean="0">
                <a:solidFill>
                  <a:srgbClr val="007A37"/>
                </a:solidFill>
                <a:latin typeface="微软雅黑" pitchFamily="34" charset="-122"/>
                <a:ea typeface="微软雅黑" pitchFamily="34" charset="-122"/>
              </a:rPr>
              <a:t>主任医师</a:t>
            </a:r>
            <a:endParaRPr lang="zh-CN" altLang="en-US" dirty="0">
              <a:solidFill>
                <a:srgbClr val="007A37"/>
              </a:solidFill>
              <a:latin typeface="微软雅黑" pitchFamily="34" charset="-122"/>
              <a:ea typeface="微软雅黑" pitchFamily="34" charset="-122"/>
            </a:endParaRPr>
          </a:p>
        </p:txBody>
      </p:sp>
      <p:sp>
        <p:nvSpPr>
          <p:cNvPr id="10" name="TextBox 9"/>
          <p:cNvSpPr txBox="1"/>
          <p:nvPr/>
        </p:nvSpPr>
        <p:spPr>
          <a:xfrm>
            <a:off x="261492" y="2493516"/>
            <a:ext cx="4526532" cy="1938992"/>
          </a:xfrm>
          <a:prstGeom prst="rect">
            <a:avLst/>
          </a:prstGeom>
          <a:noFill/>
        </p:spPr>
        <p:txBody>
          <a:bodyPr wrap="square" rtlCol="0">
            <a:spAutoFit/>
          </a:bodyPr>
          <a:lstStyle/>
          <a:p>
            <a:pPr marL="0" indent="0" eaLnBrk="1" hangingPunct="1">
              <a:lnSpc>
                <a:spcPct val="150000"/>
              </a:lnSpc>
              <a:buNone/>
            </a:pPr>
            <a:r>
              <a:rPr lang="zh-CN" altLang="en-US" sz="1600" dirty="0" smtClean="0">
                <a:solidFill>
                  <a:srgbClr val="007A37"/>
                </a:solidFill>
                <a:latin typeface="微软雅黑" pitchFamily="34" charset="-122"/>
                <a:ea typeface="微软雅黑" pitchFamily="34" charset="-122"/>
              </a:rPr>
              <a:t>心内科副主任。</a:t>
            </a:r>
            <a:r>
              <a:rPr lang="en-US" altLang="zh-CN" sz="1600" dirty="0" smtClean="0">
                <a:solidFill>
                  <a:srgbClr val="007A37"/>
                </a:solidFill>
                <a:latin typeface="微软雅黑" pitchFamily="34" charset="-122"/>
                <a:ea typeface="微软雅黑" pitchFamily="34" charset="-122"/>
              </a:rPr>
              <a:t>1990</a:t>
            </a:r>
            <a:r>
              <a:rPr lang="zh-CN" altLang="en-US" sz="1600" dirty="0" smtClean="0">
                <a:solidFill>
                  <a:srgbClr val="007A37"/>
                </a:solidFill>
                <a:latin typeface="微软雅黑" pitchFamily="34" charset="-122"/>
                <a:ea typeface="微软雅黑" pitchFamily="34" charset="-122"/>
              </a:rPr>
              <a:t>年毕业于青岛医学院，从事内科临床工作三十余年，擅长内科</a:t>
            </a:r>
            <a:r>
              <a:rPr lang="zh-CN" altLang="en-US" sz="1600" dirty="0">
                <a:solidFill>
                  <a:srgbClr val="007A37"/>
                </a:solidFill>
                <a:latin typeface="微软雅黑" pitchFamily="34" charset="-122"/>
                <a:ea typeface="微软雅黑" pitchFamily="34" charset="-122"/>
              </a:rPr>
              <a:t>常见病、多发病的诊断和治疗，尤其在</a:t>
            </a:r>
            <a:r>
              <a:rPr lang="zh-CN" altLang="en-US" sz="1600" dirty="0" smtClean="0">
                <a:solidFill>
                  <a:srgbClr val="007A37"/>
                </a:solidFill>
                <a:latin typeface="微软雅黑" pitchFamily="34" charset="-122"/>
                <a:ea typeface="微软雅黑" pitchFamily="34" charset="-122"/>
              </a:rPr>
              <a:t>心内科疾病</a:t>
            </a:r>
            <a:r>
              <a:rPr lang="zh-CN" altLang="en-US" sz="1600" dirty="0">
                <a:solidFill>
                  <a:srgbClr val="007A37"/>
                </a:solidFill>
                <a:latin typeface="微软雅黑" pitchFamily="34" charset="-122"/>
                <a:ea typeface="微软雅黑" pitchFamily="34" charset="-122"/>
              </a:rPr>
              <a:t>的诊治</a:t>
            </a:r>
            <a:r>
              <a:rPr lang="zh-CN" altLang="en-US" sz="1600" dirty="0" smtClean="0">
                <a:solidFill>
                  <a:srgbClr val="007A37"/>
                </a:solidFill>
                <a:latin typeface="微软雅黑" pitchFamily="34" charset="-122"/>
                <a:ea typeface="微软雅黑" pitchFamily="34" charset="-122"/>
              </a:rPr>
              <a:t>方面更为突出。</a:t>
            </a:r>
            <a:endParaRPr lang="en-US" altLang="zh-CN" sz="1600" dirty="0" smtClean="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sz="1600" b="1" dirty="0">
                <a:solidFill>
                  <a:srgbClr val="007A37"/>
                </a:solidFill>
                <a:latin typeface="微软雅黑" pitchFamily="34" charset="-122"/>
                <a:ea typeface="微软雅黑" pitchFamily="34" charset="-122"/>
              </a:rPr>
              <a:t>坐诊</a:t>
            </a:r>
            <a:r>
              <a:rPr lang="zh-CN" altLang="en-US" sz="1600" b="1" dirty="0" smtClean="0">
                <a:solidFill>
                  <a:srgbClr val="007A37"/>
                </a:solidFill>
                <a:latin typeface="微软雅黑" pitchFamily="34" charset="-122"/>
                <a:ea typeface="微软雅黑" pitchFamily="34" charset="-122"/>
              </a:rPr>
              <a:t>时间：周一、周三、周四、周五</a:t>
            </a:r>
            <a:endParaRPr lang="en-US" altLang="zh-CN" sz="1600" b="1" dirty="0" smtClean="0">
              <a:solidFill>
                <a:srgbClr val="007A37"/>
              </a:solidFill>
              <a:latin typeface="微软雅黑" pitchFamily="34" charset="-122"/>
              <a:ea typeface="微软雅黑" pitchFamily="34" charset="-122"/>
            </a:endParaRPr>
          </a:p>
        </p:txBody>
      </p:sp>
      <p:pic>
        <p:nvPicPr>
          <p:cNvPr id="14" name="内容占位符 13"/>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39057" y="190800"/>
            <a:ext cx="1458000" cy="2340000"/>
          </a:xfrm>
          <a:prstGeom prst="rect">
            <a:avLst/>
          </a:prstGeom>
          <a:noFill/>
          <a:ln w="9525">
            <a:noFill/>
            <a:miter lim="800000"/>
          </a:ln>
        </p:spPr>
      </p:pic>
      <p:sp>
        <p:nvSpPr>
          <p:cNvPr id="21" name="TextBox 20"/>
          <p:cNvSpPr txBox="1"/>
          <p:nvPr/>
        </p:nvSpPr>
        <p:spPr>
          <a:xfrm>
            <a:off x="6588224" y="190800"/>
            <a:ext cx="2123816" cy="2169825"/>
          </a:xfrm>
          <a:prstGeom prst="rect">
            <a:avLst/>
          </a:prstGeom>
          <a:noFill/>
        </p:spPr>
        <p:txBody>
          <a:bodyPr wrap="square" rtlCol="0">
            <a:spAutoFit/>
          </a:bodyPr>
          <a:lstStyle/>
          <a:p>
            <a:r>
              <a:rPr lang="zh-CN" altLang="en-US" sz="4800" dirty="0" smtClean="0">
                <a:solidFill>
                  <a:srgbClr val="007A37"/>
                </a:solidFill>
                <a:latin typeface="微软雅黑" pitchFamily="34" charset="-122"/>
                <a:ea typeface="微软雅黑" pitchFamily="34" charset="-122"/>
              </a:rPr>
              <a:t>昝彦生</a:t>
            </a:r>
            <a:endParaRPr lang="zh-CN" altLang="en-US" sz="4800" dirty="0">
              <a:solidFill>
                <a:srgbClr val="007A37"/>
              </a:solidFill>
              <a:latin typeface="微软雅黑" pitchFamily="34" charset="-122"/>
              <a:ea typeface="微软雅黑" pitchFamily="34" charset="-122"/>
            </a:endParaRPr>
          </a:p>
          <a:p>
            <a:pPr>
              <a:lnSpc>
                <a:spcPct val="150000"/>
              </a:lnSpc>
            </a:pPr>
            <a:r>
              <a:rPr lang="zh-CN" altLang="en-US" sz="3000" dirty="0">
                <a:solidFill>
                  <a:srgbClr val="007A37"/>
                </a:solidFill>
                <a:latin typeface="微软雅黑" pitchFamily="34" charset="-122"/>
                <a:ea typeface="微软雅黑" pitchFamily="34" charset="-122"/>
              </a:rPr>
              <a:t>心内</a:t>
            </a:r>
            <a:r>
              <a:rPr lang="zh-CN" altLang="en-US" sz="3000" dirty="0" smtClean="0">
                <a:solidFill>
                  <a:srgbClr val="007A37"/>
                </a:solidFill>
                <a:latin typeface="微软雅黑" pitchFamily="34" charset="-122"/>
                <a:ea typeface="微软雅黑" pitchFamily="34" charset="-122"/>
              </a:rPr>
              <a:t>科</a:t>
            </a:r>
            <a:endParaRPr lang="en-US" altLang="zh-CN" sz="3000" dirty="0" smtClean="0">
              <a:solidFill>
                <a:srgbClr val="007A37"/>
              </a:solidFill>
              <a:latin typeface="微软雅黑" pitchFamily="34" charset="-122"/>
              <a:ea typeface="微软雅黑" pitchFamily="34" charset="-122"/>
            </a:endParaRPr>
          </a:p>
          <a:p>
            <a:pPr>
              <a:lnSpc>
                <a:spcPct val="150000"/>
              </a:lnSpc>
            </a:pPr>
            <a:endParaRPr lang="en-US" altLang="zh-CN" sz="1000" dirty="0">
              <a:solidFill>
                <a:srgbClr val="007A37"/>
              </a:solidFill>
              <a:latin typeface="微软雅黑" pitchFamily="34" charset="-122"/>
              <a:ea typeface="微软雅黑" pitchFamily="34" charset="-122"/>
            </a:endParaRPr>
          </a:p>
          <a:p>
            <a:pPr>
              <a:lnSpc>
                <a:spcPct val="150000"/>
              </a:lnSpc>
            </a:pPr>
            <a:r>
              <a:rPr lang="zh-CN" altLang="en-US" dirty="0">
                <a:solidFill>
                  <a:srgbClr val="007A37"/>
                </a:solidFill>
                <a:latin typeface="微软雅黑" pitchFamily="34" charset="-122"/>
                <a:ea typeface="微软雅黑" pitchFamily="34" charset="-122"/>
              </a:rPr>
              <a:t>副主任</a:t>
            </a:r>
            <a:r>
              <a:rPr lang="zh-CN" altLang="en-US" dirty="0" smtClean="0">
                <a:solidFill>
                  <a:srgbClr val="007A37"/>
                </a:solidFill>
                <a:latin typeface="微软雅黑" pitchFamily="34" charset="-122"/>
                <a:ea typeface="微软雅黑" pitchFamily="34" charset="-122"/>
              </a:rPr>
              <a:t>医师</a:t>
            </a:r>
            <a:endParaRPr lang="zh-CN" altLang="en-US" dirty="0">
              <a:solidFill>
                <a:srgbClr val="007A37"/>
              </a:solidFill>
              <a:latin typeface="微软雅黑" pitchFamily="34" charset="-122"/>
              <a:ea typeface="微软雅黑" pitchFamily="34" charset="-122"/>
            </a:endParaRPr>
          </a:p>
        </p:txBody>
      </p:sp>
      <p:sp>
        <p:nvSpPr>
          <p:cNvPr id="22" name="TextBox 21"/>
          <p:cNvSpPr txBox="1"/>
          <p:nvPr/>
        </p:nvSpPr>
        <p:spPr>
          <a:xfrm>
            <a:off x="4932040" y="2493516"/>
            <a:ext cx="4474468" cy="2308324"/>
          </a:xfrm>
          <a:prstGeom prst="rect">
            <a:avLst/>
          </a:prstGeom>
          <a:noFill/>
        </p:spPr>
        <p:txBody>
          <a:bodyPr wrap="square" rtlCol="0">
            <a:spAutoFit/>
          </a:bodyPr>
          <a:lstStyle/>
          <a:p>
            <a:pPr>
              <a:lnSpc>
                <a:spcPct val="150000"/>
              </a:lnSpc>
            </a:pPr>
            <a:r>
              <a:rPr lang="zh-CN" altLang="en-US" sz="1600" dirty="0" smtClean="0">
                <a:solidFill>
                  <a:srgbClr val="007A37"/>
                </a:solidFill>
                <a:latin typeface="微软雅黑" pitchFamily="34" charset="-122"/>
                <a:ea typeface="微软雅黑" pitchFamily="34" charset="-122"/>
              </a:rPr>
              <a:t>兼任山东省</a:t>
            </a:r>
            <a:r>
              <a:rPr lang="zh-CN" altLang="en-US" sz="1600" dirty="0">
                <a:solidFill>
                  <a:srgbClr val="007A37"/>
                </a:solidFill>
                <a:latin typeface="微软雅黑" pitchFamily="34" charset="-122"/>
                <a:ea typeface="微软雅黑" pitchFamily="34" charset="-122"/>
              </a:rPr>
              <a:t>疼痛</a:t>
            </a:r>
            <a:r>
              <a:rPr lang="zh-CN" altLang="en-US" sz="1600" dirty="0" smtClean="0">
                <a:solidFill>
                  <a:srgbClr val="007A37"/>
                </a:solidFill>
                <a:latin typeface="微软雅黑" pitchFamily="34" charset="-122"/>
                <a:ea typeface="微软雅黑" pitchFamily="34" charset="-122"/>
              </a:rPr>
              <a:t>医学会胸痛专业委员会常委等职。从事心内科</a:t>
            </a:r>
            <a:r>
              <a:rPr lang="zh-CN" altLang="en-US" sz="1600" dirty="0">
                <a:solidFill>
                  <a:srgbClr val="007A37"/>
                </a:solidFill>
                <a:latin typeface="微软雅黑" pitchFamily="34" charset="-122"/>
                <a:ea typeface="微软雅黑" pitchFamily="34" charset="-122"/>
              </a:rPr>
              <a:t>临床</a:t>
            </a:r>
            <a:r>
              <a:rPr lang="zh-CN" altLang="en-US" sz="1600" dirty="0" smtClean="0">
                <a:solidFill>
                  <a:srgbClr val="007A37"/>
                </a:solidFill>
                <a:latin typeface="微软雅黑" pitchFamily="34" charset="-122"/>
                <a:ea typeface="微软雅黑" pitchFamily="34" charset="-122"/>
              </a:rPr>
              <a:t>工作</a:t>
            </a:r>
            <a:r>
              <a:rPr lang="zh-CN" altLang="en-US" sz="1600" dirty="0">
                <a:solidFill>
                  <a:srgbClr val="007A37"/>
                </a:solidFill>
                <a:latin typeface="微软雅黑" pitchFamily="34" charset="-122"/>
                <a:ea typeface="微软雅黑" pitchFamily="34" charset="-122"/>
              </a:rPr>
              <a:t>十</a:t>
            </a:r>
            <a:r>
              <a:rPr lang="zh-CN" altLang="en-US" sz="1600" dirty="0" smtClean="0">
                <a:solidFill>
                  <a:srgbClr val="007A37"/>
                </a:solidFill>
                <a:latin typeface="微软雅黑" pitchFamily="34" charset="-122"/>
                <a:ea typeface="微软雅黑" pitchFamily="34" charset="-122"/>
              </a:rPr>
              <a:t>余年，擅长冠心病</a:t>
            </a:r>
            <a:r>
              <a:rPr lang="zh-CN" altLang="en-US" sz="1600" dirty="0">
                <a:solidFill>
                  <a:srgbClr val="007A37"/>
                </a:solidFill>
                <a:latin typeface="微软雅黑" pitchFamily="34" charset="-122"/>
                <a:ea typeface="微软雅黑" pitchFamily="34" charset="-122"/>
              </a:rPr>
              <a:t>、高血压病、心力衰竭、心律失常，心脏瓣膜病、</a:t>
            </a:r>
            <a:r>
              <a:rPr lang="zh-CN" altLang="en-US" sz="1600" dirty="0" smtClean="0">
                <a:solidFill>
                  <a:srgbClr val="007A37"/>
                </a:solidFill>
                <a:latin typeface="微软雅黑" pitchFamily="34" charset="-122"/>
                <a:ea typeface="微软雅黑" pitchFamily="34" charset="-122"/>
              </a:rPr>
              <a:t>心肌病的诊疗</a:t>
            </a:r>
            <a:r>
              <a:rPr lang="zh-CN" altLang="en-US" sz="1600" dirty="0">
                <a:solidFill>
                  <a:srgbClr val="007A37"/>
                </a:solidFill>
                <a:latin typeface="微软雅黑" pitchFamily="34" charset="-122"/>
                <a:ea typeface="微软雅黑" pitchFamily="34" charset="-122"/>
              </a:rPr>
              <a:t>。尤其擅长</a:t>
            </a:r>
            <a:r>
              <a:rPr lang="zh-CN" altLang="en-US" sz="1600" dirty="0" smtClean="0">
                <a:solidFill>
                  <a:srgbClr val="007A37"/>
                </a:solidFill>
                <a:latin typeface="微软雅黑" pitchFamily="34" charset="-122"/>
                <a:ea typeface="微软雅黑" pitchFamily="34" charset="-122"/>
              </a:rPr>
              <a:t>冠心病介入治疗，已</a:t>
            </a:r>
            <a:r>
              <a:rPr lang="zh-CN" altLang="en-US" sz="1600" dirty="0">
                <a:solidFill>
                  <a:srgbClr val="007A37"/>
                </a:solidFill>
                <a:latin typeface="微软雅黑" pitchFamily="34" charset="-122"/>
                <a:ea typeface="微软雅黑" pitchFamily="34" charset="-122"/>
              </a:rPr>
              <a:t>完成</a:t>
            </a:r>
            <a:r>
              <a:rPr lang="en-US" altLang="zh-CN" sz="1600" dirty="0">
                <a:solidFill>
                  <a:srgbClr val="007A37"/>
                </a:solidFill>
                <a:latin typeface="微软雅黑" pitchFamily="34" charset="-122"/>
                <a:ea typeface="微软雅黑" pitchFamily="34" charset="-122"/>
              </a:rPr>
              <a:t>700</a:t>
            </a:r>
            <a:r>
              <a:rPr lang="zh-CN" altLang="en-US" sz="1600" dirty="0" smtClean="0">
                <a:solidFill>
                  <a:srgbClr val="007A37"/>
                </a:solidFill>
                <a:latin typeface="微软雅黑" pitchFamily="34" charset="-122"/>
                <a:ea typeface="微软雅黑" pitchFamily="34" charset="-122"/>
              </a:rPr>
              <a:t>余例。</a:t>
            </a:r>
            <a:endParaRPr lang="en-US" altLang="zh-CN" sz="1600" dirty="0" smtClean="0">
              <a:solidFill>
                <a:srgbClr val="007A37"/>
              </a:solidFill>
              <a:latin typeface="微软雅黑" pitchFamily="34" charset="-122"/>
              <a:ea typeface="微软雅黑" pitchFamily="34" charset="-122"/>
            </a:endParaRPr>
          </a:p>
          <a:p>
            <a:pPr>
              <a:lnSpc>
                <a:spcPct val="150000"/>
              </a:lnSpc>
            </a:pPr>
            <a:r>
              <a:rPr lang="zh-CN" altLang="en-US" sz="1600" b="1" dirty="0">
                <a:solidFill>
                  <a:srgbClr val="007A37"/>
                </a:solidFill>
                <a:latin typeface="微软雅黑" pitchFamily="34" charset="-122"/>
                <a:ea typeface="微软雅黑" pitchFamily="34" charset="-122"/>
              </a:rPr>
              <a:t>坐诊</a:t>
            </a:r>
            <a:r>
              <a:rPr lang="zh-CN" altLang="en-US" sz="1600" b="1" dirty="0" smtClean="0">
                <a:solidFill>
                  <a:srgbClr val="007A37"/>
                </a:solidFill>
                <a:latin typeface="微软雅黑" pitchFamily="34" charset="-122"/>
                <a:ea typeface="微软雅黑" pitchFamily="34" charset="-122"/>
              </a:rPr>
              <a:t>时间：周二、周六上午</a:t>
            </a:r>
            <a:endParaRPr lang="zh-CN" altLang="en-US" sz="1600" b="1" dirty="0">
              <a:solidFill>
                <a:srgbClr val="007A37"/>
              </a:solidFill>
            </a:endParaRPr>
          </a:p>
        </p:txBody>
      </p:sp>
      <p:pic>
        <p:nvPicPr>
          <p:cNvPr id="23" name="内容占位符 13"/>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043600" y="190800"/>
            <a:ext cx="1561487" cy="2340000"/>
          </a:xfrm>
          <a:prstGeom prst="rect">
            <a:avLst/>
          </a:prstGeom>
          <a:noFill/>
          <a:ln w="9525">
            <a:noFill/>
            <a:miter lim="800000"/>
          </a:ln>
        </p:spPr>
      </p:pic>
      <p:sp>
        <p:nvSpPr>
          <p:cNvPr id="24" name="TextBox 23"/>
          <p:cNvSpPr txBox="1"/>
          <p:nvPr/>
        </p:nvSpPr>
        <p:spPr>
          <a:xfrm>
            <a:off x="11350724" y="190800"/>
            <a:ext cx="2016224" cy="2169825"/>
          </a:xfrm>
          <a:prstGeom prst="rect">
            <a:avLst/>
          </a:prstGeom>
          <a:noFill/>
        </p:spPr>
        <p:txBody>
          <a:bodyPr wrap="square" rtlCol="0">
            <a:spAutoFit/>
          </a:bodyPr>
          <a:lstStyle/>
          <a:p>
            <a:r>
              <a:rPr lang="zh-CN" altLang="en-US" sz="4800" dirty="0" smtClean="0">
                <a:solidFill>
                  <a:srgbClr val="007A37"/>
                </a:solidFill>
                <a:latin typeface="微软雅黑" pitchFamily="34" charset="-122"/>
                <a:ea typeface="微软雅黑" pitchFamily="34" charset="-122"/>
              </a:rPr>
              <a:t>刘文曾</a:t>
            </a:r>
            <a:endParaRPr lang="zh-CN" altLang="en-US" sz="4800" dirty="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sz="3000" dirty="0">
                <a:solidFill>
                  <a:srgbClr val="007A37"/>
                </a:solidFill>
                <a:latin typeface="微软雅黑" pitchFamily="34" charset="-122"/>
                <a:ea typeface="微软雅黑" pitchFamily="34" charset="-122"/>
              </a:rPr>
              <a:t>血管外科</a:t>
            </a:r>
            <a:r>
              <a:rPr lang="en-US" altLang="zh-CN" sz="3000" dirty="0">
                <a:solidFill>
                  <a:srgbClr val="007A37"/>
                </a:solidFill>
                <a:latin typeface="微软雅黑" pitchFamily="34" charset="-122"/>
                <a:ea typeface="微软雅黑" pitchFamily="34" charset="-122"/>
              </a:rPr>
              <a:t>    </a:t>
            </a:r>
            <a:endParaRPr lang="en-US" altLang="zh-CN" sz="3000" dirty="0" smtClean="0">
              <a:solidFill>
                <a:srgbClr val="007A37"/>
              </a:solidFill>
              <a:latin typeface="微软雅黑" pitchFamily="34" charset="-122"/>
              <a:ea typeface="微软雅黑" pitchFamily="34" charset="-122"/>
            </a:endParaRPr>
          </a:p>
          <a:p>
            <a:pPr marL="0" indent="0" eaLnBrk="1" hangingPunct="1">
              <a:lnSpc>
                <a:spcPct val="150000"/>
              </a:lnSpc>
              <a:buNone/>
            </a:pPr>
            <a:endParaRPr lang="en-US" altLang="zh-CN" sz="1000" dirty="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dirty="0">
                <a:solidFill>
                  <a:srgbClr val="007A37"/>
                </a:solidFill>
                <a:latin typeface="微软雅黑" pitchFamily="34" charset="-122"/>
                <a:ea typeface="微软雅黑" pitchFamily="34" charset="-122"/>
              </a:rPr>
              <a:t>副主任</a:t>
            </a:r>
            <a:r>
              <a:rPr lang="zh-CN" altLang="en-US" dirty="0" smtClean="0">
                <a:solidFill>
                  <a:srgbClr val="007A37"/>
                </a:solidFill>
                <a:latin typeface="微软雅黑" pitchFamily="34" charset="-122"/>
                <a:ea typeface="微软雅黑" pitchFamily="34" charset="-122"/>
              </a:rPr>
              <a:t>医师</a:t>
            </a:r>
            <a:endParaRPr lang="zh-CN" altLang="en-US" dirty="0">
              <a:solidFill>
                <a:srgbClr val="007A37"/>
              </a:solidFill>
              <a:latin typeface="微软雅黑" pitchFamily="34" charset="-122"/>
              <a:ea typeface="微软雅黑" pitchFamily="34" charset="-122"/>
            </a:endParaRPr>
          </a:p>
        </p:txBody>
      </p:sp>
      <p:sp>
        <p:nvSpPr>
          <p:cNvPr id="25" name="TextBox 24"/>
          <p:cNvSpPr txBox="1"/>
          <p:nvPr/>
        </p:nvSpPr>
        <p:spPr>
          <a:xfrm>
            <a:off x="9694540" y="2565524"/>
            <a:ext cx="3960440" cy="787523"/>
          </a:xfrm>
          <a:prstGeom prst="rect">
            <a:avLst/>
          </a:prstGeom>
          <a:noFill/>
        </p:spPr>
        <p:txBody>
          <a:bodyPr wrap="square" rtlCol="0">
            <a:spAutoFit/>
          </a:bodyPr>
          <a:lstStyle/>
          <a:p>
            <a:pPr>
              <a:lnSpc>
                <a:spcPct val="150000"/>
              </a:lnSpc>
            </a:pPr>
            <a:r>
              <a:rPr lang="zh-CN" altLang="zh-CN" sz="1600" dirty="0" smtClean="0">
                <a:solidFill>
                  <a:srgbClr val="007A37"/>
                </a:solidFill>
                <a:latin typeface="微软雅黑" pitchFamily="34" charset="-122"/>
                <a:ea typeface="微软雅黑" pitchFamily="34" charset="-122"/>
              </a:rPr>
              <a:t>擅长</a:t>
            </a:r>
            <a:r>
              <a:rPr lang="zh-CN" altLang="zh-CN" sz="1600" dirty="0">
                <a:solidFill>
                  <a:srgbClr val="007A37"/>
                </a:solidFill>
                <a:latin typeface="微软雅黑" pitchFamily="34" charset="-122"/>
                <a:ea typeface="微软雅黑" pitchFamily="34" charset="-122"/>
              </a:rPr>
              <a:t>普外及血管外科常见病的</a:t>
            </a:r>
            <a:r>
              <a:rPr lang="zh-CN" altLang="zh-CN" sz="1600" dirty="0" smtClean="0">
                <a:solidFill>
                  <a:srgbClr val="007A37"/>
                </a:solidFill>
                <a:latin typeface="微软雅黑" pitchFamily="34" charset="-122"/>
                <a:ea typeface="微软雅黑" pitchFamily="34" charset="-122"/>
              </a:rPr>
              <a:t>诊治</a:t>
            </a:r>
            <a:r>
              <a:rPr lang="zh-CN" altLang="en-US" sz="1600" dirty="0" smtClean="0">
                <a:solidFill>
                  <a:srgbClr val="007A37"/>
                </a:solidFill>
                <a:latin typeface="微软雅黑" pitchFamily="34" charset="-122"/>
                <a:ea typeface="微软雅黑" pitchFamily="34" charset="-122"/>
              </a:rPr>
              <a:t>。</a:t>
            </a:r>
            <a:endParaRPr lang="en-US" altLang="zh-CN" sz="1600" dirty="0" smtClean="0">
              <a:solidFill>
                <a:srgbClr val="007A37"/>
              </a:solidFill>
              <a:latin typeface="微软雅黑" pitchFamily="34" charset="-122"/>
              <a:ea typeface="微软雅黑" pitchFamily="34" charset="-122"/>
            </a:endParaRPr>
          </a:p>
          <a:p>
            <a:pPr>
              <a:lnSpc>
                <a:spcPct val="150000"/>
              </a:lnSpc>
            </a:pPr>
            <a:r>
              <a:rPr lang="zh-CN" altLang="en-US" sz="1600" b="1" dirty="0">
                <a:solidFill>
                  <a:srgbClr val="007A37"/>
                </a:solidFill>
                <a:latin typeface="微软雅黑" pitchFamily="34" charset="-122"/>
                <a:ea typeface="微软雅黑" pitchFamily="34" charset="-122"/>
              </a:rPr>
              <a:t>坐诊时间：</a:t>
            </a:r>
            <a:r>
              <a:rPr lang="zh-CN" altLang="en-US" sz="1600" b="1" dirty="0" smtClean="0">
                <a:solidFill>
                  <a:srgbClr val="007A37"/>
                </a:solidFill>
                <a:latin typeface="微软雅黑" pitchFamily="34" charset="-122"/>
                <a:ea typeface="微软雅黑" pitchFamily="34" charset="-122"/>
              </a:rPr>
              <a:t>周三上午</a:t>
            </a:r>
            <a:endParaRPr lang="zh-CN" altLang="en-US" sz="1600" b="1" dirty="0">
              <a:solidFill>
                <a:srgbClr val="007A37"/>
              </a:solidFill>
              <a:latin typeface="微软雅黑" pitchFamily="34" charset="-122"/>
              <a:ea typeface="微软雅黑" pitchFamily="34" charset="-122"/>
            </a:endParaRPr>
          </a:p>
        </p:txBody>
      </p:sp>
      <p:pic>
        <p:nvPicPr>
          <p:cNvPr id="26" name="内容占位符 13"/>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767004" y="190800"/>
            <a:ext cx="1561487" cy="2340000"/>
          </a:xfrm>
          <a:prstGeom prst="rect">
            <a:avLst/>
          </a:prstGeom>
          <a:noFill/>
          <a:ln w="9525">
            <a:noFill/>
            <a:miter lim="800000"/>
          </a:ln>
        </p:spPr>
      </p:pic>
    </p:spTree>
    <p:extLst>
      <p:ext uri="{BB962C8B-B14F-4D97-AF65-F5344CB8AC3E}">
        <p14:creationId xmlns:p14="http://schemas.microsoft.com/office/powerpoint/2010/main" val="2412040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51720" y="189259"/>
            <a:ext cx="2159544" cy="2169825"/>
          </a:xfrm>
          <a:prstGeom prst="rect">
            <a:avLst/>
          </a:prstGeom>
          <a:noFill/>
        </p:spPr>
        <p:txBody>
          <a:bodyPr wrap="square" rtlCol="0">
            <a:spAutoFit/>
          </a:bodyPr>
          <a:lstStyle/>
          <a:p>
            <a:pPr marL="0" indent="0" eaLnBrk="1" hangingPunct="1">
              <a:buNone/>
            </a:pPr>
            <a:r>
              <a:rPr lang="zh-CN" altLang="en-US" sz="4800" dirty="0" smtClean="0">
                <a:solidFill>
                  <a:srgbClr val="007A37"/>
                </a:solidFill>
                <a:latin typeface="微软雅黑" pitchFamily="34" charset="-122"/>
                <a:ea typeface="微软雅黑" pitchFamily="34" charset="-122"/>
              </a:rPr>
              <a:t>王学振</a:t>
            </a:r>
            <a:endParaRPr lang="en-US" altLang="zh-CN" sz="4800" dirty="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sz="3000" dirty="0">
                <a:solidFill>
                  <a:srgbClr val="007A37"/>
                </a:solidFill>
                <a:latin typeface="微软雅黑" pitchFamily="34" charset="-122"/>
                <a:ea typeface="微软雅黑" pitchFamily="34" charset="-122"/>
              </a:rPr>
              <a:t>口腔科</a:t>
            </a:r>
            <a:r>
              <a:rPr lang="en-US" altLang="zh-CN" sz="3000" dirty="0">
                <a:solidFill>
                  <a:srgbClr val="007A37"/>
                </a:solidFill>
                <a:latin typeface="微软雅黑" pitchFamily="34" charset="-122"/>
                <a:ea typeface="微软雅黑" pitchFamily="34" charset="-122"/>
              </a:rPr>
              <a:t>    </a:t>
            </a:r>
            <a:endParaRPr lang="en-US" altLang="zh-CN" sz="3000" dirty="0" smtClean="0">
              <a:solidFill>
                <a:srgbClr val="007A37"/>
              </a:solidFill>
              <a:latin typeface="微软雅黑" pitchFamily="34" charset="-122"/>
              <a:ea typeface="微软雅黑" pitchFamily="34" charset="-122"/>
            </a:endParaRPr>
          </a:p>
          <a:p>
            <a:pPr marL="0" indent="0" eaLnBrk="1" hangingPunct="1">
              <a:lnSpc>
                <a:spcPct val="150000"/>
              </a:lnSpc>
              <a:buNone/>
            </a:pPr>
            <a:endParaRPr lang="en-US" altLang="zh-CN" sz="1000" dirty="0" smtClean="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dirty="0">
                <a:solidFill>
                  <a:srgbClr val="007A37"/>
                </a:solidFill>
                <a:latin typeface="微软雅黑" pitchFamily="34" charset="-122"/>
                <a:ea typeface="微软雅黑" pitchFamily="34" charset="-122"/>
              </a:rPr>
              <a:t>副主任</a:t>
            </a:r>
            <a:r>
              <a:rPr lang="zh-CN" altLang="en-US" dirty="0" smtClean="0">
                <a:solidFill>
                  <a:srgbClr val="007A37"/>
                </a:solidFill>
                <a:latin typeface="微软雅黑" pitchFamily="34" charset="-122"/>
                <a:ea typeface="微软雅黑" pitchFamily="34" charset="-122"/>
              </a:rPr>
              <a:t>医师</a:t>
            </a:r>
            <a:endParaRPr lang="zh-CN" altLang="en-US" dirty="0">
              <a:solidFill>
                <a:srgbClr val="007A37"/>
              </a:solidFill>
              <a:latin typeface="微软雅黑" pitchFamily="34" charset="-122"/>
              <a:ea typeface="微软雅黑" pitchFamily="34" charset="-122"/>
            </a:endParaRPr>
          </a:p>
        </p:txBody>
      </p:sp>
      <p:sp>
        <p:nvSpPr>
          <p:cNvPr id="11" name="TextBox 10"/>
          <p:cNvSpPr txBox="1"/>
          <p:nvPr/>
        </p:nvSpPr>
        <p:spPr>
          <a:xfrm>
            <a:off x="395536" y="2565524"/>
            <a:ext cx="3888432" cy="1938992"/>
          </a:xfrm>
          <a:prstGeom prst="rect">
            <a:avLst/>
          </a:prstGeom>
          <a:noFill/>
        </p:spPr>
        <p:txBody>
          <a:bodyPr wrap="square" rtlCol="0">
            <a:spAutoFit/>
          </a:bodyPr>
          <a:lstStyle/>
          <a:p>
            <a:pPr marL="0" indent="0" eaLnBrk="1" hangingPunct="1">
              <a:lnSpc>
                <a:spcPct val="150000"/>
              </a:lnSpc>
              <a:buNone/>
            </a:pPr>
            <a:r>
              <a:rPr lang="zh-CN" altLang="en-US" sz="1600" dirty="0" smtClean="0">
                <a:solidFill>
                  <a:srgbClr val="007A37"/>
                </a:solidFill>
                <a:latin typeface="微软雅黑" pitchFamily="34" charset="-122"/>
                <a:ea typeface="微软雅黑" pitchFamily="34" charset="-122"/>
              </a:rPr>
              <a:t>口腔科主任。擅长</a:t>
            </a:r>
            <a:r>
              <a:rPr lang="zh-CN" altLang="en-US" sz="1600" dirty="0">
                <a:solidFill>
                  <a:srgbClr val="007A37"/>
                </a:solidFill>
                <a:latin typeface="微软雅黑" pitchFamily="34" charset="-122"/>
                <a:ea typeface="微软雅黑" pitchFamily="34" charset="-122"/>
              </a:rPr>
              <a:t>牙体牙髓病、根尖周病、牙列缺损的诊断及治疗，特别擅长疑难根管治疗、残根残冠保留治疗、复杂牙及阻生齿拔除、多种类固定修复及种植修复</a:t>
            </a:r>
            <a:r>
              <a:rPr lang="zh-CN" altLang="en-US" sz="1600" dirty="0" smtClean="0">
                <a:solidFill>
                  <a:srgbClr val="007A37"/>
                </a:solidFill>
                <a:latin typeface="微软雅黑" pitchFamily="34" charset="-122"/>
                <a:ea typeface="微软雅黑" pitchFamily="34" charset="-122"/>
              </a:rPr>
              <a:t>。</a:t>
            </a:r>
            <a:endParaRPr lang="en-US" altLang="zh-CN" sz="1600" dirty="0" smtClean="0">
              <a:solidFill>
                <a:srgbClr val="007A37"/>
              </a:solidFill>
              <a:latin typeface="微软雅黑" pitchFamily="34" charset="-122"/>
              <a:ea typeface="微软雅黑" pitchFamily="34" charset="-122"/>
            </a:endParaRPr>
          </a:p>
          <a:p>
            <a:pPr>
              <a:lnSpc>
                <a:spcPct val="150000"/>
              </a:lnSpc>
            </a:pPr>
            <a:r>
              <a:rPr lang="zh-CN" altLang="en-US" sz="1600" b="1" dirty="0">
                <a:solidFill>
                  <a:srgbClr val="007A37"/>
                </a:solidFill>
                <a:latin typeface="微软雅黑" pitchFamily="34" charset="-122"/>
                <a:ea typeface="微软雅黑" pitchFamily="34" charset="-122"/>
              </a:rPr>
              <a:t>坐诊时间：</a:t>
            </a:r>
            <a:r>
              <a:rPr lang="zh-CN" altLang="en-US" sz="1600" b="1" dirty="0" smtClean="0">
                <a:solidFill>
                  <a:srgbClr val="007A37"/>
                </a:solidFill>
                <a:latin typeface="微软雅黑" pitchFamily="34" charset="-122"/>
                <a:ea typeface="微软雅黑" pitchFamily="34" charset="-122"/>
              </a:rPr>
              <a:t>周二、周四</a:t>
            </a:r>
            <a:endParaRPr lang="zh-CN" altLang="en-US" sz="1600" b="1" dirty="0">
              <a:solidFill>
                <a:srgbClr val="007A37"/>
              </a:solidFill>
              <a:latin typeface="微软雅黑" pitchFamily="34" charset="-122"/>
              <a:ea typeface="微软雅黑" pitchFamily="34" charset="-122"/>
            </a:endParaRPr>
          </a:p>
        </p:txBody>
      </p:sp>
      <p:pic>
        <p:nvPicPr>
          <p:cNvPr id="12" name="Picture 2"/>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8000" y="190800"/>
            <a:ext cx="1561487" cy="2340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588224" y="189259"/>
            <a:ext cx="2159544" cy="2169825"/>
          </a:xfrm>
          <a:prstGeom prst="rect">
            <a:avLst/>
          </a:prstGeom>
          <a:noFill/>
        </p:spPr>
        <p:txBody>
          <a:bodyPr wrap="square" rtlCol="0">
            <a:spAutoFit/>
          </a:bodyPr>
          <a:lstStyle/>
          <a:p>
            <a:pPr marL="0" indent="0" eaLnBrk="1" hangingPunct="1">
              <a:buNone/>
            </a:pPr>
            <a:r>
              <a:rPr lang="zh-CN" altLang="en-US" sz="4800" dirty="0">
                <a:solidFill>
                  <a:srgbClr val="007A37"/>
                </a:solidFill>
                <a:latin typeface="微软雅黑" pitchFamily="34" charset="-122"/>
                <a:ea typeface="微软雅黑" pitchFamily="34" charset="-122"/>
              </a:rPr>
              <a:t>赵青侠</a:t>
            </a:r>
            <a:endParaRPr lang="en-US" altLang="zh-CN" sz="4800" dirty="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sz="3000" dirty="0">
                <a:solidFill>
                  <a:srgbClr val="007A37"/>
                </a:solidFill>
                <a:latin typeface="微软雅黑" pitchFamily="34" charset="-122"/>
                <a:ea typeface="微软雅黑" pitchFamily="34" charset="-122"/>
              </a:rPr>
              <a:t>口腔科</a:t>
            </a:r>
            <a:r>
              <a:rPr lang="en-US" altLang="zh-CN" sz="3000" dirty="0">
                <a:solidFill>
                  <a:srgbClr val="007A37"/>
                </a:solidFill>
                <a:latin typeface="微软雅黑" pitchFamily="34" charset="-122"/>
                <a:ea typeface="微软雅黑" pitchFamily="34" charset="-122"/>
              </a:rPr>
              <a:t>    </a:t>
            </a:r>
            <a:endParaRPr lang="en-US" altLang="zh-CN" sz="3000" dirty="0" smtClean="0">
              <a:solidFill>
                <a:srgbClr val="007A37"/>
              </a:solidFill>
              <a:latin typeface="微软雅黑" pitchFamily="34" charset="-122"/>
              <a:ea typeface="微软雅黑" pitchFamily="34" charset="-122"/>
            </a:endParaRPr>
          </a:p>
          <a:p>
            <a:pPr marL="0" indent="0" eaLnBrk="1" hangingPunct="1">
              <a:lnSpc>
                <a:spcPct val="150000"/>
              </a:lnSpc>
              <a:buNone/>
            </a:pPr>
            <a:endParaRPr lang="en-US" altLang="zh-CN" sz="1000" dirty="0" smtClean="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dirty="0" smtClean="0">
                <a:solidFill>
                  <a:srgbClr val="007A37"/>
                </a:solidFill>
                <a:latin typeface="微软雅黑" pitchFamily="34" charset="-122"/>
                <a:ea typeface="微软雅黑" pitchFamily="34" charset="-122"/>
              </a:rPr>
              <a:t>主任医师</a:t>
            </a:r>
            <a:endParaRPr lang="zh-CN" altLang="en-US" dirty="0">
              <a:solidFill>
                <a:srgbClr val="007A37"/>
              </a:solidFill>
              <a:latin typeface="微软雅黑" pitchFamily="34" charset="-122"/>
              <a:ea typeface="微软雅黑" pitchFamily="34" charset="-122"/>
            </a:endParaRPr>
          </a:p>
        </p:txBody>
      </p:sp>
      <p:sp>
        <p:nvSpPr>
          <p:cNvPr id="15" name="TextBox 14"/>
          <p:cNvSpPr txBox="1"/>
          <p:nvPr/>
        </p:nvSpPr>
        <p:spPr>
          <a:xfrm>
            <a:off x="4896544" y="2565524"/>
            <a:ext cx="4211960" cy="1569660"/>
          </a:xfrm>
          <a:prstGeom prst="rect">
            <a:avLst/>
          </a:prstGeom>
          <a:noFill/>
        </p:spPr>
        <p:txBody>
          <a:bodyPr wrap="square" rtlCol="0">
            <a:spAutoFit/>
          </a:bodyPr>
          <a:lstStyle/>
          <a:p>
            <a:pPr marL="0" indent="0" eaLnBrk="1" hangingPunct="1">
              <a:lnSpc>
                <a:spcPct val="150000"/>
              </a:lnSpc>
              <a:buNone/>
            </a:pPr>
            <a:r>
              <a:rPr lang="zh-CN" altLang="zh-CN" sz="1600" dirty="0">
                <a:solidFill>
                  <a:srgbClr val="007A37"/>
                </a:solidFill>
                <a:latin typeface="微软雅黑" pitchFamily="34" charset="-122"/>
                <a:ea typeface="微软雅黑" pitchFamily="34" charset="-122"/>
              </a:rPr>
              <a:t>擅长各类复杂牙齿拔除术，牙体牙髓病，根尖周病，根管治疗术及残根残冠的保存</a:t>
            </a:r>
            <a:r>
              <a:rPr lang="zh-CN" altLang="zh-CN" sz="1600" dirty="0" smtClean="0">
                <a:solidFill>
                  <a:srgbClr val="007A37"/>
                </a:solidFill>
                <a:latin typeface="微软雅黑" pitchFamily="34" charset="-122"/>
                <a:ea typeface="微软雅黑" pitchFamily="34" charset="-122"/>
              </a:rPr>
              <a:t>治疗</a:t>
            </a:r>
            <a:r>
              <a:rPr lang="zh-CN" altLang="en-US" sz="1600" dirty="0">
                <a:solidFill>
                  <a:srgbClr val="007A37"/>
                </a:solidFill>
                <a:latin typeface="微软雅黑" pitchFamily="34" charset="-122"/>
                <a:ea typeface="微软雅黑" pitchFamily="34" charset="-122"/>
              </a:rPr>
              <a:t>，</a:t>
            </a:r>
            <a:r>
              <a:rPr lang="zh-CN" altLang="zh-CN" sz="1600" dirty="0" smtClean="0">
                <a:solidFill>
                  <a:srgbClr val="007A37"/>
                </a:solidFill>
                <a:latin typeface="微软雅黑" pitchFamily="34" charset="-122"/>
                <a:ea typeface="微软雅黑" pitchFamily="34" charset="-122"/>
              </a:rPr>
              <a:t>尤其</a:t>
            </a:r>
            <a:r>
              <a:rPr lang="zh-CN" altLang="zh-CN" sz="1600" dirty="0">
                <a:solidFill>
                  <a:srgbClr val="007A37"/>
                </a:solidFill>
                <a:latin typeface="微软雅黑" pitchFamily="34" charset="-122"/>
                <a:ea typeface="微软雅黑" pitchFamily="34" charset="-122"/>
              </a:rPr>
              <a:t>擅长诊治各类牙体缺损及牙列缺失</a:t>
            </a:r>
            <a:r>
              <a:rPr lang="zh-CN" altLang="zh-CN" sz="1600" dirty="0" smtClean="0">
                <a:solidFill>
                  <a:srgbClr val="007A37"/>
                </a:solidFill>
                <a:latin typeface="微软雅黑" pitchFamily="34" charset="-122"/>
                <a:ea typeface="微软雅黑" pitchFamily="34" charset="-122"/>
              </a:rPr>
              <a:t>修复</a:t>
            </a:r>
            <a:r>
              <a:rPr lang="zh-CN" altLang="en-US" sz="1600" dirty="0" smtClean="0">
                <a:solidFill>
                  <a:srgbClr val="007A37"/>
                </a:solidFill>
                <a:latin typeface="微软雅黑" pitchFamily="34" charset="-122"/>
                <a:ea typeface="微软雅黑" pitchFamily="34" charset="-122"/>
              </a:rPr>
              <a:t>。</a:t>
            </a:r>
            <a:endParaRPr lang="en-US" altLang="zh-CN" sz="1600" dirty="0" smtClean="0">
              <a:solidFill>
                <a:srgbClr val="007A37"/>
              </a:solidFill>
              <a:latin typeface="微软雅黑" pitchFamily="34" charset="-122"/>
              <a:ea typeface="微软雅黑" pitchFamily="34" charset="-122"/>
            </a:endParaRPr>
          </a:p>
          <a:p>
            <a:pPr>
              <a:lnSpc>
                <a:spcPct val="150000"/>
              </a:lnSpc>
            </a:pPr>
            <a:r>
              <a:rPr lang="zh-CN" altLang="en-US" sz="1600" b="1" dirty="0">
                <a:solidFill>
                  <a:srgbClr val="007A37"/>
                </a:solidFill>
                <a:latin typeface="微软雅黑" pitchFamily="34" charset="-122"/>
                <a:ea typeface="微软雅黑" pitchFamily="34" charset="-122"/>
              </a:rPr>
              <a:t>坐诊时间：</a:t>
            </a:r>
            <a:r>
              <a:rPr lang="zh-CN" altLang="en-US" sz="1600" b="1" dirty="0" smtClean="0">
                <a:solidFill>
                  <a:srgbClr val="007A37"/>
                </a:solidFill>
                <a:latin typeface="微软雅黑" pitchFamily="34" charset="-122"/>
                <a:ea typeface="微软雅黑" pitchFamily="34" charset="-122"/>
              </a:rPr>
              <a:t>周一上午、周二上午、周三上午</a:t>
            </a:r>
            <a:endParaRPr lang="zh-CN" altLang="en-US" sz="1600" b="1" dirty="0">
              <a:solidFill>
                <a:srgbClr val="007A37"/>
              </a:solidFill>
              <a:latin typeface="微软雅黑" pitchFamily="34" charset="-122"/>
              <a:ea typeface="微软雅黑" pitchFamily="34" charset="-122"/>
            </a:endParaRPr>
          </a:p>
        </p:txBody>
      </p:sp>
      <p:pic>
        <p:nvPicPr>
          <p:cNvPr id="16" name="Picture 2" descr="D:\06-科室及医生简介\02-医生证件照(已标记)\口腔科副主任医师—赵青侠.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190800"/>
            <a:ext cx="1561487" cy="234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内容占位符 13"/>
          <p:cNvPicPr>
            <a:picLocks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694540" y="190800"/>
            <a:ext cx="1561487" cy="2340000"/>
          </a:xfrm>
          <a:prstGeom prst="rect">
            <a:avLst/>
          </a:prstGeom>
          <a:noFill/>
          <a:ln w="9525">
            <a:noFill/>
            <a:miter lim="800000"/>
          </a:ln>
        </p:spPr>
      </p:pic>
      <p:sp>
        <p:nvSpPr>
          <p:cNvPr id="18" name="TextBox 17"/>
          <p:cNvSpPr txBox="1"/>
          <p:nvPr/>
        </p:nvSpPr>
        <p:spPr>
          <a:xfrm>
            <a:off x="11311171" y="190800"/>
            <a:ext cx="2232248" cy="2169825"/>
          </a:xfrm>
          <a:prstGeom prst="rect">
            <a:avLst/>
          </a:prstGeom>
          <a:noFill/>
        </p:spPr>
        <p:txBody>
          <a:bodyPr wrap="square" rtlCol="0">
            <a:spAutoFit/>
          </a:bodyPr>
          <a:lstStyle/>
          <a:p>
            <a:pPr marL="0" indent="0" eaLnBrk="1" hangingPunct="1">
              <a:buNone/>
            </a:pPr>
            <a:r>
              <a:rPr lang="zh-CN" altLang="en-US" sz="4800" dirty="0" smtClean="0">
                <a:solidFill>
                  <a:srgbClr val="007A37"/>
                </a:solidFill>
                <a:latin typeface="微软雅黑" pitchFamily="34" charset="-122"/>
                <a:ea typeface="微软雅黑" pitchFamily="34" charset="-122"/>
              </a:rPr>
              <a:t>李强</a:t>
            </a:r>
            <a:endParaRPr lang="zh-CN" altLang="en-US" sz="4800" dirty="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sz="3000" dirty="0">
                <a:solidFill>
                  <a:srgbClr val="007A37"/>
                </a:solidFill>
                <a:latin typeface="微软雅黑" pitchFamily="34" charset="-122"/>
                <a:ea typeface="微软雅黑" pitchFamily="34" charset="-122"/>
              </a:rPr>
              <a:t>两腺</a:t>
            </a:r>
            <a:r>
              <a:rPr lang="zh-CN" altLang="en-US" sz="3000" dirty="0" smtClean="0">
                <a:solidFill>
                  <a:srgbClr val="007A37"/>
                </a:solidFill>
                <a:latin typeface="微软雅黑" pitchFamily="34" charset="-122"/>
                <a:ea typeface="微软雅黑" pitchFamily="34" charset="-122"/>
              </a:rPr>
              <a:t>外科</a:t>
            </a:r>
            <a:endParaRPr lang="en-US" altLang="zh-CN" sz="3000" dirty="0" smtClean="0">
              <a:solidFill>
                <a:srgbClr val="007A37"/>
              </a:solidFill>
              <a:latin typeface="微软雅黑" pitchFamily="34" charset="-122"/>
              <a:ea typeface="微软雅黑" pitchFamily="34" charset="-122"/>
            </a:endParaRPr>
          </a:p>
          <a:p>
            <a:pPr marL="0" indent="0" eaLnBrk="1" hangingPunct="1">
              <a:lnSpc>
                <a:spcPct val="150000"/>
              </a:lnSpc>
              <a:buNone/>
            </a:pPr>
            <a:endParaRPr lang="en-US" altLang="zh-CN" sz="1000" dirty="0" smtClean="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dirty="0">
                <a:solidFill>
                  <a:srgbClr val="007A37"/>
                </a:solidFill>
                <a:latin typeface="微软雅黑" pitchFamily="34" charset="-122"/>
                <a:ea typeface="微软雅黑" pitchFamily="34" charset="-122"/>
              </a:rPr>
              <a:t>副主任</a:t>
            </a:r>
            <a:r>
              <a:rPr lang="zh-CN" altLang="en-US" dirty="0" smtClean="0">
                <a:solidFill>
                  <a:srgbClr val="007A37"/>
                </a:solidFill>
                <a:latin typeface="微软雅黑" pitchFamily="34" charset="-122"/>
                <a:ea typeface="微软雅黑" pitchFamily="34" charset="-122"/>
              </a:rPr>
              <a:t>医师</a:t>
            </a:r>
            <a:endParaRPr lang="en-US" altLang="zh-CN" dirty="0">
              <a:solidFill>
                <a:srgbClr val="007A37"/>
              </a:solidFill>
              <a:latin typeface="微软雅黑" pitchFamily="34" charset="-122"/>
              <a:ea typeface="微软雅黑" pitchFamily="34" charset="-122"/>
            </a:endParaRPr>
          </a:p>
        </p:txBody>
      </p:sp>
      <p:sp>
        <p:nvSpPr>
          <p:cNvPr id="19" name="TextBox 18"/>
          <p:cNvSpPr txBox="1"/>
          <p:nvPr/>
        </p:nvSpPr>
        <p:spPr>
          <a:xfrm>
            <a:off x="9694540" y="2566800"/>
            <a:ext cx="3848879" cy="1938992"/>
          </a:xfrm>
          <a:prstGeom prst="rect">
            <a:avLst/>
          </a:prstGeom>
          <a:noFill/>
        </p:spPr>
        <p:txBody>
          <a:bodyPr wrap="square" rtlCol="0">
            <a:spAutoFit/>
          </a:bodyPr>
          <a:lstStyle/>
          <a:p>
            <a:pPr marL="0" indent="0" eaLnBrk="1" hangingPunct="1">
              <a:lnSpc>
                <a:spcPct val="150000"/>
              </a:lnSpc>
              <a:buNone/>
            </a:pPr>
            <a:r>
              <a:rPr lang="zh-CN" altLang="en-US" sz="1600" dirty="0" smtClean="0">
                <a:solidFill>
                  <a:srgbClr val="007A37"/>
                </a:solidFill>
                <a:latin typeface="微软雅黑" pitchFamily="34" charset="-122"/>
                <a:ea typeface="微软雅黑" pitchFamily="34" charset="-122"/>
              </a:rPr>
              <a:t>外四科（两腺专业）</a:t>
            </a:r>
            <a:r>
              <a:rPr lang="zh-CN" altLang="en-US" sz="1600" dirty="0">
                <a:solidFill>
                  <a:srgbClr val="007A37"/>
                </a:solidFill>
                <a:latin typeface="微软雅黑" pitchFamily="34" charset="-122"/>
                <a:ea typeface="微软雅黑" pitchFamily="34" charset="-122"/>
              </a:rPr>
              <a:t>主任</a:t>
            </a:r>
            <a:r>
              <a:rPr lang="zh-CN" altLang="en-US" sz="1600" dirty="0" smtClean="0">
                <a:solidFill>
                  <a:srgbClr val="007A37"/>
                </a:solidFill>
                <a:latin typeface="微软雅黑" pitchFamily="34" charset="-122"/>
                <a:ea typeface="微软雅黑" pitchFamily="34" charset="-122"/>
              </a:rPr>
              <a:t>。</a:t>
            </a:r>
            <a:r>
              <a:rPr lang="zh-CN" altLang="zh-CN" sz="1600" dirty="0" smtClean="0">
                <a:solidFill>
                  <a:srgbClr val="007A37"/>
                </a:solidFill>
                <a:latin typeface="微软雅黑" pitchFamily="34" charset="-122"/>
                <a:ea typeface="微软雅黑" pitchFamily="34" charset="-122"/>
              </a:rPr>
              <a:t>擅长</a:t>
            </a:r>
            <a:r>
              <a:rPr lang="zh-CN" altLang="en-US" sz="1600" dirty="0">
                <a:solidFill>
                  <a:srgbClr val="007A37"/>
                </a:solidFill>
                <a:latin typeface="微软雅黑" pitchFamily="34" charset="-122"/>
                <a:ea typeface="微软雅黑" pitchFamily="34" charset="-122"/>
              </a:rPr>
              <a:t>乳腺纤维瘤、乳腺纤维囊性增生、乳腺癌等乳腺方面疾病以及结节性甲状腺肿、甲状腺腺瘤、</a:t>
            </a:r>
            <a:r>
              <a:rPr lang="zh-CN" altLang="en-US" sz="1600" dirty="0" smtClean="0">
                <a:solidFill>
                  <a:srgbClr val="007A37"/>
                </a:solidFill>
                <a:latin typeface="微软雅黑" pitchFamily="34" charset="-122"/>
                <a:ea typeface="微软雅黑" pitchFamily="34" charset="-122"/>
              </a:rPr>
              <a:t>甲状腺癌等甲状腺方面疾病的手术</a:t>
            </a:r>
            <a:r>
              <a:rPr lang="zh-CN" altLang="en-US" sz="1600" dirty="0">
                <a:solidFill>
                  <a:srgbClr val="007A37"/>
                </a:solidFill>
                <a:latin typeface="微软雅黑" pitchFamily="34" charset="-122"/>
                <a:ea typeface="微软雅黑" pitchFamily="34" charset="-122"/>
              </a:rPr>
              <a:t>及治疗</a:t>
            </a:r>
            <a:r>
              <a:rPr lang="zh-CN" altLang="en-US" sz="1600" dirty="0" smtClean="0">
                <a:solidFill>
                  <a:srgbClr val="007A37"/>
                </a:solidFill>
                <a:latin typeface="微软雅黑" pitchFamily="34" charset="-122"/>
                <a:ea typeface="微软雅黑" pitchFamily="34" charset="-122"/>
              </a:rPr>
              <a:t>。</a:t>
            </a:r>
            <a:endParaRPr lang="en-US" altLang="zh-CN" sz="1600" dirty="0" smtClean="0">
              <a:solidFill>
                <a:srgbClr val="007A37"/>
              </a:solidFill>
              <a:latin typeface="微软雅黑" pitchFamily="34" charset="-122"/>
              <a:ea typeface="微软雅黑" pitchFamily="34" charset="-122"/>
            </a:endParaRPr>
          </a:p>
          <a:p>
            <a:pPr>
              <a:lnSpc>
                <a:spcPct val="150000"/>
              </a:lnSpc>
            </a:pPr>
            <a:r>
              <a:rPr lang="zh-CN" altLang="en-US" sz="1600" b="1" dirty="0">
                <a:solidFill>
                  <a:srgbClr val="007A37"/>
                </a:solidFill>
                <a:latin typeface="微软雅黑" pitchFamily="34" charset="-122"/>
                <a:ea typeface="微软雅黑" pitchFamily="34" charset="-122"/>
              </a:rPr>
              <a:t>坐诊时间：</a:t>
            </a:r>
            <a:r>
              <a:rPr lang="zh-CN" altLang="en-US" sz="1600" b="1" dirty="0" smtClean="0">
                <a:solidFill>
                  <a:srgbClr val="007A37"/>
                </a:solidFill>
                <a:latin typeface="微软雅黑" pitchFamily="34" charset="-122"/>
                <a:ea typeface="微软雅黑" pitchFamily="34" charset="-122"/>
              </a:rPr>
              <a:t>周四上午</a:t>
            </a:r>
            <a:endParaRPr lang="zh-CN" altLang="en-US" sz="1600" b="1" dirty="0">
              <a:solidFill>
                <a:srgbClr val="007A37"/>
              </a:solidFill>
              <a:latin typeface="微软雅黑" pitchFamily="34" charset="-122"/>
              <a:ea typeface="微软雅黑" pitchFamily="34" charset="-122"/>
            </a:endParaRPr>
          </a:p>
        </p:txBody>
      </p:sp>
    </p:spTree>
    <p:extLst>
      <p:ext uri="{BB962C8B-B14F-4D97-AF65-F5344CB8AC3E}">
        <p14:creationId xmlns:p14="http://schemas.microsoft.com/office/powerpoint/2010/main" val="2264321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956732" y="189260"/>
            <a:ext cx="2762355" cy="2169825"/>
          </a:xfrm>
          <a:prstGeom prst="rect">
            <a:avLst/>
          </a:prstGeom>
          <a:noFill/>
        </p:spPr>
        <p:txBody>
          <a:bodyPr wrap="square" rtlCol="0">
            <a:spAutoFit/>
          </a:bodyPr>
          <a:lstStyle/>
          <a:p>
            <a:r>
              <a:rPr lang="zh-CN" altLang="en-US" sz="4800" dirty="0">
                <a:solidFill>
                  <a:srgbClr val="007A37"/>
                </a:solidFill>
                <a:latin typeface="微软雅黑" pitchFamily="34" charset="-122"/>
                <a:ea typeface="微软雅黑" pitchFamily="34" charset="-122"/>
              </a:rPr>
              <a:t>王茂芬</a:t>
            </a:r>
          </a:p>
          <a:p>
            <a:pPr marL="0" indent="0" eaLnBrk="1" hangingPunct="1">
              <a:lnSpc>
                <a:spcPct val="150000"/>
              </a:lnSpc>
              <a:buNone/>
            </a:pPr>
            <a:r>
              <a:rPr lang="zh-CN" altLang="en-US" sz="3000" dirty="0" smtClean="0">
                <a:solidFill>
                  <a:srgbClr val="007A37"/>
                </a:solidFill>
                <a:latin typeface="微软雅黑" pitchFamily="34" charset="-122"/>
                <a:ea typeface="微软雅黑" pitchFamily="34" charset="-122"/>
              </a:rPr>
              <a:t>呼吸</a:t>
            </a:r>
            <a:r>
              <a:rPr lang="zh-CN" altLang="en-US" sz="3000" dirty="0">
                <a:solidFill>
                  <a:srgbClr val="007A37"/>
                </a:solidFill>
                <a:latin typeface="微软雅黑" pitchFamily="34" charset="-122"/>
                <a:ea typeface="微软雅黑" pitchFamily="34" charset="-122"/>
              </a:rPr>
              <a:t>内科    </a:t>
            </a:r>
            <a:endParaRPr lang="en-US" altLang="zh-CN" sz="3000" dirty="0" smtClean="0">
              <a:solidFill>
                <a:srgbClr val="007A37"/>
              </a:solidFill>
              <a:latin typeface="微软雅黑" pitchFamily="34" charset="-122"/>
              <a:ea typeface="微软雅黑" pitchFamily="34" charset="-122"/>
            </a:endParaRPr>
          </a:p>
          <a:p>
            <a:pPr marL="0" indent="0" eaLnBrk="1" hangingPunct="1">
              <a:lnSpc>
                <a:spcPct val="150000"/>
              </a:lnSpc>
              <a:buNone/>
            </a:pPr>
            <a:endParaRPr lang="en-US" altLang="zh-CN" sz="1000" dirty="0" smtClean="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dirty="0" smtClean="0">
                <a:solidFill>
                  <a:srgbClr val="007A37"/>
                </a:solidFill>
                <a:latin typeface="微软雅黑" pitchFamily="34" charset="-122"/>
                <a:ea typeface="微软雅黑" pitchFamily="34" charset="-122"/>
              </a:rPr>
              <a:t>省立医院专家  主任医师</a:t>
            </a:r>
            <a:endParaRPr lang="zh-CN" altLang="en-US" dirty="0">
              <a:solidFill>
                <a:srgbClr val="007A37"/>
              </a:solidFill>
              <a:latin typeface="微软雅黑" pitchFamily="34" charset="-122"/>
              <a:ea typeface="微软雅黑" pitchFamily="34" charset="-122"/>
            </a:endParaRPr>
          </a:p>
        </p:txBody>
      </p:sp>
      <p:sp>
        <p:nvSpPr>
          <p:cNvPr id="14" name="TextBox 13"/>
          <p:cNvSpPr txBox="1"/>
          <p:nvPr/>
        </p:nvSpPr>
        <p:spPr>
          <a:xfrm>
            <a:off x="470615" y="2565524"/>
            <a:ext cx="4087200" cy="1569660"/>
          </a:xfrm>
          <a:prstGeom prst="rect">
            <a:avLst/>
          </a:prstGeom>
          <a:noFill/>
        </p:spPr>
        <p:txBody>
          <a:bodyPr wrap="square" rtlCol="0">
            <a:spAutoFit/>
          </a:bodyPr>
          <a:lstStyle/>
          <a:p>
            <a:pPr marL="0" indent="0" eaLnBrk="1" hangingPunct="1">
              <a:lnSpc>
                <a:spcPct val="150000"/>
              </a:lnSpc>
              <a:buNone/>
            </a:pPr>
            <a:r>
              <a:rPr lang="zh-CN" altLang="en-US" sz="1600" dirty="0">
                <a:solidFill>
                  <a:srgbClr val="007A37"/>
                </a:solidFill>
                <a:latin typeface="微软雅黑" pitchFamily="34" charset="-122"/>
                <a:ea typeface="微软雅黑" pitchFamily="34" charset="-122"/>
              </a:rPr>
              <a:t>擅长诊治慢性支气管炎、肺气肿、肺心病、支气管哮喘、呼吸衰竭、肺部感染、肺癌、胸膜疾病、肺间质病变</a:t>
            </a:r>
            <a:r>
              <a:rPr lang="zh-CN" altLang="en-US" sz="1600" dirty="0" smtClean="0">
                <a:solidFill>
                  <a:srgbClr val="007A37"/>
                </a:solidFill>
                <a:latin typeface="微软雅黑" pitchFamily="34" charset="-122"/>
                <a:ea typeface="微软雅黑" pitchFamily="34" charset="-122"/>
              </a:rPr>
              <a:t>。</a:t>
            </a:r>
            <a:endParaRPr lang="en-US" altLang="zh-CN" sz="1600" dirty="0" smtClean="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sz="1600" b="1" dirty="0">
                <a:solidFill>
                  <a:srgbClr val="007A37"/>
                </a:solidFill>
                <a:latin typeface="微软雅黑" pitchFamily="34" charset="-122"/>
                <a:ea typeface="微软雅黑" pitchFamily="34" charset="-122"/>
              </a:rPr>
              <a:t>坐</a:t>
            </a:r>
            <a:r>
              <a:rPr lang="zh-CN" altLang="en-US" sz="1600" b="1" dirty="0" smtClean="0">
                <a:solidFill>
                  <a:srgbClr val="007A37"/>
                </a:solidFill>
                <a:latin typeface="微软雅黑" pitchFamily="34" charset="-122"/>
                <a:ea typeface="微软雅黑" pitchFamily="34" charset="-122"/>
              </a:rPr>
              <a:t>诊时间：周三</a:t>
            </a:r>
            <a:endParaRPr lang="zh-CN" altLang="en-US" sz="1600" b="1" dirty="0">
              <a:solidFill>
                <a:srgbClr val="007A37"/>
              </a:solidFill>
              <a:latin typeface="微软雅黑" pitchFamily="34" charset="-122"/>
              <a:ea typeface="微软雅黑" pitchFamily="34" charset="-122"/>
            </a:endParaRPr>
          </a:p>
        </p:txBody>
      </p:sp>
      <p:pic>
        <p:nvPicPr>
          <p:cNvPr id="15" name="内容占位符 13"/>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1316" y="190800"/>
            <a:ext cx="1458000" cy="2340000"/>
          </a:xfrm>
          <a:prstGeom prst="rect">
            <a:avLst/>
          </a:prstGeom>
          <a:noFill/>
          <a:ln w="9525">
            <a:noFill/>
            <a:miter lim="800000"/>
          </a:ln>
        </p:spPr>
      </p:pic>
      <p:sp>
        <p:nvSpPr>
          <p:cNvPr id="16" name="TextBox 15"/>
          <p:cNvSpPr txBox="1"/>
          <p:nvPr/>
        </p:nvSpPr>
        <p:spPr>
          <a:xfrm>
            <a:off x="6375271" y="190801"/>
            <a:ext cx="3103245" cy="2169825"/>
          </a:xfrm>
          <a:prstGeom prst="rect">
            <a:avLst/>
          </a:prstGeom>
          <a:noFill/>
        </p:spPr>
        <p:txBody>
          <a:bodyPr wrap="square" rtlCol="0">
            <a:spAutoFit/>
          </a:bodyPr>
          <a:lstStyle/>
          <a:p>
            <a:r>
              <a:rPr lang="zh-CN" altLang="en-US" sz="4800" dirty="0">
                <a:solidFill>
                  <a:srgbClr val="007A37"/>
                </a:solidFill>
                <a:latin typeface="微软雅黑" pitchFamily="34" charset="-122"/>
                <a:ea typeface="微软雅黑" pitchFamily="34" charset="-122"/>
              </a:rPr>
              <a:t>张嵩</a:t>
            </a:r>
          </a:p>
          <a:p>
            <a:pPr marL="0" indent="0" eaLnBrk="1" hangingPunct="1">
              <a:lnSpc>
                <a:spcPct val="150000"/>
              </a:lnSpc>
              <a:buNone/>
            </a:pPr>
            <a:r>
              <a:rPr lang="zh-CN" altLang="en-US" sz="3000" dirty="0">
                <a:solidFill>
                  <a:srgbClr val="007A37"/>
                </a:solidFill>
                <a:latin typeface="微软雅黑" pitchFamily="34" charset="-122"/>
                <a:ea typeface="微软雅黑" pitchFamily="34" charset="-122"/>
              </a:rPr>
              <a:t>呼吸内科    </a:t>
            </a:r>
            <a:endParaRPr lang="en-US" altLang="zh-CN" sz="3000" dirty="0" smtClean="0">
              <a:solidFill>
                <a:srgbClr val="007A37"/>
              </a:solidFill>
              <a:latin typeface="微软雅黑" pitchFamily="34" charset="-122"/>
              <a:ea typeface="微软雅黑" pitchFamily="34" charset="-122"/>
            </a:endParaRPr>
          </a:p>
          <a:p>
            <a:pPr marL="0" indent="0" eaLnBrk="1" hangingPunct="1">
              <a:lnSpc>
                <a:spcPct val="150000"/>
              </a:lnSpc>
              <a:buNone/>
            </a:pPr>
            <a:endParaRPr lang="en-US" altLang="zh-CN" sz="1000" dirty="0" smtClean="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dirty="0" smtClean="0">
                <a:solidFill>
                  <a:srgbClr val="007A37"/>
                </a:solidFill>
                <a:latin typeface="微软雅黑" pitchFamily="34" charset="-122"/>
                <a:ea typeface="微软雅黑" pitchFamily="34" charset="-122"/>
              </a:rPr>
              <a:t>省立医院专家  主任医师</a:t>
            </a:r>
            <a:endParaRPr lang="zh-CN" altLang="en-US" dirty="0">
              <a:solidFill>
                <a:srgbClr val="007A37"/>
              </a:solidFill>
              <a:latin typeface="微软雅黑" pitchFamily="34" charset="-122"/>
              <a:ea typeface="微软雅黑" pitchFamily="34" charset="-122"/>
            </a:endParaRPr>
          </a:p>
        </p:txBody>
      </p:sp>
      <p:sp>
        <p:nvSpPr>
          <p:cNvPr id="17" name="TextBox 16"/>
          <p:cNvSpPr txBox="1"/>
          <p:nvPr/>
        </p:nvSpPr>
        <p:spPr>
          <a:xfrm>
            <a:off x="4863103" y="2566800"/>
            <a:ext cx="4314268" cy="1938992"/>
          </a:xfrm>
          <a:prstGeom prst="rect">
            <a:avLst/>
          </a:prstGeom>
          <a:noFill/>
        </p:spPr>
        <p:txBody>
          <a:bodyPr wrap="square" rtlCol="0">
            <a:spAutoFit/>
          </a:bodyPr>
          <a:lstStyle/>
          <a:p>
            <a:pPr>
              <a:lnSpc>
                <a:spcPct val="150000"/>
              </a:lnSpc>
            </a:pPr>
            <a:r>
              <a:rPr lang="zh-CN" altLang="en-US" sz="1600" dirty="0">
                <a:solidFill>
                  <a:srgbClr val="007A37"/>
                </a:solidFill>
                <a:latin typeface="微软雅黑" pitchFamily="34" charset="-122"/>
                <a:ea typeface="微软雅黑" pitchFamily="34" charset="-122"/>
              </a:rPr>
              <a:t>擅长慢性阻塞性肺疾病、支气管哮喘、肺炎、肺脓肿、胸腔积液等疾病的诊疗，对肺癌的诊治有较深的造诣，尤其擅长应用支气管镜</a:t>
            </a:r>
            <a:r>
              <a:rPr lang="en-US" altLang="zh-CN" sz="1600" dirty="0">
                <a:solidFill>
                  <a:srgbClr val="007A37"/>
                </a:solidFill>
                <a:latin typeface="微软雅黑" pitchFamily="34" charset="-122"/>
                <a:ea typeface="微软雅黑" pitchFamily="34" charset="-122"/>
              </a:rPr>
              <a:t>F(TBMA)</a:t>
            </a:r>
            <a:r>
              <a:rPr lang="zh-CN" altLang="en-US" sz="1600" dirty="0">
                <a:solidFill>
                  <a:srgbClr val="007A37"/>
                </a:solidFill>
                <a:latin typeface="微软雅黑" pitchFamily="34" charset="-122"/>
                <a:ea typeface="微软雅黑" pitchFamily="34" charset="-122"/>
              </a:rPr>
              <a:t>诊断肺部及纵膈疾病</a:t>
            </a:r>
            <a:r>
              <a:rPr lang="zh-CN" altLang="en-US" sz="1600" dirty="0" smtClean="0">
                <a:solidFill>
                  <a:srgbClr val="007A37"/>
                </a:solidFill>
                <a:latin typeface="微软雅黑" pitchFamily="34" charset="-122"/>
                <a:ea typeface="微软雅黑" pitchFamily="34" charset="-122"/>
              </a:rPr>
              <a:t>。</a:t>
            </a:r>
            <a:endParaRPr lang="en-US" altLang="zh-CN" sz="1600" dirty="0" smtClean="0">
              <a:solidFill>
                <a:srgbClr val="007A37"/>
              </a:solidFill>
              <a:latin typeface="微软雅黑" pitchFamily="34" charset="-122"/>
              <a:ea typeface="微软雅黑" pitchFamily="34" charset="-122"/>
            </a:endParaRPr>
          </a:p>
          <a:p>
            <a:pPr>
              <a:lnSpc>
                <a:spcPct val="150000"/>
              </a:lnSpc>
            </a:pPr>
            <a:r>
              <a:rPr lang="zh-CN" altLang="en-US" sz="1600" b="1" dirty="0">
                <a:solidFill>
                  <a:srgbClr val="007A37"/>
                </a:solidFill>
                <a:latin typeface="微软雅黑" pitchFamily="34" charset="-122"/>
                <a:ea typeface="微软雅黑" pitchFamily="34" charset="-122"/>
              </a:rPr>
              <a:t>坐</a:t>
            </a:r>
            <a:r>
              <a:rPr lang="zh-CN" altLang="en-US" sz="1600" b="1" dirty="0" smtClean="0">
                <a:solidFill>
                  <a:srgbClr val="007A37"/>
                </a:solidFill>
                <a:latin typeface="微软雅黑" pitchFamily="34" charset="-122"/>
                <a:ea typeface="微软雅黑" pitchFamily="34" charset="-122"/>
              </a:rPr>
              <a:t>诊时间：周一</a:t>
            </a:r>
            <a:endParaRPr lang="zh-CN" altLang="en-US" sz="1600" b="1" dirty="0">
              <a:solidFill>
                <a:srgbClr val="007A37"/>
              </a:solidFill>
            </a:endParaRPr>
          </a:p>
        </p:txBody>
      </p:sp>
      <p:pic>
        <p:nvPicPr>
          <p:cNvPr id="18" name="内容占位符 13"/>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923921" y="190800"/>
            <a:ext cx="1458000" cy="2340000"/>
          </a:xfrm>
          <a:prstGeom prst="rect">
            <a:avLst/>
          </a:prstGeom>
          <a:noFill/>
          <a:ln w="9525">
            <a:noFill/>
            <a:miter lim="800000"/>
          </a:ln>
        </p:spPr>
      </p:pic>
      <p:sp>
        <p:nvSpPr>
          <p:cNvPr id="11" name="TextBox 10"/>
          <p:cNvSpPr txBox="1"/>
          <p:nvPr/>
        </p:nvSpPr>
        <p:spPr>
          <a:xfrm>
            <a:off x="11315140" y="189259"/>
            <a:ext cx="2159544" cy="2169825"/>
          </a:xfrm>
          <a:prstGeom prst="rect">
            <a:avLst/>
          </a:prstGeom>
          <a:noFill/>
        </p:spPr>
        <p:txBody>
          <a:bodyPr wrap="square" rtlCol="0">
            <a:spAutoFit/>
          </a:bodyPr>
          <a:lstStyle/>
          <a:p>
            <a:r>
              <a:rPr lang="zh-CN" altLang="en-US" sz="4800" dirty="0" smtClean="0">
                <a:solidFill>
                  <a:srgbClr val="007A37"/>
                </a:solidFill>
                <a:latin typeface="微软雅黑" pitchFamily="34" charset="-122"/>
                <a:ea typeface="微软雅黑" pitchFamily="34" charset="-122"/>
              </a:rPr>
              <a:t>王启波</a:t>
            </a:r>
            <a:endParaRPr lang="en-US" altLang="zh-CN" sz="4800" dirty="0" smtClean="0">
              <a:solidFill>
                <a:srgbClr val="007A37"/>
              </a:solidFill>
              <a:latin typeface="微软雅黑" pitchFamily="34" charset="-122"/>
              <a:ea typeface="微软雅黑" pitchFamily="34" charset="-122"/>
            </a:endParaRPr>
          </a:p>
          <a:p>
            <a:pPr>
              <a:lnSpc>
                <a:spcPct val="150000"/>
              </a:lnSpc>
            </a:pPr>
            <a:r>
              <a:rPr lang="zh-CN" altLang="en-US" sz="3000" dirty="0" smtClean="0">
                <a:solidFill>
                  <a:srgbClr val="007A37"/>
                </a:solidFill>
                <a:latin typeface="微软雅黑" pitchFamily="34" charset="-122"/>
                <a:ea typeface="微软雅黑" pitchFamily="34" charset="-122"/>
              </a:rPr>
              <a:t>呼吸</a:t>
            </a:r>
            <a:r>
              <a:rPr lang="zh-CN" altLang="en-US" sz="3000" dirty="0">
                <a:solidFill>
                  <a:srgbClr val="007A37"/>
                </a:solidFill>
                <a:latin typeface="微软雅黑" pitchFamily="34" charset="-122"/>
                <a:ea typeface="微软雅黑" pitchFamily="34" charset="-122"/>
              </a:rPr>
              <a:t>内科    </a:t>
            </a:r>
            <a:endParaRPr lang="en-US" altLang="zh-CN" sz="3000" dirty="0" smtClean="0">
              <a:solidFill>
                <a:srgbClr val="007A37"/>
              </a:solidFill>
              <a:latin typeface="微软雅黑" pitchFamily="34" charset="-122"/>
              <a:ea typeface="微软雅黑" pitchFamily="34" charset="-122"/>
            </a:endParaRPr>
          </a:p>
          <a:p>
            <a:pPr>
              <a:lnSpc>
                <a:spcPct val="150000"/>
              </a:lnSpc>
            </a:pPr>
            <a:endParaRPr lang="en-US" altLang="zh-CN" sz="1000" dirty="0">
              <a:solidFill>
                <a:srgbClr val="007A37"/>
              </a:solidFill>
              <a:latin typeface="微软雅黑" pitchFamily="34" charset="-122"/>
              <a:ea typeface="微软雅黑" pitchFamily="34" charset="-122"/>
            </a:endParaRPr>
          </a:p>
          <a:p>
            <a:pPr>
              <a:lnSpc>
                <a:spcPct val="150000"/>
              </a:lnSpc>
            </a:pPr>
            <a:r>
              <a:rPr lang="zh-CN" altLang="en-US" dirty="0">
                <a:solidFill>
                  <a:srgbClr val="007A37"/>
                </a:solidFill>
                <a:latin typeface="微软雅黑" pitchFamily="34" charset="-122"/>
                <a:ea typeface="微软雅黑" pitchFamily="34" charset="-122"/>
              </a:rPr>
              <a:t>副主任</a:t>
            </a:r>
            <a:r>
              <a:rPr lang="zh-CN" altLang="en-US" dirty="0" smtClean="0">
                <a:solidFill>
                  <a:srgbClr val="007A37"/>
                </a:solidFill>
                <a:latin typeface="微软雅黑" pitchFamily="34" charset="-122"/>
                <a:ea typeface="微软雅黑" pitchFamily="34" charset="-122"/>
              </a:rPr>
              <a:t>医师</a:t>
            </a:r>
            <a:endParaRPr lang="zh-CN" altLang="en-US" dirty="0">
              <a:solidFill>
                <a:srgbClr val="007A37"/>
              </a:solidFill>
              <a:latin typeface="微软雅黑" pitchFamily="34" charset="-122"/>
              <a:ea typeface="微软雅黑" pitchFamily="34" charset="-122"/>
            </a:endParaRPr>
          </a:p>
        </p:txBody>
      </p:sp>
      <p:sp>
        <p:nvSpPr>
          <p:cNvPr id="12" name="TextBox 11"/>
          <p:cNvSpPr txBox="1"/>
          <p:nvPr/>
        </p:nvSpPr>
        <p:spPr>
          <a:xfrm>
            <a:off x="9730964" y="2565524"/>
            <a:ext cx="3780000" cy="1569660"/>
          </a:xfrm>
          <a:prstGeom prst="rect">
            <a:avLst/>
          </a:prstGeom>
          <a:noFill/>
        </p:spPr>
        <p:txBody>
          <a:bodyPr wrap="square" rtlCol="0">
            <a:spAutoFit/>
          </a:bodyPr>
          <a:lstStyle/>
          <a:p>
            <a:pPr marL="0" indent="0" eaLnBrk="1" hangingPunct="1">
              <a:lnSpc>
                <a:spcPct val="150000"/>
              </a:lnSpc>
              <a:buNone/>
            </a:pPr>
            <a:r>
              <a:rPr lang="zh-CN" altLang="en-US" sz="1600" dirty="0" smtClean="0">
                <a:solidFill>
                  <a:srgbClr val="007A37"/>
                </a:solidFill>
                <a:latin typeface="微软雅黑" pitchFamily="34" charset="-122"/>
                <a:ea typeface="微软雅黑" pitchFamily="34" charset="-122"/>
              </a:rPr>
              <a:t>呼吸内科副主任。对于</a:t>
            </a:r>
            <a:r>
              <a:rPr lang="zh-CN" altLang="en-US" sz="1600" dirty="0">
                <a:solidFill>
                  <a:srgbClr val="007A37"/>
                </a:solidFill>
                <a:latin typeface="微软雅黑" pitchFamily="34" charset="-122"/>
                <a:ea typeface="微软雅黑" pitchFamily="34" charset="-122"/>
              </a:rPr>
              <a:t>慢阻肺、肺部感染、支气管哮喘、慢性咳嗽、肺癌等呼吸系统疾病的</a:t>
            </a:r>
            <a:r>
              <a:rPr lang="zh-CN" altLang="en-US" sz="1600" dirty="0" smtClean="0">
                <a:solidFill>
                  <a:srgbClr val="007A37"/>
                </a:solidFill>
                <a:latin typeface="微软雅黑" pitchFamily="34" charset="-122"/>
                <a:ea typeface="微软雅黑" pitchFamily="34" charset="-122"/>
              </a:rPr>
              <a:t>诊疗具有</a:t>
            </a:r>
            <a:r>
              <a:rPr lang="zh-CN" altLang="en-US" sz="1600" dirty="0">
                <a:solidFill>
                  <a:srgbClr val="007A37"/>
                </a:solidFill>
                <a:latin typeface="微软雅黑" pitchFamily="34" charset="-122"/>
                <a:ea typeface="微软雅黑" pitchFamily="34" charset="-122"/>
              </a:rPr>
              <a:t>丰富的临床经验</a:t>
            </a:r>
            <a:r>
              <a:rPr lang="zh-CN" altLang="en-US" sz="1600" dirty="0" smtClean="0">
                <a:solidFill>
                  <a:srgbClr val="007A37"/>
                </a:solidFill>
                <a:latin typeface="微软雅黑" pitchFamily="34" charset="-122"/>
                <a:ea typeface="微软雅黑" pitchFamily="34" charset="-122"/>
              </a:rPr>
              <a:t>。</a:t>
            </a:r>
            <a:endParaRPr lang="en-US" altLang="zh-CN" sz="1600" dirty="0" smtClean="0">
              <a:solidFill>
                <a:srgbClr val="007A37"/>
              </a:solidFill>
              <a:latin typeface="微软雅黑" pitchFamily="34" charset="-122"/>
              <a:ea typeface="微软雅黑" pitchFamily="34" charset="-122"/>
            </a:endParaRPr>
          </a:p>
          <a:p>
            <a:pPr>
              <a:lnSpc>
                <a:spcPct val="150000"/>
              </a:lnSpc>
            </a:pPr>
            <a:r>
              <a:rPr lang="zh-CN" altLang="en-US" sz="1600" b="1" dirty="0">
                <a:solidFill>
                  <a:srgbClr val="007A37"/>
                </a:solidFill>
                <a:latin typeface="微软雅黑" pitchFamily="34" charset="-122"/>
                <a:ea typeface="微软雅黑" pitchFamily="34" charset="-122"/>
              </a:rPr>
              <a:t>坐诊时间：</a:t>
            </a:r>
            <a:r>
              <a:rPr lang="zh-CN" altLang="en-US" sz="1600" b="1" dirty="0" smtClean="0">
                <a:solidFill>
                  <a:srgbClr val="007A37"/>
                </a:solidFill>
                <a:latin typeface="微软雅黑" pitchFamily="34" charset="-122"/>
                <a:ea typeface="微软雅黑" pitchFamily="34" charset="-122"/>
              </a:rPr>
              <a:t>周四</a:t>
            </a:r>
            <a:endParaRPr lang="zh-CN" altLang="en-US" sz="1600" b="1" dirty="0">
              <a:solidFill>
                <a:srgbClr val="007A37"/>
              </a:solidFill>
              <a:latin typeface="微软雅黑" pitchFamily="34" charset="-122"/>
              <a:ea typeface="微软雅黑" pitchFamily="34" charset="-122"/>
            </a:endParaRPr>
          </a:p>
        </p:txBody>
      </p:sp>
      <p:pic>
        <p:nvPicPr>
          <p:cNvPr id="22" name="内容占位符 13"/>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731420" y="190800"/>
            <a:ext cx="1561487" cy="2340000"/>
          </a:xfrm>
          <a:prstGeom prst="rect">
            <a:avLst/>
          </a:prstGeom>
          <a:noFill/>
          <a:ln w="9525">
            <a:noFill/>
            <a:miter lim="800000"/>
          </a:ln>
        </p:spPr>
      </p:pic>
    </p:spTree>
    <p:extLst>
      <p:ext uri="{BB962C8B-B14F-4D97-AF65-F5344CB8AC3E}">
        <p14:creationId xmlns:p14="http://schemas.microsoft.com/office/powerpoint/2010/main" val="3109638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98196" y="189261"/>
            <a:ext cx="2099829" cy="2169825"/>
          </a:xfrm>
          <a:prstGeom prst="rect">
            <a:avLst/>
          </a:prstGeom>
          <a:noFill/>
        </p:spPr>
        <p:txBody>
          <a:bodyPr wrap="square" rtlCol="0">
            <a:spAutoFit/>
          </a:bodyPr>
          <a:lstStyle/>
          <a:p>
            <a:pPr marL="0" indent="0" eaLnBrk="1" hangingPunct="1">
              <a:buNone/>
            </a:pPr>
            <a:r>
              <a:rPr lang="zh-CN" altLang="en-US" sz="4800" dirty="0" smtClean="0">
                <a:solidFill>
                  <a:srgbClr val="007A37"/>
                </a:solidFill>
                <a:latin typeface="微软雅黑" pitchFamily="34" charset="-122"/>
                <a:ea typeface="微软雅黑" pitchFamily="34" charset="-122"/>
              </a:rPr>
              <a:t>周广正</a:t>
            </a:r>
            <a:endParaRPr lang="en-US" altLang="zh-CN" sz="4800" dirty="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sz="3000" dirty="0">
                <a:solidFill>
                  <a:srgbClr val="007A37"/>
                </a:solidFill>
                <a:latin typeface="微软雅黑" pitchFamily="34" charset="-122"/>
                <a:ea typeface="微软雅黑" pitchFamily="34" charset="-122"/>
              </a:rPr>
              <a:t>普外科</a:t>
            </a:r>
            <a:r>
              <a:rPr lang="en-US" altLang="zh-CN" sz="3000" dirty="0" smtClean="0">
                <a:solidFill>
                  <a:srgbClr val="007A37"/>
                </a:solidFill>
                <a:latin typeface="微软雅黑" pitchFamily="34" charset="-122"/>
                <a:ea typeface="微软雅黑" pitchFamily="34" charset="-122"/>
              </a:rPr>
              <a:t>    </a:t>
            </a:r>
          </a:p>
          <a:p>
            <a:pPr marL="0" indent="0" eaLnBrk="1" hangingPunct="1">
              <a:lnSpc>
                <a:spcPct val="150000"/>
              </a:lnSpc>
              <a:buNone/>
            </a:pPr>
            <a:endParaRPr lang="en-US" altLang="zh-CN" sz="1000" dirty="0" smtClean="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dirty="0" smtClean="0">
                <a:solidFill>
                  <a:srgbClr val="007A37"/>
                </a:solidFill>
                <a:latin typeface="微软雅黑" pitchFamily="34" charset="-122"/>
                <a:ea typeface="微软雅黑" pitchFamily="34" charset="-122"/>
              </a:rPr>
              <a:t>副</a:t>
            </a:r>
            <a:r>
              <a:rPr lang="zh-CN" altLang="en-US" dirty="0">
                <a:solidFill>
                  <a:srgbClr val="007A37"/>
                </a:solidFill>
                <a:latin typeface="微软雅黑" pitchFamily="34" charset="-122"/>
                <a:ea typeface="微软雅黑" pitchFamily="34" charset="-122"/>
              </a:rPr>
              <a:t>主任</a:t>
            </a:r>
            <a:r>
              <a:rPr lang="zh-CN" altLang="en-US" dirty="0" smtClean="0">
                <a:solidFill>
                  <a:srgbClr val="007A37"/>
                </a:solidFill>
                <a:latin typeface="微软雅黑" pitchFamily="34" charset="-122"/>
                <a:ea typeface="微软雅黑" pitchFamily="34" charset="-122"/>
              </a:rPr>
              <a:t>医师</a:t>
            </a:r>
            <a:endParaRPr lang="zh-CN" altLang="en-US" dirty="0">
              <a:solidFill>
                <a:srgbClr val="007A37"/>
              </a:solidFill>
              <a:latin typeface="微软雅黑" pitchFamily="34" charset="-122"/>
              <a:ea typeface="微软雅黑" pitchFamily="34" charset="-122"/>
            </a:endParaRPr>
          </a:p>
        </p:txBody>
      </p:sp>
      <p:sp>
        <p:nvSpPr>
          <p:cNvPr id="6" name="TextBox 5"/>
          <p:cNvSpPr txBox="1"/>
          <p:nvPr/>
        </p:nvSpPr>
        <p:spPr>
          <a:xfrm>
            <a:off x="5059458" y="2570748"/>
            <a:ext cx="4131026" cy="1938992"/>
          </a:xfrm>
          <a:prstGeom prst="rect">
            <a:avLst/>
          </a:prstGeom>
          <a:noFill/>
        </p:spPr>
        <p:txBody>
          <a:bodyPr wrap="square" rtlCol="0">
            <a:spAutoFit/>
          </a:bodyPr>
          <a:lstStyle/>
          <a:p>
            <a:pPr marL="0" indent="0" eaLnBrk="1" hangingPunct="1">
              <a:lnSpc>
                <a:spcPct val="150000"/>
              </a:lnSpc>
              <a:buNone/>
            </a:pPr>
            <a:r>
              <a:rPr lang="zh-CN" altLang="en-US" sz="1600" dirty="0" smtClean="0">
                <a:solidFill>
                  <a:srgbClr val="007A37"/>
                </a:solidFill>
                <a:latin typeface="微软雅黑" pitchFamily="34" charset="-122"/>
                <a:ea typeface="微软雅黑" pitchFamily="34" charset="-122"/>
              </a:rPr>
              <a:t>外二科（普外专业）主任。兼任中华</a:t>
            </a:r>
            <a:r>
              <a:rPr lang="zh-CN" altLang="en-US" sz="1600" dirty="0">
                <a:solidFill>
                  <a:srgbClr val="007A37"/>
                </a:solidFill>
                <a:latin typeface="微软雅黑" pitchFamily="34" charset="-122"/>
                <a:ea typeface="微软雅黑" pitchFamily="34" charset="-122"/>
              </a:rPr>
              <a:t>医学会</a:t>
            </a:r>
            <a:r>
              <a:rPr lang="zh-CN" altLang="en-US" sz="1600" dirty="0" smtClean="0">
                <a:solidFill>
                  <a:srgbClr val="007A37"/>
                </a:solidFill>
                <a:latin typeface="微软雅黑" pitchFamily="34" charset="-122"/>
                <a:ea typeface="微软雅黑" pitchFamily="34" charset="-122"/>
              </a:rPr>
              <a:t>委员等职。</a:t>
            </a:r>
            <a:r>
              <a:rPr lang="zh-CN" altLang="en-US" sz="1600" dirty="0">
                <a:solidFill>
                  <a:srgbClr val="007A37"/>
                </a:solidFill>
                <a:latin typeface="微软雅黑" pitchFamily="34" charset="-122"/>
                <a:ea typeface="微软雅黑" pitchFamily="34" charset="-122"/>
              </a:rPr>
              <a:t>专注</a:t>
            </a:r>
            <a:r>
              <a:rPr lang="zh-CN" altLang="en-US" sz="1600" dirty="0" smtClean="0">
                <a:solidFill>
                  <a:srgbClr val="007A37"/>
                </a:solidFill>
                <a:latin typeface="微软雅黑" pitchFamily="34" charset="-122"/>
                <a:ea typeface="微软雅黑" pitchFamily="34" charset="-122"/>
              </a:rPr>
              <a:t>普外科</a:t>
            </a:r>
            <a:r>
              <a:rPr lang="zh-CN" altLang="en-US" sz="1600" dirty="0">
                <a:solidFill>
                  <a:srgbClr val="007A37"/>
                </a:solidFill>
                <a:latin typeface="微软雅黑" pitchFamily="34" charset="-122"/>
                <a:ea typeface="微软雅黑" pitchFamily="34" charset="-122"/>
              </a:rPr>
              <a:t>常见病，多发病的临床诊治，对甲状腺、乳腺、胃肠道、肝胆、疝与腹壁外科类疾病诊治临床经验丰富</a:t>
            </a:r>
            <a:r>
              <a:rPr lang="zh-CN" altLang="en-US" sz="1600" dirty="0" smtClean="0">
                <a:solidFill>
                  <a:srgbClr val="007A37"/>
                </a:solidFill>
                <a:latin typeface="微软雅黑" pitchFamily="34" charset="-122"/>
                <a:ea typeface="微软雅黑" pitchFamily="34" charset="-122"/>
              </a:rPr>
              <a:t>。</a:t>
            </a:r>
            <a:endParaRPr lang="en-US" altLang="zh-CN" sz="1600" dirty="0" smtClean="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sz="1600" b="1" dirty="0">
                <a:solidFill>
                  <a:srgbClr val="007A37"/>
                </a:solidFill>
                <a:latin typeface="微软雅黑" pitchFamily="34" charset="-122"/>
                <a:ea typeface="微软雅黑" pitchFamily="34" charset="-122"/>
              </a:rPr>
              <a:t>坐</a:t>
            </a:r>
            <a:r>
              <a:rPr lang="zh-CN" altLang="en-US" sz="1600" b="1" dirty="0" smtClean="0">
                <a:solidFill>
                  <a:srgbClr val="007A37"/>
                </a:solidFill>
                <a:latin typeface="微软雅黑" pitchFamily="34" charset="-122"/>
                <a:ea typeface="微软雅黑" pitchFamily="34" charset="-122"/>
              </a:rPr>
              <a:t>诊时间：周一、周二下午</a:t>
            </a:r>
            <a:endParaRPr lang="en-US" altLang="zh-CN" sz="1600" b="1" dirty="0" smtClean="0">
              <a:solidFill>
                <a:srgbClr val="007A37"/>
              </a:solidFill>
              <a:latin typeface="微软雅黑" pitchFamily="34" charset="-122"/>
              <a:ea typeface="微软雅黑" pitchFamily="34" charset="-122"/>
            </a:endParaRPr>
          </a:p>
        </p:txBody>
      </p:sp>
      <p:pic>
        <p:nvPicPr>
          <p:cNvPr id="7" name="Picture 2"/>
          <p:cNvPicPr>
            <a:picLocks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158036" y="190801"/>
            <a:ext cx="1458000" cy="2340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069330" y="189260"/>
            <a:ext cx="2800674" cy="2169825"/>
          </a:xfrm>
          <a:prstGeom prst="rect">
            <a:avLst/>
          </a:prstGeom>
          <a:noFill/>
        </p:spPr>
        <p:txBody>
          <a:bodyPr wrap="square" rtlCol="0">
            <a:spAutoFit/>
          </a:bodyPr>
          <a:lstStyle/>
          <a:p>
            <a:pPr marL="0" indent="0" eaLnBrk="1" hangingPunct="1">
              <a:buNone/>
            </a:pPr>
            <a:r>
              <a:rPr lang="zh-CN" altLang="en-US" sz="4800" dirty="0">
                <a:solidFill>
                  <a:srgbClr val="007A37"/>
                </a:solidFill>
                <a:latin typeface="微软雅黑" pitchFamily="34" charset="-122"/>
                <a:ea typeface="微软雅黑" pitchFamily="34" charset="-122"/>
              </a:rPr>
              <a:t>孙鹏</a:t>
            </a:r>
            <a:endParaRPr lang="en-US" altLang="zh-CN" sz="4800" dirty="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sz="3000" dirty="0">
                <a:solidFill>
                  <a:srgbClr val="007A37"/>
                </a:solidFill>
                <a:latin typeface="微软雅黑" pitchFamily="34" charset="-122"/>
                <a:ea typeface="微软雅黑" pitchFamily="34" charset="-122"/>
              </a:rPr>
              <a:t>普外科</a:t>
            </a:r>
            <a:r>
              <a:rPr lang="en-US" altLang="zh-CN" sz="3000" dirty="0" smtClean="0">
                <a:solidFill>
                  <a:srgbClr val="007A37"/>
                </a:solidFill>
                <a:latin typeface="微软雅黑" pitchFamily="34" charset="-122"/>
                <a:ea typeface="微软雅黑" pitchFamily="34" charset="-122"/>
              </a:rPr>
              <a:t>    </a:t>
            </a:r>
          </a:p>
          <a:p>
            <a:pPr marL="0" indent="0" eaLnBrk="1" hangingPunct="1">
              <a:lnSpc>
                <a:spcPct val="150000"/>
              </a:lnSpc>
              <a:buNone/>
            </a:pPr>
            <a:endParaRPr lang="en-US" altLang="zh-CN" sz="1000" dirty="0" smtClean="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dirty="0" smtClean="0">
                <a:solidFill>
                  <a:srgbClr val="007A37"/>
                </a:solidFill>
                <a:latin typeface="微软雅黑" pitchFamily="34" charset="-122"/>
                <a:ea typeface="微软雅黑" pitchFamily="34" charset="-122"/>
              </a:rPr>
              <a:t>省立医院专家  主任医师</a:t>
            </a:r>
            <a:endParaRPr lang="zh-CN" altLang="en-US" dirty="0">
              <a:solidFill>
                <a:srgbClr val="007A37"/>
              </a:solidFill>
              <a:latin typeface="微软雅黑" pitchFamily="34" charset="-122"/>
              <a:ea typeface="微软雅黑" pitchFamily="34" charset="-122"/>
            </a:endParaRPr>
          </a:p>
        </p:txBody>
      </p:sp>
      <p:sp>
        <p:nvSpPr>
          <p:cNvPr id="10" name="TextBox 9"/>
          <p:cNvSpPr txBox="1"/>
          <p:nvPr/>
        </p:nvSpPr>
        <p:spPr>
          <a:xfrm>
            <a:off x="497481" y="2561456"/>
            <a:ext cx="4060978" cy="1938992"/>
          </a:xfrm>
          <a:prstGeom prst="rect">
            <a:avLst/>
          </a:prstGeom>
          <a:noFill/>
        </p:spPr>
        <p:txBody>
          <a:bodyPr wrap="square" rtlCol="0">
            <a:spAutoFit/>
          </a:bodyPr>
          <a:lstStyle/>
          <a:p>
            <a:pPr marL="0" indent="0" eaLnBrk="1" hangingPunct="1">
              <a:lnSpc>
                <a:spcPct val="150000"/>
              </a:lnSpc>
              <a:buNone/>
            </a:pPr>
            <a:r>
              <a:rPr lang="zh-CN" altLang="en-US" sz="1600" dirty="0">
                <a:solidFill>
                  <a:srgbClr val="007A37"/>
                </a:solidFill>
                <a:latin typeface="微软雅黑" pitchFamily="34" charset="-122"/>
                <a:ea typeface="微软雅黑" pitchFamily="34" charset="-122"/>
              </a:rPr>
              <a:t>医学博士，</a:t>
            </a:r>
            <a:r>
              <a:rPr lang="zh-CN" altLang="en-US" sz="1600" dirty="0" smtClean="0">
                <a:solidFill>
                  <a:srgbClr val="007A37"/>
                </a:solidFill>
                <a:latin typeface="微软雅黑" pitchFamily="34" charset="-122"/>
                <a:ea typeface="微软雅黑" pitchFamily="34" charset="-122"/>
              </a:rPr>
              <a:t>硕士生</a:t>
            </a:r>
            <a:r>
              <a:rPr lang="zh-CN" altLang="en-US" sz="1600" dirty="0">
                <a:solidFill>
                  <a:srgbClr val="007A37"/>
                </a:solidFill>
                <a:latin typeface="微软雅黑" pitchFamily="34" charset="-122"/>
                <a:ea typeface="微软雅黑" pitchFamily="34" charset="-122"/>
              </a:rPr>
              <a:t>导师</a:t>
            </a:r>
            <a:r>
              <a:rPr lang="zh-CN" altLang="en-US" sz="1600" dirty="0" smtClean="0">
                <a:solidFill>
                  <a:srgbClr val="007A37"/>
                </a:solidFill>
                <a:latin typeface="微软雅黑" pitchFamily="34" charset="-122"/>
                <a:ea typeface="微软雅黑" pitchFamily="34" charset="-122"/>
              </a:rPr>
              <a:t>，美国加州大学尔湾分校</a:t>
            </a:r>
            <a:r>
              <a:rPr lang="zh-CN" altLang="en-US" sz="1600" dirty="0">
                <a:solidFill>
                  <a:srgbClr val="007A37"/>
                </a:solidFill>
                <a:latin typeface="微软雅黑" pitchFamily="34" charset="-122"/>
                <a:ea typeface="微软雅黑" pitchFamily="34" charset="-122"/>
              </a:rPr>
              <a:t>访问学者</a:t>
            </a:r>
            <a:r>
              <a:rPr lang="zh-CN" altLang="en-US" sz="1600" dirty="0" smtClean="0">
                <a:solidFill>
                  <a:srgbClr val="007A37"/>
                </a:solidFill>
                <a:latin typeface="微软雅黑" pitchFamily="34" charset="-122"/>
                <a:ea typeface="微软雅黑" pitchFamily="34" charset="-122"/>
              </a:rPr>
              <a:t>。兼任山东省</a:t>
            </a:r>
            <a:r>
              <a:rPr lang="zh-CN" altLang="en-US" sz="1600" dirty="0">
                <a:solidFill>
                  <a:srgbClr val="007A37"/>
                </a:solidFill>
                <a:latin typeface="微软雅黑" pitchFamily="34" charset="-122"/>
                <a:ea typeface="微软雅黑" pitchFamily="34" charset="-122"/>
              </a:rPr>
              <a:t>激光医学会常务</a:t>
            </a:r>
            <a:r>
              <a:rPr lang="zh-CN" altLang="en-US" sz="1600" dirty="0" smtClean="0">
                <a:solidFill>
                  <a:srgbClr val="007A37"/>
                </a:solidFill>
                <a:latin typeface="微软雅黑" pitchFamily="34" charset="-122"/>
                <a:ea typeface="微软雅黑" pitchFamily="34" charset="-122"/>
              </a:rPr>
              <a:t>理事等职。擅长</a:t>
            </a:r>
            <a:r>
              <a:rPr lang="zh-CN" altLang="en-US" sz="1600" dirty="0">
                <a:solidFill>
                  <a:srgbClr val="007A37"/>
                </a:solidFill>
                <a:latin typeface="微软雅黑" pitchFamily="34" charset="-122"/>
                <a:ea typeface="微软雅黑" pitchFamily="34" charset="-122"/>
              </a:rPr>
              <a:t>应用腹腔镜、电切镜、激光等微创技术治疗泌尿</a:t>
            </a:r>
            <a:r>
              <a:rPr lang="zh-CN" altLang="en-US" sz="1600" dirty="0" smtClean="0">
                <a:solidFill>
                  <a:srgbClr val="007A37"/>
                </a:solidFill>
                <a:latin typeface="微软雅黑" pitchFamily="34" charset="-122"/>
                <a:ea typeface="微软雅黑" pitchFamily="34" charset="-122"/>
              </a:rPr>
              <a:t>系疾病以及</a:t>
            </a:r>
            <a:r>
              <a:rPr lang="zh-CN" altLang="en-US" sz="1600" dirty="0">
                <a:solidFill>
                  <a:srgbClr val="007A37"/>
                </a:solidFill>
                <a:latin typeface="微软雅黑" pitchFamily="34" charset="-122"/>
                <a:ea typeface="微软雅黑" pitchFamily="34" charset="-122"/>
              </a:rPr>
              <a:t>男科疾病等</a:t>
            </a:r>
            <a:r>
              <a:rPr lang="zh-CN" altLang="en-US" sz="1600" dirty="0" smtClean="0">
                <a:solidFill>
                  <a:srgbClr val="007A37"/>
                </a:solidFill>
                <a:latin typeface="微软雅黑" pitchFamily="34" charset="-122"/>
                <a:ea typeface="微软雅黑" pitchFamily="34" charset="-122"/>
              </a:rPr>
              <a:t>。</a:t>
            </a:r>
            <a:endParaRPr lang="en-US" altLang="zh-CN" sz="1600" dirty="0" smtClean="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sz="1600" b="1" dirty="0">
                <a:solidFill>
                  <a:srgbClr val="007A37"/>
                </a:solidFill>
                <a:latin typeface="微软雅黑" pitchFamily="34" charset="-122"/>
                <a:ea typeface="微软雅黑" pitchFamily="34" charset="-122"/>
              </a:rPr>
              <a:t>坐</a:t>
            </a:r>
            <a:r>
              <a:rPr lang="zh-CN" altLang="en-US" sz="1600" b="1" dirty="0" smtClean="0">
                <a:solidFill>
                  <a:srgbClr val="007A37"/>
                </a:solidFill>
                <a:latin typeface="微软雅黑" pitchFamily="34" charset="-122"/>
                <a:ea typeface="微软雅黑" pitchFamily="34" charset="-122"/>
              </a:rPr>
              <a:t>诊时间：周二上午</a:t>
            </a:r>
            <a:endParaRPr lang="zh-CN" altLang="en-US" sz="1600" b="1" dirty="0">
              <a:solidFill>
                <a:srgbClr val="007A37"/>
              </a:solidFill>
              <a:latin typeface="微软雅黑" pitchFamily="34" charset="-122"/>
              <a:ea typeface="微软雅黑" pitchFamily="34" charset="-122"/>
            </a:endParaRPr>
          </a:p>
        </p:txBody>
      </p:sp>
      <p:pic>
        <p:nvPicPr>
          <p:cNvPr id="13" name="Picture 2"/>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3692" y="190800"/>
            <a:ext cx="1458000" cy="2340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1117224" y="226802"/>
            <a:ext cx="2305731" cy="2169825"/>
          </a:xfrm>
          <a:prstGeom prst="rect">
            <a:avLst/>
          </a:prstGeom>
          <a:noFill/>
        </p:spPr>
        <p:txBody>
          <a:bodyPr wrap="square" rtlCol="0">
            <a:spAutoFit/>
          </a:bodyPr>
          <a:lstStyle/>
          <a:p>
            <a:pPr marL="0" indent="0" eaLnBrk="1" hangingPunct="1">
              <a:buNone/>
            </a:pPr>
            <a:r>
              <a:rPr lang="zh-CN" altLang="en-US" sz="4800" dirty="0">
                <a:solidFill>
                  <a:srgbClr val="007A37"/>
                </a:solidFill>
                <a:latin typeface="微软雅黑" pitchFamily="34" charset="-122"/>
                <a:ea typeface="微软雅黑" pitchFamily="34" charset="-122"/>
              </a:rPr>
              <a:t>李国杰</a:t>
            </a:r>
            <a:endParaRPr lang="en-US" altLang="zh-CN" sz="4800" dirty="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sz="3000" dirty="0" smtClean="0">
                <a:solidFill>
                  <a:srgbClr val="007A37"/>
                </a:solidFill>
                <a:latin typeface="微软雅黑" pitchFamily="34" charset="-122"/>
                <a:ea typeface="微软雅黑" pitchFamily="34" charset="-122"/>
              </a:rPr>
              <a:t>普外科</a:t>
            </a:r>
            <a:r>
              <a:rPr lang="en-US" altLang="zh-CN" sz="3000" dirty="0" smtClean="0">
                <a:solidFill>
                  <a:srgbClr val="007A37"/>
                </a:solidFill>
                <a:latin typeface="微软雅黑" pitchFamily="34" charset="-122"/>
                <a:ea typeface="微软雅黑" pitchFamily="34" charset="-122"/>
              </a:rPr>
              <a:t>    </a:t>
            </a:r>
          </a:p>
          <a:p>
            <a:pPr marL="0" indent="0" eaLnBrk="1" hangingPunct="1">
              <a:lnSpc>
                <a:spcPct val="150000"/>
              </a:lnSpc>
              <a:buNone/>
            </a:pPr>
            <a:endParaRPr lang="en-US" altLang="zh-CN" sz="800" dirty="0" smtClean="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dirty="0" smtClean="0">
                <a:solidFill>
                  <a:srgbClr val="007A37"/>
                </a:solidFill>
                <a:latin typeface="微软雅黑" pitchFamily="34" charset="-122"/>
                <a:ea typeface="微软雅黑" pitchFamily="34" charset="-122"/>
              </a:rPr>
              <a:t>副</a:t>
            </a:r>
            <a:r>
              <a:rPr lang="zh-CN" altLang="en-US" dirty="0">
                <a:solidFill>
                  <a:srgbClr val="007A37"/>
                </a:solidFill>
                <a:latin typeface="微软雅黑" pitchFamily="34" charset="-122"/>
                <a:ea typeface="微软雅黑" pitchFamily="34" charset="-122"/>
              </a:rPr>
              <a:t>主任医师</a:t>
            </a:r>
            <a:endParaRPr lang="en-US" altLang="zh-CN" dirty="0">
              <a:solidFill>
                <a:srgbClr val="007A37"/>
              </a:solidFill>
              <a:latin typeface="微软雅黑" pitchFamily="34" charset="-122"/>
              <a:ea typeface="微软雅黑" pitchFamily="34" charset="-122"/>
            </a:endParaRPr>
          </a:p>
        </p:txBody>
      </p:sp>
      <p:sp>
        <p:nvSpPr>
          <p:cNvPr id="15" name="TextBox 14"/>
          <p:cNvSpPr txBox="1"/>
          <p:nvPr/>
        </p:nvSpPr>
        <p:spPr>
          <a:xfrm>
            <a:off x="9534523" y="2602802"/>
            <a:ext cx="4120457" cy="830997"/>
          </a:xfrm>
          <a:prstGeom prst="rect">
            <a:avLst/>
          </a:prstGeom>
          <a:noFill/>
        </p:spPr>
        <p:txBody>
          <a:bodyPr wrap="square" rtlCol="0">
            <a:spAutoFit/>
          </a:bodyPr>
          <a:lstStyle/>
          <a:p>
            <a:pPr marL="0" indent="0" eaLnBrk="1" hangingPunct="1">
              <a:lnSpc>
                <a:spcPct val="150000"/>
              </a:lnSpc>
              <a:buNone/>
            </a:pPr>
            <a:r>
              <a:rPr lang="zh-CN" altLang="zh-CN" sz="1600" dirty="0">
                <a:solidFill>
                  <a:srgbClr val="007A37"/>
                </a:solidFill>
                <a:latin typeface="微软雅黑" pitchFamily="34" charset="-122"/>
                <a:ea typeface="微软雅黑" pitchFamily="34" charset="-122"/>
              </a:rPr>
              <a:t>擅长腹外疝、胃肠外科、肛肠外科手术</a:t>
            </a:r>
            <a:r>
              <a:rPr lang="zh-CN" altLang="zh-CN" sz="1600" dirty="0" smtClean="0">
                <a:solidFill>
                  <a:srgbClr val="007A37"/>
                </a:solidFill>
                <a:latin typeface="微软雅黑" pitchFamily="34" charset="-122"/>
                <a:ea typeface="微软雅黑" pitchFamily="34" charset="-122"/>
              </a:rPr>
              <a:t>。</a:t>
            </a:r>
            <a:endParaRPr lang="en-US" altLang="zh-CN" sz="1600" dirty="0" smtClean="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sz="1600" b="1" dirty="0">
                <a:solidFill>
                  <a:srgbClr val="007A37"/>
                </a:solidFill>
                <a:latin typeface="微软雅黑" pitchFamily="34" charset="-122"/>
                <a:ea typeface="微软雅黑" pitchFamily="34" charset="-122"/>
              </a:rPr>
              <a:t>坐诊</a:t>
            </a:r>
            <a:r>
              <a:rPr lang="zh-CN" altLang="en-US" sz="1600" b="1" dirty="0" smtClean="0">
                <a:solidFill>
                  <a:srgbClr val="007A37"/>
                </a:solidFill>
                <a:latin typeface="微软雅黑" pitchFamily="34" charset="-122"/>
                <a:ea typeface="微软雅黑" pitchFamily="34" charset="-122"/>
              </a:rPr>
              <a:t>时间：周三至周日</a:t>
            </a:r>
            <a:endParaRPr lang="zh-CN" altLang="zh-CN" sz="1600" b="1" dirty="0">
              <a:solidFill>
                <a:srgbClr val="007A37"/>
              </a:solidFill>
              <a:latin typeface="微软雅黑" pitchFamily="34" charset="-122"/>
              <a:ea typeface="微软雅黑" pitchFamily="34" charset="-122"/>
            </a:endParaRPr>
          </a:p>
        </p:txBody>
      </p:sp>
      <p:pic>
        <p:nvPicPr>
          <p:cNvPr id="16" name="Picture 2" descr="D:\06-科室及医生简介\02-医生证件照(已标记)\外二科副主任医师—李国杰.jp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6531" y="226801"/>
            <a:ext cx="1458000" cy="23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2594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0950492" y="190801"/>
            <a:ext cx="2920512" cy="2241639"/>
          </a:xfrm>
          <a:prstGeom prst="rect">
            <a:avLst/>
          </a:prstGeom>
          <a:noFill/>
        </p:spPr>
        <p:txBody>
          <a:bodyPr wrap="square" rtlCol="0">
            <a:spAutoFit/>
          </a:bodyPr>
          <a:lstStyle/>
          <a:p>
            <a:pPr marL="0" indent="0" eaLnBrk="1" hangingPunct="1">
              <a:buNone/>
            </a:pPr>
            <a:r>
              <a:rPr lang="zh-CN" altLang="en-US" sz="4800" dirty="0" smtClean="0">
                <a:solidFill>
                  <a:srgbClr val="007A37"/>
                </a:solidFill>
                <a:latin typeface="微软雅黑" pitchFamily="34" charset="-122"/>
                <a:ea typeface="微软雅黑" pitchFamily="34" charset="-122"/>
              </a:rPr>
              <a:t>周玮琰</a:t>
            </a:r>
            <a:endParaRPr lang="en-US" altLang="zh-CN" sz="4800" dirty="0">
              <a:solidFill>
                <a:srgbClr val="007A37"/>
              </a:solidFill>
              <a:latin typeface="微软雅黑" pitchFamily="34" charset="-122"/>
              <a:ea typeface="微软雅黑" pitchFamily="34" charset="-122"/>
            </a:endParaRPr>
          </a:p>
          <a:p>
            <a:pPr marL="0" indent="0" eaLnBrk="1" hangingPunct="1">
              <a:lnSpc>
                <a:spcPts val="5500"/>
              </a:lnSpc>
              <a:buNone/>
            </a:pPr>
            <a:r>
              <a:rPr lang="zh-CN" altLang="en-US" sz="3000" dirty="0">
                <a:solidFill>
                  <a:srgbClr val="007A37"/>
                </a:solidFill>
                <a:latin typeface="微软雅黑" pitchFamily="34" charset="-122"/>
                <a:ea typeface="微软雅黑" pitchFamily="34" charset="-122"/>
              </a:rPr>
              <a:t>眼</a:t>
            </a:r>
            <a:r>
              <a:rPr lang="zh-CN" altLang="en-US" sz="3000" dirty="0" smtClean="0">
                <a:solidFill>
                  <a:srgbClr val="007A37"/>
                </a:solidFill>
                <a:latin typeface="微软雅黑" pitchFamily="34" charset="-122"/>
                <a:ea typeface="微软雅黑" pitchFamily="34" charset="-122"/>
              </a:rPr>
              <a:t>科</a:t>
            </a:r>
            <a:endParaRPr lang="en-US" altLang="zh-CN" sz="3000" dirty="0" smtClean="0">
              <a:solidFill>
                <a:srgbClr val="007A37"/>
              </a:solidFill>
              <a:latin typeface="微软雅黑" pitchFamily="34" charset="-122"/>
              <a:ea typeface="微软雅黑" pitchFamily="34" charset="-122"/>
            </a:endParaRPr>
          </a:p>
          <a:p>
            <a:pPr marL="0" indent="0" eaLnBrk="1" hangingPunct="1">
              <a:lnSpc>
                <a:spcPts val="5500"/>
              </a:lnSpc>
              <a:buNone/>
            </a:pPr>
            <a:r>
              <a:rPr lang="zh-CN" altLang="en-US" dirty="0" smtClean="0">
                <a:solidFill>
                  <a:srgbClr val="007A37"/>
                </a:solidFill>
                <a:latin typeface="微软雅黑" pitchFamily="34" charset="-122"/>
                <a:ea typeface="微软雅黑" pitchFamily="34" charset="-122"/>
              </a:rPr>
              <a:t>省立医院专家  副</a:t>
            </a:r>
            <a:r>
              <a:rPr lang="zh-CN" altLang="en-US" dirty="0">
                <a:solidFill>
                  <a:srgbClr val="007A37"/>
                </a:solidFill>
                <a:latin typeface="微软雅黑" pitchFamily="34" charset="-122"/>
                <a:ea typeface="微软雅黑" pitchFamily="34" charset="-122"/>
              </a:rPr>
              <a:t>主任</a:t>
            </a:r>
            <a:r>
              <a:rPr lang="zh-CN" altLang="en-US" dirty="0" smtClean="0">
                <a:solidFill>
                  <a:srgbClr val="007A37"/>
                </a:solidFill>
                <a:latin typeface="微软雅黑" pitchFamily="34" charset="-122"/>
                <a:ea typeface="微软雅黑" pitchFamily="34" charset="-122"/>
              </a:rPr>
              <a:t>医师</a:t>
            </a:r>
            <a:endParaRPr lang="zh-CN" altLang="en-US" dirty="0">
              <a:solidFill>
                <a:srgbClr val="007A37"/>
              </a:solidFill>
              <a:latin typeface="微软雅黑" pitchFamily="34" charset="-122"/>
              <a:ea typeface="微软雅黑" pitchFamily="34" charset="-122"/>
            </a:endParaRPr>
          </a:p>
        </p:txBody>
      </p:sp>
      <p:sp>
        <p:nvSpPr>
          <p:cNvPr id="15" name="TextBox 14"/>
          <p:cNvSpPr txBox="1"/>
          <p:nvPr/>
        </p:nvSpPr>
        <p:spPr>
          <a:xfrm>
            <a:off x="9406508" y="2489448"/>
            <a:ext cx="4305513" cy="1938992"/>
          </a:xfrm>
          <a:prstGeom prst="rect">
            <a:avLst/>
          </a:prstGeom>
          <a:noFill/>
        </p:spPr>
        <p:txBody>
          <a:bodyPr wrap="square" rtlCol="0">
            <a:spAutoFit/>
          </a:bodyPr>
          <a:lstStyle/>
          <a:p>
            <a:pPr>
              <a:lnSpc>
                <a:spcPct val="150000"/>
              </a:lnSpc>
            </a:pPr>
            <a:r>
              <a:rPr lang="zh-CN" altLang="en-US" sz="1600" dirty="0">
                <a:solidFill>
                  <a:srgbClr val="007A37"/>
                </a:solidFill>
                <a:latin typeface="微软雅黑" pitchFamily="34" charset="-122"/>
                <a:ea typeface="微软雅黑" pitchFamily="34" charset="-122"/>
              </a:rPr>
              <a:t>北京大学医学博士，硕士生导师。兼任山东省医学会眼科分会青年学组副组长等</a:t>
            </a:r>
            <a:r>
              <a:rPr lang="zh-CN" altLang="en-US" sz="1600" dirty="0" smtClean="0">
                <a:solidFill>
                  <a:srgbClr val="007A37"/>
                </a:solidFill>
                <a:latin typeface="微软雅黑" pitchFamily="34" charset="-122"/>
                <a:ea typeface="微软雅黑" pitchFamily="34" charset="-122"/>
              </a:rPr>
              <a:t>职。擅长</a:t>
            </a:r>
            <a:r>
              <a:rPr lang="zh-CN" altLang="en-US" sz="1600" dirty="0">
                <a:solidFill>
                  <a:srgbClr val="007A37"/>
                </a:solidFill>
                <a:latin typeface="微软雅黑" pitchFamily="34" charset="-122"/>
                <a:ea typeface="微软雅黑" pitchFamily="34" charset="-122"/>
              </a:rPr>
              <a:t>眼科常见病及多发病的诊治，尤其是眼部外伤及眼底病的诊断及治疗</a:t>
            </a:r>
            <a:r>
              <a:rPr lang="zh-CN" altLang="en-US" sz="1600" dirty="0" smtClean="0">
                <a:solidFill>
                  <a:srgbClr val="007A37"/>
                </a:solidFill>
                <a:latin typeface="微软雅黑" pitchFamily="34" charset="-122"/>
                <a:ea typeface="微软雅黑" pitchFamily="34" charset="-122"/>
              </a:rPr>
              <a:t>。</a:t>
            </a:r>
            <a:r>
              <a:rPr lang="zh-CN" altLang="en-US" sz="1600" dirty="0">
                <a:solidFill>
                  <a:srgbClr val="007A37"/>
                </a:solidFill>
                <a:latin typeface="微软雅黑" pitchFamily="34" charset="-122"/>
                <a:ea typeface="微软雅黑" pitchFamily="34" charset="-122"/>
              </a:rPr>
              <a:t>主持参与多项省级</a:t>
            </a:r>
            <a:r>
              <a:rPr lang="zh-CN" altLang="en-US" sz="1600" dirty="0" smtClean="0">
                <a:solidFill>
                  <a:srgbClr val="007A37"/>
                </a:solidFill>
                <a:latin typeface="微软雅黑" pitchFamily="34" charset="-122"/>
                <a:ea typeface="微软雅黑" pitchFamily="34" charset="-122"/>
              </a:rPr>
              <a:t>课题。</a:t>
            </a:r>
            <a:r>
              <a:rPr lang="zh-CN" altLang="en-US" sz="1600" b="1" dirty="0" smtClean="0">
                <a:solidFill>
                  <a:srgbClr val="007A37"/>
                </a:solidFill>
                <a:latin typeface="微软雅黑" pitchFamily="34" charset="-122"/>
                <a:ea typeface="微软雅黑" pitchFamily="34" charset="-122"/>
              </a:rPr>
              <a:t>坐诊时间：周一下午</a:t>
            </a:r>
            <a:endParaRPr lang="zh-CN" altLang="en-US" sz="1600" b="1" dirty="0">
              <a:solidFill>
                <a:srgbClr val="007A37"/>
              </a:solidFill>
              <a:latin typeface="微软雅黑" pitchFamily="34" charset="-122"/>
              <a:ea typeface="微软雅黑" pitchFamily="34" charset="-122"/>
            </a:endParaRPr>
          </a:p>
        </p:txBody>
      </p:sp>
      <p:pic>
        <p:nvPicPr>
          <p:cNvPr id="16" name="Picture 2"/>
          <p:cNvPicPr>
            <a:picLocks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478516" y="190800"/>
            <a:ext cx="1458000" cy="2340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526188" y="190801"/>
            <a:ext cx="2768769" cy="2241639"/>
          </a:xfrm>
          <a:prstGeom prst="rect">
            <a:avLst/>
          </a:prstGeom>
          <a:noFill/>
        </p:spPr>
        <p:txBody>
          <a:bodyPr wrap="square" rtlCol="0">
            <a:spAutoFit/>
          </a:bodyPr>
          <a:lstStyle/>
          <a:p>
            <a:pPr marL="0" indent="0" eaLnBrk="1" hangingPunct="1">
              <a:buNone/>
            </a:pPr>
            <a:r>
              <a:rPr lang="zh-CN" altLang="en-US" sz="4800" dirty="0" smtClean="0">
                <a:solidFill>
                  <a:srgbClr val="007A37"/>
                </a:solidFill>
                <a:latin typeface="微软雅黑" pitchFamily="34" charset="-122"/>
                <a:ea typeface="微软雅黑" pitchFamily="34" charset="-122"/>
              </a:rPr>
              <a:t>唐侠</a:t>
            </a:r>
            <a:endParaRPr lang="en-US" altLang="zh-CN" sz="4800" dirty="0">
              <a:solidFill>
                <a:srgbClr val="007A37"/>
              </a:solidFill>
              <a:latin typeface="微软雅黑" pitchFamily="34" charset="-122"/>
              <a:ea typeface="微软雅黑" pitchFamily="34" charset="-122"/>
            </a:endParaRPr>
          </a:p>
          <a:p>
            <a:pPr marL="0" indent="0" eaLnBrk="1" hangingPunct="1">
              <a:lnSpc>
                <a:spcPts val="5500"/>
              </a:lnSpc>
              <a:buNone/>
            </a:pPr>
            <a:r>
              <a:rPr lang="zh-CN" altLang="en-US" sz="3000" dirty="0">
                <a:solidFill>
                  <a:srgbClr val="007A37"/>
                </a:solidFill>
                <a:latin typeface="微软雅黑" pitchFamily="34" charset="-122"/>
                <a:ea typeface="微软雅黑" pitchFamily="34" charset="-122"/>
              </a:rPr>
              <a:t>眼</a:t>
            </a:r>
            <a:r>
              <a:rPr lang="zh-CN" altLang="en-US" sz="3000" dirty="0" smtClean="0">
                <a:solidFill>
                  <a:srgbClr val="007A37"/>
                </a:solidFill>
                <a:latin typeface="微软雅黑" pitchFamily="34" charset="-122"/>
                <a:ea typeface="微软雅黑" pitchFamily="34" charset="-122"/>
              </a:rPr>
              <a:t>科</a:t>
            </a:r>
            <a:endParaRPr lang="en-US" altLang="zh-CN" sz="3000" dirty="0" smtClean="0">
              <a:solidFill>
                <a:srgbClr val="007A37"/>
              </a:solidFill>
              <a:latin typeface="微软雅黑" pitchFamily="34" charset="-122"/>
              <a:ea typeface="微软雅黑" pitchFamily="34" charset="-122"/>
            </a:endParaRPr>
          </a:p>
          <a:p>
            <a:pPr marL="0" indent="0" eaLnBrk="1" hangingPunct="1">
              <a:lnSpc>
                <a:spcPts val="5500"/>
              </a:lnSpc>
              <a:buNone/>
            </a:pPr>
            <a:r>
              <a:rPr lang="zh-CN" altLang="en-US" dirty="0" smtClean="0">
                <a:solidFill>
                  <a:srgbClr val="007A37"/>
                </a:solidFill>
                <a:latin typeface="微软雅黑" pitchFamily="34" charset="-122"/>
                <a:ea typeface="微软雅黑" pitchFamily="34" charset="-122"/>
              </a:rPr>
              <a:t>省立医院专家  主任医师</a:t>
            </a:r>
            <a:endParaRPr lang="zh-CN" altLang="en-US" dirty="0">
              <a:solidFill>
                <a:srgbClr val="007A37"/>
              </a:solidFill>
              <a:latin typeface="微软雅黑" pitchFamily="34" charset="-122"/>
              <a:ea typeface="微软雅黑" pitchFamily="34" charset="-122"/>
            </a:endParaRPr>
          </a:p>
        </p:txBody>
      </p:sp>
      <p:sp>
        <p:nvSpPr>
          <p:cNvPr id="18" name="TextBox 17"/>
          <p:cNvSpPr txBox="1"/>
          <p:nvPr/>
        </p:nvSpPr>
        <p:spPr>
          <a:xfrm>
            <a:off x="4923261" y="2489448"/>
            <a:ext cx="4123208" cy="1569660"/>
          </a:xfrm>
          <a:prstGeom prst="rect">
            <a:avLst/>
          </a:prstGeom>
          <a:noFill/>
        </p:spPr>
        <p:txBody>
          <a:bodyPr wrap="square" rtlCol="0">
            <a:spAutoFit/>
          </a:bodyPr>
          <a:lstStyle/>
          <a:p>
            <a:pPr>
              <a:lnSpc>
                <a:spcPct val="150000"/>
              </a:lnSpc>
            </a:pPr>
            <a:r>
              <a:rPr lang="zh-CN" altLang="en-US" sz="1600" dirty="0" smtClean="0">
                <a:solidFill>
                  <a:srgbClr val="007A37"/>
                </a:solidFill>
                <a:latin typeface="微软雅黑" pitchFamily="34" charset="-122"/>
                <a:ea typeface="微软雅黑" pitchFamily="34" charset="-122"/>
              </a:rPr>
              <a:t>医学硕士。擅长</a:t>
            </a:r>
            <a:r>
              <a:rPr lang="zh-CN" altLang="en-US" sz="1600" dirty="0">
                <a:solidFill>
                  <a:srgbClr val="007A37"/>
                </a:solidFill>
                <a:latin typeface="微软雅黑" pitchFamily="34" charset="-122"/>
                <a:ea typeface="微软雅黑" pitchFamily="34" charset="-122"/>
              </a:rPr>
              <a:t>诊治眼科常见病，</a:t>
            </a:r>
            <a:r>
              <a:rPr lang="zh-CN" altLang="en-US" sz="1600" dirty="0" smtClean="0">
                <a:solidFill>
                  <a:srgbClr val="007A37"/>
                </a:solidFill>
                <a:latin typeface="微软雅黑" pitchFamily="34" charset="-122"/>
                <a:ea typeface="微软雅黑" pitchFamily="34" charset="-122"/>
              </a:rPr>
              <a:t>多发病，尤其</a:t>
            </a:r>
            <a:r>
              <a:rPr lang="zh-CN" altLang="en-US" sz="1600" dirty="0">
                <a:solidFill>
                  <a:srgbClr val="007A37"/>
                </a:solidFill>
                <a:latin typeface="微软雅黑" pitchFamily="34" charset="-122"/>
                <a:ea typeface="微软雅黑" pitchFamily="34" charset="-122"/>
              </a:rPr>
              <a:t>擅长各种眼外伤、玻璃体和视网膜疾病的手术治疗</a:t>
            </a:r>
            <a:r>
              <a:rPr lang="zh-CN" altLang="en-US" sz="1600" dirty="0" smtClean="0">
                <a:solidFill>
                  <a:srgbClr val="007A37"/>
                </a:solidFill>
                <a:latin typeface="微软雅黑" pitchFamily="34" charset="-122"/>
                <a:ea typeface="微软雅黑" pitchFamily="34" charset="-122"/>
              </a:rPr>
              <a:t>。主持</a:t>
            </a:r>
            <a:r>
              <a:rPr lang="zh-CN" altLang="en-US" sz="1600" dirty="0">
                <a:solidFill>
                  <a:srgbClr val="007A37"/>
                </a:solidFill>
                <a:latin typeface="微软雅黑" pitchFamily="34" charset="-122"/>
                <a:ea typeface="微软雅黑" pitchFamily="34" charset="-122"/>
              </a:rPr>
              <a:t>参与多项省级课题</a:t>
            </a:r>
            <a:r>
              <a:rPr lang="zh-CN" altLang="en-US" sz="1600" dirty="0" smtClean="0">
                <a:solidFill>
                  <a:srgbClr val="007A37"/>
                </a:solidFill>
                <a:latin typeface="微软雅黑" pitchFamily="34" charset="-122"/>
                <a:ea typeface="微软雅黑" pitchFamily="34" charset="-122"/>
              </a:rPr>
              <a:t>。</a:t>
            </a:r>
            <a:endParaRPr lang="en-US" altLang="zh-CN" sz="1600" dirty="0" smtClean="0">
              <a:solidFill>
                <a:srgbClr val="007A37"/>
              </a:solidFill>
              <a:latin typeface="微软雅黑" pitchFamily="34" charset="-122"/>
              <a:ea typeface="微软雅黑" pitchFamily="34" charset="-122"/>
            </a:endParaRPr>
          </a:p>
          <a:p>
            <a:pPr>
              <a:lnSpc>
                <a:spcPct val="150000"/>
              </a:lnSpc>
            </a:pPr>
            <a:r>
              <a:rPr lang="zh-CN" altLang="en-US" sz="1600" b="1" dirty="0">
                <a:solidFill>
                  <a:srgbClr val="007A37"/>
                </a:solidFill>
                <a:latin typeface="微软雅黑" pitchFamily="34" charset="-122"/>
                <a:ea typeface="微软雅黑" pitchFamily="34" charset="-122"/>
              </a:rPr>
              <a:t>坐</a:t>
            </a:r>
            <a:r>
              <a:rPr lang="zh-CN" altLang="en-US" sz="1600" b="1" dirty="0" smtClean="0">
                <a:solidFill>
                  <a:srgbClr val="007A37"/>
                </a:solidFill>
                <a:latin typeface="微软雅黑" pitchFamily="34" charset="-122"/>
                <a:ea typeface="微软雅黑" pitchFamily="34" charset="-122"/>
              </a:rPr>
              <a:t>诊时间：周四上午</a:t>
            </a:r>
            <a:endParaRPr lang="zh-CN" altLang="en-US" sz="1600" b="1" dirty="0">
              <a:solidFill>
                <a:srgbClr val="007A37"/>
              </a:solidFill>
              <a:latin typeface="微软雅黑" pitchFamily="34" charset="-122"/>
              <a:ea typeface="微软雅黑" pitchFamily="34" charset="-122"/>
            </a:endParaRPr>
          </a:p>
        </p:txBody>
      </p:sp>
      <p:pic>
        <p:nvPicPr>
          <p:cNvPr id="19" name="Picture 2"/>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034687" y="190800"/>
            <a:ext cx="1458000" cy="2340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883103" y="190800"/>
            <a:ext cx="2914893" cy="2169825"/>
          </a:xfrm>
          <a:prstGeom prst="rect">
            <a:avLst/>
          </a:prstGeom>
          <a:noFill/>
        </p:spPr>
        <p:txBody>
          <a:bodyPr wrap="square" rtlCol="0">
            <a:spAutoFit/>
          </a:bodyPr>
          <a:lstStyle/>
          <a:p>
            <a:r>
              <a:rPr lang="zh-CN" altLang="en-US" sz="4800" dirty="0" smtClean="0">
                <a:solidFill>
                  <a:srgbClr val="007A37"/>
                </a:solidFill>
                <a:latin typeface="微软雅黑" pitchFamily="34" charset="-122"/>
                <a:ea typeface="微软雅黑" pitchFamily="34" charset="-122"/>
              </a:rPr>
              <a:t>鹿克风</a:t>
            </a:r>
            <a:endParaRPr lang="zh-CN" altLang="en-US" sz="4800" dirty="0">
              <a:solidFill>
                <a:srgbClr val="007A37"/>
              </a:solidFill>
              <a:latin typeface="微软雅黑" pitchFamily="34" charset="-122"/>
              <a:ea typeface="微软雅黑" pitchFamily="34" charset="-122"/>
            </a:endParaRPr>
          </a:p>
          <a:p>
            <a:pPr>
              <a:lnSpc>
                <a:spcPct val="150000"/>
              </a:lnSpc>
            </a:pPr>
            <a:r>
              <a:rPr lang="zh-CN" altLang="en-US" sz="3000" dirty="0">
                <a:solidFill>
                  <a:srgbClr val="007A37"/>
                </a:solidFill>
                <a:latin typeface="微软雅黑" pitchFamily="34" charset="-122"/>
                <a:ea typeface="微软雅黑" pitchFamily="34" charset="-122"/>
              </a:rPr>
              <a:t>心内</a:t>
            </a:r>
            <a:r>
              <a:rPr lang="zh-CN" altLang="en-US" sz="3000" dirty="0" smtClean="0">
                <a:solidFill>
                  <a:srgbClr val="007A37"/>
                </a:solidFill>
                <a:latin typeface="微软雅黑" pitchFamily="34" charset="-122"/>
                <a:ea typeface="微软雅黑" pitchFamily="34" charset="-122"/>
              </a:rPr>
              <a:t>科</a:t>
            </a:r>
            <a:endParaRPr lang="en-US" altLang="zh-CN" sz="1000" dirty="0">
              <a:solidFill>
                <a:srgbClr val="007A37"/>
              </a:solidFill>
              <a:latin typeface="微软雅黑" pitchFamily="34" charset="-122"/>
              <a:ea typeface="微软雅黑" pitchFamily="34" charset="-122"/>
            </a:endParaRPr>
          </a:p>
          <a:p>
            <a:pPr>
              <a:lnSpc>
                <a:spcPct val="150000"/>
              </a:lnSpc>
            </a:pPr>
            <a:endParaRPr lang="en-US" altLang="zh-CN" sz="1000" dirty="0" smtClean="0">
              <a:solidFill>
                <a:srgbClr val="007A37"/>
              </a:solidFill>
              <a:latin typeface="微软雅黑" pitchFamily="34" charset="-122"/>
              <a:ea typeface="微软雅黑" pitchFamily="34" charset="-122"/>
            </a:endParaRPr>
          </a:p>
          <a:p>
            <a:pPr>
              <a:lnSpc>
                <a:spcPct val="150000"/>
              </a:lnSpc>
            </a:pPr>
            <a:r>
              <a:rPr lang="zh-CN" altLang="en-US" dirty="0" smtClean="0">
                <a:solidFill>
                  <a:srgbClr val="007A37"/>
                </a:solidFill>
                <a:latin typeface="微软雅黑" pitchFamily="34" charset="-122"/>
                <a:ea typeface="微软雅黑" pitchFamily="34" charset="-122"/>
              </a:rPr>
              <a:t>省立医院专家  主任医师</a:t>
            </a:r>
            <a:endParaRPr lang="zh-CN" altLang="en-US" dirty="0">
              <a:solidFill>
                <a:srgbClr val="007A37"/>
              </a:solidFill>
              <a:latin typeface="微软雅黑" pitchFamily="34" charset="-122"/>
              <a:ea typeface="微软雅黑" pitchFamily="34" charset="-122"/>
            </a:endParaRPr>
          </a:p>
        </p:txBody>
      </p:sp>
      <p:sp>
        <p:nvSpPr>
          <p:cNvPr id="21" name="TextBox 20"/>
          <p:cNvSpPr txBox="1"/>
          <p:nvPr/>
        </p:nvSpPr>
        <p:spPr>
          <a:xfrm>
            <a:off x="477516" y="2493516"/>
            <a:ext cx="4320480" cy="1938992"/>
          </a:xfrm>
          <a:prstGeom prst="rect">
            <a:avLst/>
          </a:prstGeom>
          <a:noFill/>
        </p:spPr>
        <p:txBody>
          <a:bodyPr wrap="square" rtlCol="0">
            <a:spAutoFit/>
          </a:bodyPr>
          <a:lstStyle/>
          <a:p>
            <a:pPr>
              <a:lnSpc>
                <a:spcPct val="150000"/>
              </a:lnSpc>
            </a:pPr>
            <a:r>
              <a:rPr lang="zh-CN" altLang="en-US" sz="1600" dirty="0">
                <a:solidFill>
                  <a:srgbClr val="007A37"/>
                </a:solidFill>
                <a:latin typeface="微软雅黑" pitchFamily="34" charset="-122"/>
                <a:ea typeface="微软雅黑" pitchFamily="34" charset="-122"/>
              </a:rPr>
              <a:t>擅长药物治疗冠心病、心肌炎、心肌病、血脂异常及心内科急危重症的诊断治疗，尤其擅长高血压、心力衰竭的治疗及心血管疾病的康复管理。</a:t>
            </a:r>
            <a:endParaRPr lang="en-US" altLang="zh-CN" sz="1600" dirty="0">
              <a:solidFill>
                <a:srgbClr val="007A37"/>
              </a:solidFill>
              <a:latin typeface="微软雅黑" pitchFamily="34" charset="-122"/>
              <a:ea typeface="微软雅黑" pitchFamily="34" charset="-122"/>
            </a:endParaRPr>
          </a:p>
          <a:p>
            <a:pPr>
              <a:lnSpc>
                <a:spcPct val="150000"/>
              </a:lnSpc>
            </a:pPr>
            <a:r>
              <a:rPr lang="zh-CN" altLang="en-US" sz="1600" b="1" dirty="0" smtClean="0">
                <a:solidFill>
                  <a:srgbClr val="007A37"/>
                </a:solidFill>
                <a:latin typeface="微软雅黑" pitchFamily="34" charset="-122"/>
                <a:ea typeface="微软雅黑" pitchFamily="34" charset="-122"/>
              </a:rPr>
              <a:t>坐</a:t>
            </a:r>
            <a:r>
              <a:rPr lang="zh-CN" altLang="en-US" sz="1600" b="1" dirty="0">
                <a:solidFill>
                  <a:srgbClr val="007A37"/>
                </a:solidFill>
                <a:latin typeface="微软雅黑" pitchFamily="34" charset="-122"/>
                <a:ea typeface="微软雅黑" pitchFamily="34" charset="-122"/>
              </a:rPr>
              <a:t>诊时间</a:t>
            </a:r>
            <a:r>
              <a:rPr lang="zh-CN" altLang="en-US" sz="1600" b="1" dirty="0" smtClean="0">
                <a:solidFill>
                  <a:srgbClr val="007A37"/>
                </a:solidFill>
                <a:latin typeface="微软雅黑" pitchFamily="34" charset="-122"/>
                <a:ea typeface="微软雅黑" pitchFamily="34" charset="-122"/>
              </a:rPr>
              <a:t>：周二</a:t>
            </a:r>
            <a:endParaRPr lang="zh-CN" altLang="en-US" sz="1600" b="1" dirty="0">
              <a:solidFill>
                <a:srgbClr val="007A37"/>
              </a:solidFill>
              <a:latin typeface="微软雅黑" pitchFamily="34" charset="-122"/>
              <a:ea typeface="微软雅黑" pitchFamily="34" charset="-122"/>
            </a:endParaRPr>
          </a:p>
        </p:txBody>
      </p:sp>
      <p:pic>
        <p:nvPicPr>
          <p:cNvPr id="22" name="内容占位符 13"/>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10687" y="190800"/>
            <a:ext cx="1458000" cy="2340000"/>
          </a:xfrm>
          <a:prstGeom prst="rect">
            <a:avLst/>
          </a:prstGeom>
          <a:noFill/>
          <a:ln w="9525">
            <a:noFill/>
            <a:miter lim="800000"/>
          </a:ln>
        </p:spPr>
      </p:pic>
    </p:spTree>
    <p:extLst>
      <p:ext uri="{BB962C8B-B14F-4D97-AF65-F5344CB8AC3E}">
        <p14:creationId xmlns:p14="http://schemas.microsoft.com/office/powerpoint/2010/main" val="1335424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454180" y="179675"/>
            <a:ext cx="2736304" cy="2169825"/>
          </a:xfrm>
          <a:prstGeom prst="rect">
            <a:avLst/>
          </a:prstGeom>
          <a:noFill/>
        </p:spPr>
        <p:txBody>
          <a:bodyPr wrap="square" rtlCol="0">
            <a:spAutoFit/>
          </a:bodyPr>
          <a:lstStyle/>
          <a:p>
            <a:r>
              <a:rPr lang="zh-CN" altLang="en-US" sz="4800" dirty="0">
                <a:solidFill>
                  <a:srgbClr val="007A37"/>
                </a:solidFill>
                <a:latin typeface="微软雅黑" pitchFamily="34" charset="-122"/>
                <a:ea typeface="微软雅黑" pitchFamily="34" charset="-122"/>
              </a:rPr>
              <a:t>谭辉</a:t>
            </a:r>
          </a:p>
          <a:p>
            <a:pPr marL="0" indent="0" eaLnBrk="1" hangingPunct="1">
              <a:lnSpc>
                <a:spcPct val="150000"/>
              </a:lnSpc>
              <a:buNone/>
            </a:pPr>
            <a:r>
              <a:rPr lang="zh-CN" altLang="en-US" sz="3000" dirty="0">
                <a:solidFill>
                  <a:srgbClr val="007A37"/>
                </a:solidFill>
                <a:latin typeface="微软雅黑" pitchFamily="34" charset="-122"/>
                <a:ea typeface="微软雅黑" pitchFamily="34" charset="-122"/>
              </a:rPr>
              <a:t>重</a:t>
            </a:r>
            <a:r>
              <a:rPr lang="zh-CN" altLang="en-US" sz="3000" dirty="0" smtClean="0">
                <a:solidFill>
                  <a:srgbClr val="007A37"/>
                </a:solidFill>
                <a:latin typeface="微软雅黑" pitchFamily="34" charset="-122"/>
                <a:ea typeface="微软雅黑" pitchFamily="34" charset="-122"/>
              </a:rPr>
              <a:t>症医学科</a:t>
            </a:r>
            <a:r>
              <a:rPr lang="en-US" altLang="zh-CN" sz="3000" dirty="0" smtClean="0">
                <a:solidFill>
                  <a:srgbClr val="007A37"/>
                </a:solidFill>
                <a:latin typeface="微软雅黑" pitchFamily="34" charset="-122"/>
                <a:ea typeface="微软雅黑" pitchFamily="34" charset="-122"/>
              </a:rPr>
              <a:t>    </a:t>
            </a:r>
          </a:p>
          <a:p>
            <a:pPr marL="0" indent="0" eaLnBrk="1" hangingPunct="1">
              <a:lnSpc>
                <a:spcPct val="150000"/>
              </a:lnSpc>
              <a:buNone/>
            </a:pPr>
            <a:endParaRPr lang="en-US" altLang="zh-CN" sz="800" dirty="0" smtClean="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dirty="0">
                <a:solidFill>
                  <a:srgbClr val="007A37"/>
                </a:solidFill>
                <a:latin typeface="微软雅黑" pitchFamily="34" charset="-122"/>
                <a:ea typeface="微软雅黑" pitchFamily="34" charset="-122"/>
              </a:rPr>
              <a:t>省立医院专家  主任医师</a:t>
            </a:r>
          </a:p>
        </p:txBody>
      </p:sp>
      <p:sp>
        <p:nvSpPr>
          <p:cNvPr id="12" name="TextBox 11"/>
          <p:cNvSpPr txBox="1"/>
          <p:nvPr/>
        </p:nvSpPr>
        <p:spPr>
          <a:xfrm>
            <a:off x="4870004" y="2565524"/>
            <a:ext cx="4333806" cy="1938992"/>
          </a:xfrm>
          <a:prstGeom prst="rect">
            <a:avLst/>
          </a:prstGeom>
          <a:noFill/>
        </p:spPr>
        <p:txBody>
          <a:bodyPr wrap="square" rtlCol="0">
            <a:spAutoFit/>
          </a:bodyPr>
          <a:lstStyle/>
          <a:p>
            <a:pPr>
              <a:lnSpc>
                <a:spcPct val="150000"/>
              </a:lnSpc>
            </a:pPr>
            <a:r>
              <a:rPr lang="zh-CN" altLang="en-US" sz="1600" dirty="0">
                <a:solidFill>
                  <a:srgbClr val="007A37"/>
                </a:solidFill>
                <a:latin typeface="微软雅黑" pitchFamily="34" charset="-122"/>
                <a:ea typeface="微软雅黑" pitchFamily="34" charset="-122"/>
              </a:rPr>
              <a:t>从事急诊内科临床工作三十余年，对急诊内科常见病多发病有较深的临床经验，尤其在急症心梗、心衰、糖尿病并发症及社区感染方面。发表文章十余篇，主编两部。</a:t>
            </a:r>
            <a:endParaRPr lang="en-US" altLang="zh-CN" sz="1600" dirty="0">
              <a:solidFill>
                <a:srgbClr val="007A37"/>
              </a:solidFill>
              <a:latin typeface="微软雅黑" pitchFamily="34" charset="-122"/>
              <a:ea typeface="微软雅黑" pitchFamily="34" charset="-122"/>
            </a:endParaRPr>
          </a:p>
          <a:p>
            <a:pPr>
              <a:lnSpc>
                <a:spcPct val="150000"/>
              </a:lnSpc>
            </a:pPr>
            <a:r>
              <a:rPr lang="zh-CN" altLang="en-US" sz="1600" b="1" dirty="0" smtClean="0">
                <a:solidFill>
                  <a:srgbClr val="007A37"/>
                </a:solidFill>
                <a:latin typeface="微软雅黑" pitchFamily="34" charset="-122"/>
                <a:ea typeface="微软雅黑" pitchFamily="34" charset="-122"/>
              </a:rPr>
              <a:t>坐</a:t>
            </a:r>
            <a:r>
              <a:rPr lang="zh-CN" altLang="en-US" sz="1600" b="1" dirty="0">
                <a:solidFill>
                  <a:srgbClr val="007A37"/>
                </a:solidFill>
                <a:latin typeface="微软雅黑" pitchFamily="34" charset="-122"/>
                <a:ea typeface="微软雅黑" pitchFamily="34" charset="-122"/>
              </a:rPr>
              <a:t>诊</a:t>
            </a:r>
            <a:r>
              <a:rPr lang="zh-CN" altLang="en-US" sz="1600" b="1" dirty="0" smtClean="0">
                <a:solidFill>
                  <a:srgbClr val="007A37"/>
                </a:solidFill>
                <a:latin typeface="微软雅黑" pitchFamily="34" charset="-122"/>
                <a:ea typeface="微软雅黑" pitchFamily="34" charset="-122"/>
              </a:rPr>
              <a:t>时间：周五下午</a:t>
            </a:r>
            <a:endParaRPr lang="zh-CN" altLang="zh-CN" sz="1600" b="1" dirty="0">
              <a:solidFill>
                <a:srgbClr val="007A37"/>
              </a:solidFill>
              <a:latin typeface="微软雅黑" pitchFamily="34" charset="-122"/>
              <a:ea typeface="微软雅黑" pitchFamily="34" charset="-122"/>
            </a:endParaRPr>
          </a:p>
        </p:txBody>
      </p:sp>
      <p:pic>
        <p:nvPicPr>
          <p:cNvPr id="22" name="内容占位符 13"/>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96180" y="190800"/>
            <a:ext cx="1458000" cy="2340000"/>
          </a:xfrm>
          <a:prstGeom prst="rect">
            <a:avLst/>
          </a:prstGeom>
          <a:noFill/>
          <a:ln w="9525">
            <a:noFill/>
            <a:miter lim="800000"/>
          </a:ln>
        </p:spPr>
      </p:pic>
      <p:sp>
        <p:nvSpPr>
          <p:cNvPr id="13" name="TextBox 12"/>
          <p:cNvSpPr txBox="1"/>
          <p:nvPr/>
        </p:nvSpPr>
        <p:spPr>
          <a:xfrm>
            <a:off x="1883103" y="190800"/>
            <a:ext cx="2914893" cy="2169825"/>
          </a:xfrm>
          <a:prstGeom prst="rect">
            <a:avLst/>
          </a:prstGeom>
          <a:noFill/>
        </p:spPr>
        <p:txBody>
          <a:bodyPr wrap="square" rtlCol="0">
            <a:spAutoFit/>
          </a:bodyPr>
          <a:lstStyle/>
          <a:p>
            <a:r>
              <a:rPr lang="zh-CN" altLang="en-US" sz="4800" dirty="0" smtClean="0">
                <a:solidFill>
                  <a:srgbClr val="007A37"/>
                </a:solidFill>
                <a:latin typeface="微软雅黑" pitchFamily="34" charset="-122"/>
                <a:ea typeface="微软雅黑" pitchFamily="34" charset="-122"/>
              </a:rPr>
              <a:t>张海洋</a:t>
            </a:r>
            <a:endParaRPr lang="zh-CN" altLang="en-US" sz="4800" dirty="0">
              <a:solidFill>
                <a:srgbClr val="007A37"/>
              </a:solidFill>
              <a:latin typeface="微软雅黑" pitchFamily="34" charset="-122"/>
              <a:ea typeface="微软雅黑" pitchFamily="34" charset="-122"/>
            </a:endParaRPr>
          </a:p>
          <a:p>
            <a:pPr>
              <a:lnSpc>
                <a:spcPct val="150000"/>
              </a:lnSpc>
            </a:pPr>
            <a:r>
              <a:rPr lang="zh-CN" altLang="en-US" sz="3000" dirty="0">
                <a:solidFill>
                  <a:srgbClr val="007A37"/>
                </a:solidFill>
                <a:latin typeface="微软雅黑" pitchFamily="34" charset="-122"/>
                <a:ea typeface="微软雅黑" pitchFamily="34" charset="-122"/>
              </a:rPr>
              <a:t>重</a:t>
            </a:r>
            <a:r>
              <a:rPr lang="zh-CN" altLang="en-US" sz="3000" dirty="0" smtClean="0">
                <a:solidFill>
                  <a:srgbClr val="007A37"/>
                </a:solidFill>
                <a:latin typeface="微软雅黑" pitchFamily="34" charset="-122"/>
                <a:ea typeface="微软雅黑" pitchFamily="34" charset="-122"/>
              </a:rPr>
              <a:t>症医学科</a:t>
            </a:r>
            <a:endParaRPr lang="en-US" altLang="zh-CN" sz="1000" dirty="0">
              <a:solidFill>
                <a:srgbClr val="007A37"/>
              </a:solidFill>
              <a:latin typeface="微软雅黑" pitchFamily="34" charset="-122"/>
              <a:ea typeface="微软雅黑" pitchFamily="34" charset="-122"/>
            </a:endParaRPr>
          </a:p>
          <a:p>
            <a:pPr>
              <a:lnSpc>
                <a:spcPct val="150000"/>
              </a:lnSpc>
            </a:pPr>
            <a:endParaRPr lang="en-US" altLang="zh-CN" sz="1000" dirty="0" smtClean="0">
              <a:solidFill>
                <a:srgbClr val="007A37"/>
              </a:solidFill>
              <a:latin typeface="微软雅黑" pitchFamily="34" charset="-122"/>
              <a:ea typeface="微软雅黑" pitchFamily="34" charset="-122"/>
            </a:endParaRPr>
          </a:p>
          <a:p>
            <a:pPr>
              <a:lnSpc>
                <a:spcPct val="150000"/>
              </a:lnSpc>
            </a:pPr>
            <a:r>
              <a:rPr lang="zh-CN" altLang="en-US" dirty="0" smtClean="0">
                <a:solidFill>
                  <a:srgbClr val="007A37"/>
                </a:solidFill>
                <a:latin typeface="微软雅黑" pitchFamily="34" charset="-122"/>
                <a:ea typeface="微软雅黑" pitchFamily="34" charset="-122"/>
              </a:rPr>
              <a:t>省立医院专家  副</a:t>
            </a:r>
            <a:r>
              <a:rPr lang="zh-CN" altLang="en-US" dirty="0">
                <a:solidFill>
                  <a:srgbClr val="007A37"/>
                </a:solidFill>
                <a:latin typeface="微软雅黑" pitchFamily="34" charset="-122"/>
                <a:ea typeface="微软雅黑" pitchFamily="34" charset="-122"/>
              </a:rPr>
              <a:t>主任</a:t>
            </a:r>
            <a:r>
              <a:rPr lang="zh-CN" altLang="en-US" dirty="0" smtClean="0">
                <a:solidFill>
                  <a:srgbClr val="007A37"/>
                </a:solidFill>
                <a:latin typeface="微软雅黑" pitchFamily="34" charset="-122"/>
                <a:ea typeface="微软雅黑" pitchFamily="34" charset="-122"/>
              </a:rPr>
              <a:t>医师</a:t>
            </a:r>
            <a:endParaRPr lang="zh-CN" altLang="en-US" dirty="0">
              <a:solidFill>
                <a:srgbClr val="007A37"/>
              </a:solidFill>
              <a:latin typeface="微软雅黑" pitchFamily="34" charset="-122"/>
              <a:ea typeface="微软雅黑" pitchFamily="34" charset="-122"/>
            </a:endParaRPr>
          </a:p>
        </p:txBody>
      </p:sp>
      <p:sp>
        <p:nvSpPr>
          <p:cNvPr id="14" name="TextBox 13"/>
          <p:cNvSpPr txBox="1"/>
          <p:nvPr/>
        </p:nvSpPr>
        <p:spPr>
          <a:xfrm>
            <a:off x="477516" y="2570748"/>
            <a:ext cx="4320480" cy="1938992"/>
          </a:xfrm>
          <a:prstGeom prst="rect">
            <a:avLst/>
          </a:prstGeom>
          <a:noFill/>
        </p:spPr>
        <p:txBody>
          <a:bodyPr wrap="square" rtlCol="0">
            <a:spAutoFit/>
          </a:bodyPr>
          <a:lstStyle/>
          <a:p>
            <a:pPr>
              <a:lnSpc>
                <a:spcPct val="150000"/>
              </a:lnSpc>
            </a:pPr>
            <a:r>
              <a:rPr lang="zh-CN" altLang="en-US" sz="1600" dirty="0">
                <a:solidFill>
                  <a:srgbClr val="007A37"/>
                </a:solidFill>
                <a:latin typeface="微软雅黑" pitchFamily="34" charset="-122"/>
                <a:ea typeface="微软雅黑" pitchFamily="34" charset="-122"/>
              </a:rPr>
              <a:t>医学博士。兼任中国医学救援协会灾难救援分会青年学组常委等职。从事急诊及危重病专业十余年，对心脑血管急症、休克、重症感染、多脏器功能衰竭等急危重症有丰富的治疗经验。</a:t>
            </a:r>
          </a:p>
          <a:p>
            <a:pPr>
              <a:lnSpc>
                <a:spcPct val="150000"/>
              </a:lnSpc>
            </a:pPr>
            <a:r>
              <a:rPr lang="zh-CN" altLang="en-US" sz="1600" b="1" dirty="0">
                <a:solidFill>
                  <a:srgbClr val="007A37"/>
                </a:solidFill>
                <a:latin typeface="微软雅黑" pitchFamily="34" charset="-122"/>
                <a:ea typeface="微软雅黑" pitchFamily="34" charset="-122"/>
              </a:rPr>
              <a:t>坐诊时间</a:t>
            </a:r>
            <a:r>
              <a:rPr lang="zh-CN" altLang="en-US" sz="1600" b="1" dirty="0" smtClean="0">
                <a:solidFill>
                  <a:srgbClr val="007A37"/>
                </a:solidFill>
                <a:latin typeface="微软雅黑" pitchFamily="34" charset="-122"/>
                <a:ea typeface="微软雅黑" pitchFamily="34" charset="-122"/>
              </a:rPr>
              <a:t>：周三、周五</a:t>
            </a:r>
            <a:r>
              <a:rPr lang="zh-CN" altLang="en-US" sz="1600" b="1" dirty="0">
                <a:solidFill>
                  <a:srgbClr val="007A37"/>
                </a:solidFill>
                <a:latin typeface="微软雅黑" pitchFamily="34" charset="-122"/>
                <a:ea typeface="微软雅黑" pitchFamily="34" charset="-122"/>
              </a:rPr>
              <a:t>上午</a:t>
            </a:r>
          </a:p>
        </p:txBody>
      </p:sp>
      <p:pic>
        <p:nvPicPr>
          <p:cNvPr id="15" name="内容占位符 13"/>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10687" y="190800"/>
            <a:ext cx="1458000" cy="2340000"/>
          </a:xfrm>
          <a:prstGeom prst="rect">
            <a:avLst/>
          </a:prstGeom>
          <a:noFill/>
          <a:ln w="9525">
            <a:noFill/>
            <a:miter lim="800000"/>
          </a:ln>
        </p:spPr>
      </p:pic>
      <p:sp>
        <p:nvSpPr>
          <p:cNvPr id="16" name="TextBox 15"/>
          <p:cNvSpPr txBox="1"/>
          <p:nvPr/>
        </p:nvSpPr>
        <p:spPr>
          <a:xfrm>
            <a:off x="10990684" y="184899"/>
            <a:ext cx="2736304" cy="2169825"/>
          </a:xfrm>
          <a:prstGeom prst="rect">
            <a:avLst/>
          </a:prstGeom>
          <a:noFill/>
        </p:spPr>
        <p:txBody>
          <a:bodyPr wrap="square" rtlCol="0">
            <a:spAutoFit/>
          </a:bodyPr>
          <a:lstStyle/>
          <a:p>
            <a:r>
              <a:rPr lang="zh-CN" altLang="en-US" sz="4800" dirty="0" smtClean="0">
                <a:solidFill>
                  <a:srgbClr val="007A37"/>
                </a:solidFill>
                <a:latin typeface="微软雅黑" pitchFamily="34" charset="-122"/>
                <a:ea typeface="微软雅黑" pitchFamily="34" charset="-122"/>
              </a:rPr>
              <a:t>陈力军</a:t>
            </a:r>
            <a:endParaRPr lang="zh-CN" altLang="en-US" sz="4800" dirty="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sz="3000" dirty="0">
                <a:solidFill>
                  <a:srgbClr val="007A37"/>
                </a:solidFill>
                <a:latin typeface="微软雅黑" pitchFamily="34" charset="-122"/>
                <a:ea typeface="微软雅黑" pitchFamily="34" charset="-122"/>
              </a:rPr>
              <a:t>儿</a:t>
            </a:r>
            <a:r>
              <a:rPr lang="zh-CN" altLang="en-US" sz="3000" dirty="0" smtClean="0">
                <a:solidFill>
                  <a:srgbClr val="007A37"/>
                </a:solidFill>
                <a:latin typeface="微软雅黑" pitchFamily="34" charset="-122"/>
                <a:ea typeface="微软雅黑" pitchFamily="34" charset="-122"/>
              </a:rPr>
              <a:t>科</a:t>
            </a:r>
            <a:r>
              <a:rPr lang="en-US" altLang="zh-CN" sz="3000" dirty="0" smtClean="0">
                <a:solidFill>
                  <a:srgbClr val="007A37"/>
                </a:solidFill>
                <a:latin typeface="微软雅黑" pitchFamily="34" charset="-122"/>
                <a:ea typeface="微软雅黑" pitchFamily="34" charset="-122"/>
              </a:rPr>
              <a:t>    </a:t>
            </a:r>
          </a:p>
          <a:p>
            <a:pPr marL="0" indent="0" eaLnBrk="1" hangingPunct="1">
              <a:lnSpc>
                <a:spcPct val="150000"/>
              </a:lnSpc>
              <a:buNone/>
            </a:pPr>
            <a:endParaRPr lang="en-US" altLang="zh-CN" sz="800" dirty="0" smtClean="0">
              <a:solidFill>
                <a:srgbClr val="007A37"/>
              </a:solidFill>
              <a:latin typeface="微软雅黑" pitchFamily="34" charset="-122"/>
              <a:ea typeface="微软雅黑" pitchFamily="34" charset="-122"/>
            </a:endParaRPr>
          </a:p>
          <a:p>
            <a:pPr marL="0" indent="0" eaLnBrk="1" hangingPunct="1">
              <a:lnSpc>
                <a:spcPct val="150000"/>
              </a:lnSpc>
              <a:buNone/>
            </a:pPr>
            <a:r>
              <a:rPr lang="zh-CN" altLang="en-US" dirty="0">
                <a:solidFill>
                  <a:srgbClr val="007A37"/>
                </a:solidFill>
                <a:latin typeface="微软雅黑" pitchFamily="34" charset="-122"/>
                <a:ea typeface="微软雅黑" pitchFamily="34" charset="-122"/>
              </a:rPr>
              <a:t>省立医院专家  主任医师</a:t>
            </a:r>
          </a:p>
        </p:txBody>
      </p:sp>
      <p:sp>
        <p:nvSpPr>
          <p:cNvPr id="17" name="TextBox 16"/>
          <p:cNvSpPr txBox="1"/>
          <p:nvPr/>
        </p:nvSpPr>
        <p:spPr>
          <a:xfrm>
            <a:off x="9406508" y="2570748"/>
            <a:ext cx="4333806" cy="1938992"/>
          </a:xfrm>
          <a:prstGeom prst="rect">
            <a:avLst/>
          </a:prstGeom>
          <a:noFill/>
        </p:spPr>
        <p:txBody>
          <a:bodyPr wrap="square" rtlCol="0">
            <a:spAutoFit/>
          </a:bodyPr>
          <a:lstStyle/>
          <a:p>
            <a:pPr>
              <a:lnSpc>
                <a:spcPct val="150000"/>
              </a:lnSpc>
            </a:pPr>
            <a:r>
              <a:rPr lang="zh-CN" altLang="en-US" sz="1600" dirty="0">
                <a:solidFill>
                  <a:srgbClr val="007A37"/>
                </a:solidFill>
                <a:latin typeface="微软雅黑" pitchFamily="34" charset="-122"/>
                <a:ea typeface="微软雅黑" pitchFamily="34" charset="-122"/>
              </a:rPr>
              <a:t>擅长诊治小儿常见多发病，尤其对小儿矮小、糖尿病、甲状腺等疾病有较深的研究。对于诊治长期不明原因的发烧、贫血、肝脾肿大、消瘦、纳差等少见疑难杂症也有丰富的临床经验。</a:t>
            </a:r>
            <a:endParaRPr lang="en-US" altLang="zh-CN" sz="1600" dirty="0">
              <a:solidFill>
                <a:srgbClr val="007A37"/>
              </a:solidFill>
              <a:latin typeface="微软雅黑" pitchFamily="34" charset="-122"/>
              <a:ea typeface="微软雅黑" pitchFamily="34" charset="-122"/>
            </a:endParaRPr>
          </a:p>
          <a:p>
            <a:pPr>
              <a:lnSpc>
                <a:spcPct val="150000"/>
              </a:lnSpc>
            </a:pPr>
            <a:r>
              <a:rPr lang="zh-CN" altLang="en-US" sz="1600" b="1" dirty="0" smtClean="0">
                <a:solidFill>
                  <a:srgbClr val="007A37"/>
                </a:solidFill>
                <a:latin typeface="微软雅黑" pitchFamily="34" charset="-122"/>
                <a:ea typeface="微软雅黑" pitchFamily="34" charset="-122"/>
              </a:rPr>
              <a:t>坐</a:t>
            </a:r>
            <a:r>
              <a:rPr lang="zh-CN" altLang="en-US" sz="1600" b="1" dirty="0">
                <a:solidFill>
                  <a:srgbClr val="007A37"/>
                </a:solidFill>
                <a:latin typeface="微软雅黑" pitchFamily="34" charset="-122"/>
                <a:ea typeface="微软雅黑" pitchFamily="34" charset="-122"/>
              </a:rPr>
              <a:t>诊</a:t>
            </a:r>
            <a:r>
              <a:rPr lang="zh-CN" altLang="en-US" sz="1600" b="1" dirty="0" smtClean="0">
                <a:solidFill>
                  <a:srgbClr val="007A37"/>
                </a:solidFill>
                <a:latin typeface="微软雅黑" pitchFamily="34" charset="-122"/>
                <a:ea typeface="微软雅黑" pitchFamily="34" charset="-122"/>
              </a:rPr>
              <a:t>时间：周五</a:t>
            </a:r>
            <a:endParaRPr lang="zh-CN" altLang="zh-CN" sz="1600" b="1" dirty="0">
              <a:solidFill>
                <a:srgbClr val="007A37"/>
              </a:solidFill>
              <a:latin typeface="微软雅黑" pitchFamily="34" charset="-122"/>
              <a:ea typeface="微软雅黑" pitchFamily="34" charset="-122"/>
            </a:endParaRPr>
          </a:p>
        </p:txBody>
      </p:sp>
      <p:pic>
        <p:nvPicPr>
          <p:cNvPr id="18" name="内容占位符 13"/>
          <p:cNvPicPr>
            <a:picLocks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532684" y="190799"/>
            <a:ext cx="1458000" cy="2340000"/>
          </a:xfrm>
          <a:prstGeom prst="rect">
            <a:avLst/>
          </a:prstGeom>
          <a:noFill/>
          <a:ln w="9525">
            <a:noFill/>
            <a:miter lim="800000"/>
          </a:ln>
        </p:spPr>
      </p:pic>
    </p:spTree>
    <p:extLst>
      <p:ext uri="{BB962C8B-B14F-4D97-AF65-F5344CB8AC3E}">
        <p14:creationId xmlns:p14="http://schemas.microsoft.com/office/powerpoint/2010/main" val="8393414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7052</TotalTime>
  <Words>2204</Words>
  <Application>Microsoft Office PowerPoint</Application>
  <PresentationFormat>自定义</PresentationFormat>
  <Paragraphs>266</Paragraphs>
  <Slides>15</Slides>
  <Notes>9</Notes>
  <HiddenSlides>0</HiddenSlides>
  <MMClips>0</MMClips>
  <ScaleCrop>false</ScaleCrop>
  <HeadingPairs>
    <vt:vector size="4" baseType="variant">
      <vt:variant>
        <vt:lpstr>主题</vt:lpstr>
      </vt:variant>
      <vt:variant>
        <vt:i4>1</vt:i4>
      </vt:variant>
      <vt:variant>
        <vt:lpstr>幻灯片标题</vt:lpstr>
      </vt:variant>
      <vt:variant>
        <vt:i4>15</vt:i4>
      </vt:variant>
    </vt:vector>
  </HeadingPairs>
  <TitlesOfParts>
    <vt:vector size="16"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X</dc:creator>
  <cp:lastModifiedBy>2012dnd.com</cp:lastModifiedBy>
  <cp:revision>1231</cp:revision>
  <dcterms:created xsi:type="dcterms:W3CDTF">2016-04-14T05:56:00Z</dcterms:created>
  <dcterms:modified xsi:type="dcterms:W3CDTF">2022-10-05T09:17:50Z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