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519" r:id="rId6"/>
    <p:sldId id="323" r:id="rId7"/>
    <p:sldId id="524" r:id="rId8"/>
    <p:sldId id="528" r:id="rId9"/>
    <p:sldId id="324" r:id="rId10"/>
    <p:sldId id="496" r:id="rId11"/>
    <p:sldId id="554" r:id="rId12"/>
    <p:sldId id="555" r:id="rId13"/>
    <p:sldId id="562" r:id="rId14"/>
    <p:sldId id="522" r:id="rId15"/>
    <p:sldId id="563" r:id="rId16"/>
    <p:sldId id="490" r:id="rId17"/>
    <p:sldId id="580" r:id="rId18"/>
    <p:sldId id="566" r:id="rId19"/>
    <p:sldId id="567" r:id="rId20"/>
    <p:sldId id="597" r:id="rId21"/>
    <p:sldId id="598" r:id="rId22"/>
    <p:sldId id="571" r:id="rId23"/>
    <p:sldId id="572" r:id="rId24"/>
    <p:sldId id="573" r:id="rId25"/>
    <p:sldId id="574" r:id="rId26"/>
    <p:sldId id="575" r:id="rId27"/>
    <p:sldId id="576" r:id="rId28"/>
    <p:sldId id="329" r:id="rId29"/>
    <p:sldId id="578" r:id="rId30"/>
    <p:sldId id="579" r:id="rId31"/>
    <p:sldId id="577" r:id="rId32"/>
  </p:sldIdLst>
  <p:sldSz cx="12192000" cy="6858000" type="screen4x3"/>
  <p:notesSz cx="6858000" cy="9144000"/>
  <p:embeddedFontLst>
    <p:embeddedFont>
      <p:font typeface="等线" panose="02010600030101010101" charset="-122"/>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B2AB"/>
    <a:srgbClr val="01605C"/>
    <a:srgbClr val="10ABA3"/>
    <a:srgbClr val="01B2AA"/>
    <a:srgbClr val="1B9D98"/>
    <a:srgbClr val="27BDB7"/>
    <a:srgbClr val="24B6B0"/>
    <a:srgbClr val="22B0AB"/>
    <a:srgbClr val="0E7E7A"/>
    <a:srgbClr val="0D7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8" autoAdjust="0"/>
    <p:restoredTop sz="90074" autoAdjust="0"/>
  </p:normalViewPr>
  <p:slideViewPr>
    <p:cSldViewPr snapToGrid="0" showGuides="1">
      <p:cViewPr>
        <p:scale>
          <a:sx n="100" d="100"/>
          <a:sy n="100" d="100"/>
        </p:scale>
        <p:origin x="1812" y="234"/>
      </p:cViewPr>
      <p:guideLst>
        <p:guide pos="3861"/>
        <p:guide orient="horz" pos="218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2.xml"/><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613AF-1A38-4FE9-A73E-35467EDB004F}"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6D68B-AE2E-46E3-B593-E3548A82F82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
        <p:nvSpPr>
          <p:cNvPr id="4" name="灯片编号占位符 3"/>
          <p:cNvSpPr/>
          <p:nvPr>
            <p:ph type="sldNum" sz="quarter" idx="5"/>
          </p:nvPr>
        </p:nvSpPr>
        <p:spPr/>
        <p:txBody>
          <a:bodyPr/>
          <a:lstStyle/>
          <a:p>
            <a:fld id="{5676D68B-AE2E-46E3-B593-E3548A82F82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p:nvPr>
            <p:ph type="pic" sz="quarter" idx="10"/>
          </p:nvPr>
        </p:nvSpPr>
        <p:spPr>
          <a:xfrm>
            <a:off x="0" y="0"/>
            <a:ext cx="12192000" cy="6858000"/>
          </a:xfrm>
          <a:prstGeom prst="rect">
            <a:avLst/>
          </a:prstGeom>
        </p:spPr>
        <p:txBody>
          <a:bodyPr/>
          <a:lstStyle/>
          <a:p>
            <a:endParaRPr lang="en-US"/>
          </a:p>
        </p:txBody>
      </p:sp>
      <p:sp>
        <p:nvSpPr>
          <p:cNvPr id="8" name="Picture Placeholder 7"/>
          <p:cNvSpPr/>
          <p:nvPr>
            <p:ph type="pic" sz="quarter" idx="11"/>
          </p:nvPr>
        </p:nvSpPr>
        <p:spPr>
          <a:xfrm>
            <a:off x="740714" y="144379"/>
            <a:ext cx="4655806" cy="6713621"/>
          </a:xfrm>
          <a:custGeom>
            <a:avLst/>
            <a:gdLst>
              <a:gd name="connsiteX0" fmla="*/ 0 w 4655806"/>
              <a:gd name="connsiteY0" fmla="*/ 0 h 6713621"/>
              <a:gd name="connsiteX1" fmla="*/ 4655806 w 4655806"/>
              <a:gd name="connsiteY1" fmla="*/ 0 h 6713621"/>
              <a:gd name="connsiteX2" fmla="*/ 4655806 w 4655806"/>
              <a:gd name="connsiteY2" fmla="*/ 6713621 h 6713621"/>
              <a:gd name="connsiteX3" fmla="*/ 0 w 4655806"/>
              <a:gd name="connsiteY3" fmla="*/ 6713621 h 6713621"/>
            </a:gdLst>
            <a:ahLst/>
            <a:cxnLst>
              <a:cxn ang="0">
                <a:pos x="connsiteX0" y="connsiteY0"/>
              </a:cxn>
              <a:cxn ang="0">
                <a:pos x="connsiteX1" y="connsiteY1"/>
              </a:cxn>
              <a:cxn ang="0">
                <a:pos x="connsiteX2" y="connsiteY2"/>
              </a:cxn>
              <a:cxn ang="0">
                <a:pos x="connsiteX3" y="connsiteY3"/>
              </a:cxn>
            </a:cxnLst>
            <a:rect l="l" t="t" r="r" b="b"/>
            <a:pathLst>
              <a:path w="4655806" h="6713621">
                <a:moveTo>
                  <a:pt x="0" y="0"/>
                </a:moveTo>
                <a:lnTo>
                  <a:pt x="4655806" y="0"/>
                </a:lnTo>
                <a:lnTo>
                  <a:pt x="4655806" y="6713621"/>
                </a:lnTo>
                <a:lnTo>
                  <a:pt x="0" y="6713621"/>
                </a:lnTo>
                <a:close/>
              </a:path>
            </a:pathLst>
          </a:custGeom>
        </p:spPr>
        <p:txBody>
          <a:bodyPr wrap="square">
            <a:noAutofit/>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4626591" y="1726170"/>
            <a:ext cx="6387152" cy="1859507"/>
          </a:xfrm>
          <a:custGeom>
            <a:avLst/>
            <a:gdLst>
              <a:gd name="connsiteX0" fmla="*/ 0 w 6387152"/>
              <a:gd name="connsiteY0" fmla="*/ 0 h 1859507"/>
              <a:gd name="connsiteX1" fmla="*/ 6387152 w 6387152"/>
              <a:gd name="connsiteY1" fmla="*/ 0 h 1859507"/>
              <a:gd name="connsiteX2" fmla="*/ 6387152 w 6387152"/>
              <a:gd name="connsiteY2" fmla="*/ 1859507 h 1859507"/>
              <a:gd name="connsiteX3" fmla="*/ 0 w 6387152"/>
              <a:gd name="connsiteY3" fmla="*/ 1859507 h 1859507"/>
            </a:gdLst>
            <a:ahLst/>
            <a:cxnLst>
              <a:cxn ang="0">
                <a:pos x="connsiteX0" y="connsiteY0"/>
              </a:cxn>
              <a:cxn ang="0">
                <a:pos x="connsiteX1" y="connsiteY1"/>
              </a:cxn>
              <a:cxn ang="0">
                <a:pos x="connsiteX2" y="connsiteY2"/>
              </a:cxn>
              <a:cxn ang="0">
                <a:pos x="connsiteX3" y="connsiteY3"/>
              </a:cxn>
            </a:cxnLst>
            <a:rect l="l" t="t" r="r" b="b"/>
            <a:pathLst>
              <a:path w="6387152" h="1859507">
                <a:moveTo>
                  <a:pt x="0" y="0"/>
                </a:moveTo>
                <a:lnTo>
                  <a:pt x="6387152" y="0"/>
                </a:lnTo>
                <a:lnTo>
                  <a:pt x="6387152" y="1859507"/>
                </a:lnTo>
                <a:lnTo>
                  <a:pt x="0" y="1859507"/>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7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5"/>
          <p:cNvSpPr/>
          <p:nvPr>
            <p:ph type="pic" sz="quarter" idx="11"/>
          </p:nvPr>
        </p:nvSpPr>
        <p:spPr>
          <a:xfrm>
            <a:off x="1530119" y="841302"/>
            <a:ext cx="4878982" cy="5419176"/>
          </a:xfrm>
          <a:custGeom>
            <a:avLst/>
            <a:gdLst>
              <a:gd name="connsiteX0" fmla="*/ 0 w 2641600"/>
              <a:gd name="connsiteY0" fmla="*/ 0 h 1881188"/>
              <a:gd name="connsiteX1" fmla="*/ 2641600 w 2641600"/>
              <a:gd name="connsiteY1" fmla="*/ 0 h 1881188"/>
              <a:gd name="connsiteX2" fmla="*/ 2641600 w 2641600"/>
              <a:gd name="connsiteY2" fmla="*/ 1881188 h 1881188"/>
              <a:gd name="connsiteX3" fmla="*/ 0 w 2641600"/>
              <a:gd name="connsiteY3" fmla="*/ 1881188 h 1881188"/>
            </a:gdLst>
            <a:ahLst/>
            <a:cxnLst>
              <a:cxn ang="0">
                <a:pos x="connsiteX0" y="connsiteY0"/>
              </a:cxn>
              <a:cxn ang="0">
                <a:pos x="connsiteX1" y="connsiteY1"/>
              </a:cxn>
              <a:cxn ang="0">
                <a:pos x="connsiteX2" y="connsiteY2"/>
              </a:cxn>
              <a:cxn ang="0">
                <a:pos x="connsiteX3" y="connsiteY3"/>
              </a:cxn>
            </a:cxnLst>
            <a:rect l="l" t="t" r="r" b="b"/>
            <a:pathLst>
              <a:path w="2641600" h="1881188">
                <a:moveTo>
                  <a:pt x="0" y="0"/>
                </a:moveTo>
                <a:lnTo>
                  <a:pt x="2641600" y="0"/>
                </a:lnTo>
                <a:lnTo>
                  <a:pt x="2641600" y="1881188"/>
                </a:lnTo>
                <a:lnTo>
                  <a:pt x="0" y="1881188"/>
                </a:lnTo>
                <a:close/>
              </a:path>
            </a:pathLst>
          </a:custGeom>
          <a:effectLst>
            <a:outerShdw blurRad="1270000" dist="825500" dir="8100000" sx="90000" sy="90000" algn="tr" rotWithShape="0">
              <a:prstClr val="black">
                <a:alpha val="4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75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6"/>
          <p:cNvSpPr/>
          <p:nvPr>
            <p:ph type="pic" sz="quarter" idx="11"/>
          </p:nvPr>
        </p:nvSpPr>
        <p:spPr>
          <a:xfrm>
            <a:off x="5011314" y="0"/>
            <a:ext cx="2393562" cy="3429000"/>
          </a:xfrm>
          <a:custGeom>
            <a:avLst/>
            <a:gdLst>
              <a:gd name="connsiteX0" fmla="*/ 11369 w 2169581"/>
              <a:gd name="connsiteY0" fmla="*/ 0 h 3746091"/>
              <a:gd name="connsiteX1" fmla="*/ 2158212 w 2169581"/>
              <a:gd name="connsiteY1" fmla="*/ 0 h 3746091"/>
              <a:gd name="connsiteX2" fmla="*/ 2169581 w 2169581"/>
              <a:gd name="connsiteY2" fmla="*/ 11369 h 3746091"/>
              <a:gd name="connsiteX3" fmla="*/ 2169581 w 2169581"/>
              <a:gd name="connsiteY3" fmla="*/ 3734722 h 3746091"/>
              <a:gd name="connsiteX4" fmla="*/ 2158212 w 2169581"/>
              <a:gd name="connsiteY4" fmla="*/ 3746091 h 3746091"/>
              <a:gd name="connsiteX5" fmla="*/ 11369 w 2169581"/>
              <a:gd name="connsiteY5" fmla="*/ 3746091 h 3746091"/>
              <a:gd name="connsiteX6" fmla="*/ 0 w 2169581"/>
              <a:gd name="connsiteY6" fmla="*/ 3734722 h 3746091"/>
              <a:gd name="connsiteX7" fmla="*/ 0 w 2169581"/>
              <a:gd name="connsiteY7" fmla="*/ 11369 h 3746091"/>
              <a:gd name="connsiteX8" fmla="*/ 11369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11369" y="0"/>
                </a:moveTo>
                <a:lnTo>
                  <a:pt x="2158212" y="0"/>
                </a:lnTo>
                <a:cubicBezTo>
                  <a:pt x="2164491" y="0"/>
                  <a:pt x="2169581" y="5090"/>
                  <a:pt x="2169581" y="11369"/>
                </a:cubicBezTo>
                <a:lnTo>
                  <a:pt x="2169581" y="3734722"/>
                </a:lnTo>
                <a:cubicBezTo>
                  <a:pt x="2169581" y="3741001"/>
                  <a:pt x="2164491" y="3746091"/>
                  <a:pt x="2158212" y="3746091"/>
                </a:cubicBezTo>
                <a:lnTo>
                  <a:pt x="11369" y="3746091"/>
                </a:lnTo>
                <a:cubicBezTo>
                  <a:pt x="5090" y="3746091"/>
                  <a:pt x="0" y="3741001"/>
                  <a:pt x="0" y="3734722"/>
                </a:cubicBezTo>
                <a:lnTo>
                  <a:pt x="0" y="11369"/>
                </a:lnTo>
                <a:cubicBezTo>
                  <a:pt x="0" y="5090"/>
                  <a:pt x="5090" y="0"/>
                  <a:pt x="11369" y="0"/>
                </a:cubicBezTo>
                <a:close/>
              </a:path>
            </a:pathLst>
          </a:custGeom>
          <a:effectLst/>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5" name="Picture Placeholder 6"/>
          <p:cNvSpPr/>
          <p:nvPr>
            <p:ph type="pic" sz="quarter" idx="12"/>
          </p:nvPr>
        </p:nvSpPr>
        <p:spPr>
          <a:xfrm>
            <a:off x="7404876" y="3429000"/>
            <a:ext cx="2393562" cy="3429000"/>
          </a:xfrm>
          <a:custGeom>
            <a:avLst/>
            <a:gdLst>
              <a:gd name="connsiteX0" fmla="*/ 11369 w 2169581"/>
              <a:gd name="connsiteY0" fmla="*/ 0 h 3746091"/>
              <a:gd name="connsiteX1" fmla="*/ 2158212 w 2169581"/>
              <a:gd name="connsiteY1" fmla="*/ 0 h 3746091"/>
              <a:gd name="connsiteX2" fmla="*/ 2169581 w 2169581"/>
              <a:gd name="connsiteY2" fmla="*/ 11369 h 3746091"/>
              <a:gd name="connsiteX3" fmla="*/ 2169581 w 2169581"/>
              <a:gd name="connsiteY3" fmla="*/ 3734722 h 3746091"/>
              <a:gd name="connsiteX4" fmla="*/ 2158212 w 2169581"/>
              <a:gd name="connsiteY4" fmla="*/ 3746091 h 3746091"/>
              <a:gd name="connsiteX5" fmla="*/ 11369 w 2169581"/>
              <a:gd name="connsiteY5" fmla="*/ 3746091 h 3746091"/>
              <a:gd name="connsiteX6" fmla="*/ 0 w 2169581"/>
              <a:gd name="connsiteY6" fmla="*/ 3734722 h 3746091"/>
              <a:gd name="connsiteX7" fmla="*/ 0 w 2169581"/>
              <a:gd name="connsiteY7" fmla="*/ 11369 h 3746091"/>
              <a:gd name="connsiteX8" fmla="*/ 11369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11369" y="0"/>
                </a:moveTo>
                <a:lnTo>
                  <a:pt x="2158212" y="0"/>
                </a:lnTo>
                <a:cubicBezTo>
                  <a:pt x="2164491" y="0"/>
                  <a:pt x="2169581" y="5090"/>
                  <a:pt x="2169581" y="11369"/>
                </a:cubicBezTo>
                <a:lnTo>
                  <a:pt x="2169581" y="3734722"/>
                </a:lnTo>
                <a:cubicBezTo>
                  <a:pt x="2169581" y="3741001"/>
                  <a:pt x="2164491" y="3746091"/>
                  <a:pt x="2158212" y="3746091"/>
                </a:cubicBezTo>
                <a:lnTo>
                  <a:pt x="11369" y="3746091"/>
                </a:lnTo>
                <a:cubicBezTo>
                  <a:pt x="5090" y="3746091"/>
                  <a:pt x="0" y="3741001"/>
                  <a:pt x="0" y="3734722"/>
                </a:cubicBezTo>
                <a:lnTo>
                  <a:pt x="0" y="11369"/>
                </a:lnTo>
                <a:cubicBezTo>
                  <a:pt x="0" y="5090"/>
                  <a:pt x="5090" y="0"/>
                  <a:pt x="11369" y="0"/>
                </a:cubicBezTo>
                <a:close/>
              </a:path>
            </a:pathLst>
          </a:custGeom>
          <a:effectLst/>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6" name="Picture Placeholder 6"/>
          <p:cNvSpPr/>
          <p:nvPr>
            <p:ph type="pic" sz="quarter" idx="13"/>
          </p:nvPr>
        </p:nvSpPr>
        <p:spPr>
          <a:xfrm>
            <a:off x="9798438" y="0"/>
            <a:ext cx="2393562" cy="3429000"/>
          </a:xfrm>
          <a:custGeom>
            <a:avLst/>
            <a:gdLst>
              <a:gd name="connsiteX0" fmla="*/ 11369 w 2169581"/>
              <a:gd name="connsiteY0" fmla="*/ 0 h 3746091"/>
              <a:gd name="connsiteX1" fmla="*/ 2158212 w 2169581"/>
              <a:gd name="connsiteY1" fmla="*/ 0 h 3746091"/>
              <a:gd name="connsiteX2" fmla="*/ 2169581 w 2169581"/>
              <a:gd name="connsiteY2" fmla="*/ 11369 h 3746091"/>
              <a:gd name="connsiteX3" fmla="*/ 2169581 w 2169581"/>
              <a:gd name="connsiteY3" fmla="*/ 3734722 h 3746091"/>
              <a:gd name="connsiteX4" fmla="*/ 2158212 w 2169581"/>
              <a:gd name="connsiteY4" fmla="*/ 3746091 h 3746091"/>
              <a:gd name="connsiteX5" fmla="*/ 11369 w 2169581"/>
              <a:gd name="connsiteY5" fmla="*/ 3746091 h 3746091"/>
              <a:gd name="connsiteX6" fmla="*/ 0 w 2169581"/>
              <a:gd name="connsiteY6" fmla="*/ 3734722 h 3746091"/>
              <a:gd name="connsiteX7" fmla="*/ 0 w 2169581"/>
              <a:gd name="connsiteY7" fmla="*/ 11369 h 3746091"/>
              <a:gd name="connsiteX8" fmla="*/ 11369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11369" y="0"/>
                </a:moveTo>
                <a:lnTo>
                  <a:pt x="2158212" y="0"/>
                </a:lnTo>
                <a:cubicBezTo>
                  <a:pt x="2164491" y="0"/>
                  <a:pt x="2169581" y="5090"/>
                  <a:pt x="2169581" y="11369"/>
                </a:cubicBezTo>
                <a:lnTo>
                  <a:pt x="2169581" y="3734722"/>
                </a:lnTo>
                <a:cubicBezTo>
                  <a:pt x="2169581" y="3741001"/>
                  <a:pt x="2164491" y="3746091"/>
                  <a:pt x="2158212" y="3746091"/>
                </a:cubicBezTo>
                <a:lnTo>
                  <a:pt x="11369" y="3746091"/>
                </a:lnTo>
                <a:cubicBezTo>
                  <a:pt x="5090" y="3746091"/>
                  <a:pt x="0" y="3741001"/>
                  <a:pt x="0" y="3734722"/>
                </a:cubicBezTo>
                <a:lnTo>
                  <a:pt x="0" y="11369"/>
                </a:lnTo>
                <a:cubicBezTo>
                  <a:pt x="0" y="5090"/>
                  <a:pt x="5090" y="0"/>
                  <a:pt x="11369" y="0"/>
                </a:cubicBezTo>
                <a:close/>
              </a:path>
            </a:pathLst>
          </a:custGeom>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1"/>
          <p:cNvSpPr/>
          <p:nvPr>
            <p:ph type="pic" sz="quarter" idx="10"/>
          </p:nvPr>
        </p:nvSpPr>
        <p:spPr>
          <a:xfrm>
            <a:off x="0" y="982580"/>
            <a:ext cx="2967789" cy="2277979"/>
          </a:xfrm>
          <a:custGeom>
            <a:avLst/>
            <a:gdLst>
              <a:gd name="connsiteX0" fmla="*/ 0 w 2967789"/>
              <a:gd name="connsiteY0" fmla="*/ 0 h 2277979"/>
              <a:gd name="connsiteX1" fmla="*/ 2967789 w 2967789"/>
              <a:gd name="connsiteY1" fmla="*/ 0 h 2277979"/>
              <a:gd name="connsiteX2" fmla="*/ 2967789 w 2967789"/>
              <a:gd name="connsiteY2" fmla="*/ 2277979 h 2277979"/>
              <a:gd name="connsiteX3" fmla="*/ 0 w 2967789"/>
              <a:gd name="connsiteY3" fmla="*/ 2277979 h 2277979"/>
            </a:gdLst>
            <a:ahLst/>
            <a:cxnLst>
              <a:cxn ang="0">
                <a:pos x="connsiteX0" y="connsiteY0"/>
              </a:cxn>
              <a:cxn ang="0">
                <a:pos x="connsiteX1" y="connsiteY1"/>
              </a:cxn>
              <a:cxn ang="0">
                <a:pos x="connsiteX2" y="connsiteY2"/>
              </a:cxn>
              <a:cxn ang="0">
                <a:pos x="connsiteX3" y="connsiteY3"/>
              </a:cxn>
            </a:cxnLst>
            <a:rect l="l" t="t" r="r" b="b"/>
            <a:pathLst>
              <a:path w="2967789" h="2277979">
                <a:moveTo>
                  <a:pt x="0" y="0"/>
                </a:moveTo>
                <a:lnTo>
                  <a:pt x="2967789" y="0"/>
                </a:lnTo>
                <a:lnTo>
                  <a:pt x="2967789" y="2277979"/>
                </a:lnTo>
                <a:lnTo>
                  <a:pt x="0" y="2277979"/>
                </a:lnTo>
                <a:close/>
              </a:path>
            </a:pathLst>
          </a:custGeom>
        </p:spPr>
        <p:txBody>
          <a:bodyPr wrap="square">
            <a:noAutofit/>
          </a:bodyPr>
          <a:lstStyle/>
          <a:p>
            <a:endParaRPr lang="en-US"/>
          </a:p>
        </p:txBody>
      </p:sp>
      <p:sp>
        <p:nvSpPr>
          <p:cNvPr id="13" name="Picture Placeholder 12"/>
          <p:cNvSpPr/>
          <p:nvPr>
            <p:ph type="pic" sz="quarter" idx="11"/>
          </p:nvPr>
        </p:nvSpPr>
        <p:spPr>
          <a:xfrm>
            <a:off x="0" y="3372855"/>
            <a:ext cx="4122821" cy="2277979"/>
          </a:xfrm>
          <a:custGeom>
            <a:avLst/>
            <a:gdLst>
              <a:gd name="connsiteX0" fmla="*/ 0 w 4122821"/>
              <a:gd name="connsiteY0" fmla="*/ 0 h 2277979"/>
              <a:gd name="connsiteX1" fmla="*/ 4122821 w 4122821"/>
              <a:gd name="connsiteY1" fmla="*/ 0 h 2277979"/>
              <a:gd name="connsiteX2" fmla="*/ 4122821 w 4122821"/>
              <a:gd name="connsiteY2" fmla="*/ 2277979 h 2277979"/>
              <a:gd name="connsiteX3" fmla="*/ 0 w 4122821"/>
              <a:gd name="connsiteY3" fmla="*/ 2277979 h 2277979"/>
            </a:gdLst>
            <a:ahLst/>
            <a:cxnLst>
              <a:cxn ang="0">
                <a:pos x="connsiteX0" y="connsiteY0"/>
              </a:cxn>
              <a:cxn ang="0">
                <a:pos x="connsiteX1" y="connsiteY1"/>
              </a:cxn>
              <a:cxn ang="0">
                <a:pos x="connsiteX2" y="connsiteY2"/>
              </a:cxn>
              <a:cxn ang="0">
                <a:pos x="connsiteX3" y="connsiteY3"/>
              </a:cxn>
            </a:cxnLst>
            <a:rect l="l" t="t" r="r" b="b"/>
            <a:pathLst>
              <a:path w="4122821" h="2277979">
                <a:moveTo>
                  <a:pt x="0" y="0"/>
                </a:moveTo>
                <a:lnTo>
                  <a:pt x="4122821" y="0"/>
                </a:lnTo>
                <a:lnTo>
                  <a:pt x="4122821" y="2277979"/>
                </a:lnTo>
                <a:lnTo>
                  <a:pt x="0" y="2277979"/>
                </a:lnTo>
                <a:close/>
              </a:path>
            </a:pathLst>
          </a:custGeom>
        </p:spPr>
        <p:txBody>
          <a:bodyPr wrap="square">
            <a:noAutofit/>
          </a:bodyPr>
          <a:lstStyle/>
          <a:p>
            <a:endParaRPr lang="en-US"/>
          </a:p>
        </p:txBody>
      </p:sp>
      <p:sp>
        <p:nvSpPr>
          <p:cNvPr id="15" name="Picture Placeholder 14"/>
          <p:cNvSpPr/>
          <p:nvPr>
            <p:ph type="pic" sz="quarter" idx="12"/>
          </p:nvPr>
        </p:nvSpPr>
        <p:spPr>
          <a:xfrm>
            <a:off x="9930063" y="3372855"/>
            <a:ext cx="2261938" cy="2277979"/>
          </a:xfrm>
          <a:custGeom>
            <a:avLst/>
            <a:gdLst>
              <a:gd name="connsiteX0" fmla="*/ 0 w 2261938"/>
              <a:gd name="connsiteY0" fmla="*/ 0 h 2277979"/>
              <a:gd name="connsiteX1" fmla="*/ 2261938 w 2261938"/>
              <a:gd name="connsiteY1" fmla="*/ 0 h 2277979"/>
              <a:gd name="connsiteX2" fmla="*/ 2261938 w 2261938"/>
              <a:gd name="connsiteY2" fmla="*/ 2277979 h 2277979"/>
              <a:gd name="connsiteX3" fmla="*/ 0 w 2261938"/>
              <a:gd name="connsiteY3" fmla="*/ 2277979 h 2277979"/>
            </a:gdLst>
            <a:ahLst/>
            <a:cxnLst>
              <a:cxn ang="0">
                <a:pos x="connsiteX0" y="connsiteY0"/>
              </a:cxn>
              <a:cxn ang="0">
                <a:pos x="connsiteX1" y="connsiteY1"/>
              </a:cxn>
              <a:cxn ang="0">
                <a:pos x="connsiteX2" y="connsiteY2"/>
              </a:cxn>
              <a:cxn ang="0">
                <a:pos x="connsiteX3" y="connsiteY3"/>
              </a:cxn>
            </a:cxnLst>
            <a:rect l="l" t="t" r="r" b="b"/>
            <a:pathLst>
              <a:path w="2261938" h="2277979">
                <a:moveTo>
                  <a:pt x="0" y="0"/>
                </a:moveTo>
                <a:lnTo>
                  <a:pt x="2261938" y="0"/>
                </a:lnTo>
                <a:lnTo>
                  <a:pt x="2261938" y="2277979"/>
                </a:lnTo>
                <a:lnTo>
                  <a:pt x="0" y="2277979"/>
                </a:lnTo>
                <a:close/>
              </a:path>
            </a:pathLst>
          </a:custGeom>
        </p:spPr>
        <p:txBody>
          <a:bodyPr wrap="square">
            <a:noAutofit/>
          </a:bodyPr>
          <a:lstStyle/>
          <a:p>
            <a:endParaRPr lang="en-US"/>
          </a:p>
        </p:txBody>
      </p:sp>
      <p:sp>
        <p:nvSpPr>
          <p:cNvPr id="14" name="Picture Placeholder 13"/>
          <p:cNvSpPr/>
          <p:nvPr>
            <p:ph type="pic" sz="quarter" idx="13"/>
          </p:nvPr>
        </p:nvSpPr>
        <p:spPr>
          <a:xfrm>
            <a:off x="8839200" y="982580"/>
            <a:ext cx="3352800" cy="2277979"/>
          </a:xfrm>
          <a:custGeom>
            <a:avLst/>
            <a:gdLst>
              <a:gd name="connsiteX0" fmla="*/ 0 w 3352800"/>
              <a:gd name="connsiteY0" fmla="*/ 0 h 2277979"/>
              <a:gd name="connsiteX1" fmla="*/ 3352800 w 3352800"/>
              <a:gd name="connsiteY1" fmla="*/ 0 h 2277979"/>
              <a:gd name="connsiteX2" fmla="*/ 3352800 w 3352800"/>
              <a:gd name="connsiteY2" fmla="*/ 2277979 h 2277979"/>
              <a:gd name="connsiteX3" fmla="*/ 0 w 3352800"/>
              <a:gd name="connsiteY3" fmla="*/ 2277979 h 2277979"/>
            </a:gdLst>
            <a:ahLst/>
            <a:cxnLst>
              <a:cxn ang="0">
                <a:pos x="connsiteX0" y="connsiteY0"/>
              </a:cxn>
              <a:cxn ang="0">
                <a:pos x="connsiteX1" y="connsiteY1"/>
              </a:cxn>
              <a:cxn ang="0">
                <a:pos x="connsiteX2" y="connsiteY2"/>
              </a:cxn>
              <a:cxn ang="0">
                <a:pos x="connsiteX3" y="connsiteY3"/>
              </a:cxn>
            </a:cxnLst>
            <a:rect l="l" t="t" r="r" b="b"/>
            <a:pathLst>
              <a:path w="3352800" h="2277979">
                <a:moveTo>
                  <a:pt x="0" y="0"/>
                </a:moveTo>
                <a:lnTo>
                  <a:pt x="3352800" y="0"/>
                </a:lnTo>
                <a:lnTo>
                  <a:pt x="3352800" y="2277979"/>
                </a:lnTo>
                <a:lnTo>
                  <a:pt x="0" y="2277979"/>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50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nodePh="1">
                                  <p:stCondLst>
                                    <p:cond delay="225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75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Picture Placeholder 8"/>
          <p:cNvSpPr/>
          <p:nvPr>
            <p:ph type="pic" sz="quarter" idx="10"/>
          </p:nvPr>
        </p:nvSpPr>
        <p:spPr>
          <a:xfrm>
            <a:off x="5251269" y="1149532"/>
            <a:ext cx="4450080" cy="2778035"/>
          </a:xfrm>
          <a:custGeom>
            <a:avLst/>
            <a:gdLst>
              <a:gd name="connsiteX0" fmla="*/ 0 w 4450080"/>
              <a:gd name="connsiteY0" fmla="*/ 0 h 2778035"/>
              <a:gd name="connsiteX1" fmla="*/ 4450080 w 4450080"/>
              <a:gd name="connsiteY1" fmla="*/ 0 h 2778035"/>
              <a:gd name="connsiteX2" fmla="*/ 4450080 w 4450080"/>
              <a:gd name="connsiteY2" fmla="*/ 2778035 h 2778035"/>
              <a:gd name="connsiteX3" fmla="*/ 0 w 4450080"/>
              <a:gd name="connsiteY3" fmla="*/ 2778035 h 2778035"/>
            </a:gdLst>
            <a:ahLst/>
            <a:cxnLst>
              <a:cxn ang="0">
                <a:pos x="connsiteX0" y="connsiteY0"/>
              </a:cxn>
              <a:cxn ang="0">
                <a:pos x="connsiteX1" y="connsiteY1"/>
              </a:cxn>
              <a:cxn ang="0">
                <a:pos x="connsiteX2" y="connsiteY2"/>
              </a:cxn>
              <a:cxn ang="0">
                <a:pos x="connsiteX3" y="connsiteY3"/>
              </a:cxn>
            </a:cxnLst>
            <a:rect l="l" t="t" r="r" b="b"/>
            <a:pathLst>
              <a:path w="4450080" h="2778035">
                <a:moveTo>
                  <a:pt x="0" y="0"/>
                </a:moveTo>
                <a:lnTo>
                  <a:pt x="4450080" y="0"/>
                </a:lnTo>
                <a:lnTo>
                  <a:pt x="4450080" y="2778035"/>
                </a:lnTo>
                <a:lnTo>
                  <a:pt x="0" y="2778035"/>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450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857250" y="561475"/>
            <a:ext cx="10477500" cy="2880981"/>
          </a:xfrm>
          <a:custGeom>
            <a:avLst/>
            <a:gdLst>
              <a:gd name="connsiteX0" fmla="*/ 0 w 10477500"/>
              <a:gd name="connsiteY0" fmla="*/ 0 h 2880981"/>
              <a:gd name="connsiteX1" fmla="*/ 10477500 w 10477500"/>
              <a:gd name="connsiteY1" fmla="*/ 0 h 2880981"/>
              <a:gd name="connsiteX2" fmla="*/ 10477500 w 10477500"/>
              <a:gd name="connsiteY2" fmla="*/ 2880981 h 2880981"/>
              <a:gd name="connsiteX3" fmla="*/ 0 w 10477500"/>
              <a:gd name="connsiteY3" fmla="*/ 2880981 h 2880981"/>
            </a:gdLst>
            <a:ahLst/>
            <a:cxnLst>
              <a:cxn ang="0">
                <a:pos x="connsiteX0" y="connsiteY0"/>
              </a:cxn>
              <a:cxn ang="0">
                <a:pos x="connsiteX1" y="connsiteY1"/>
              </a:cxn>
              <a:cxn ang="0">
                <a:pos x="connsiteX2" y="connsiteY2"/>
              </a:cxn>
              <a:cxn ang="0">
                <a:pos x="connsiteX3" y="connsiteY3"/>
              </a:cxn>
            </a:cxnLst>
            <a:rect l="l" t="t" r="r" b="b"/>
            <a:pathLst>
              <a:path w="10477500" h="2880981">
                <a:moveTo>
                  <a:pt x="0" y="0"/>
                </a:moveTo>
                <a:lnTo>
                  <a:pt x="10477500" y="0"/>
                </a:lnTo>
                <a:lnTo>
                  <a:pt x="10477500" y="2880981"/>
                </a:lnTo>
                <a:lnTo>
                  <a:pt x="0" y="2880981"/>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6524973" y="1464944"/>
            <a:ext cx="3056828" cy="3698730"/>
          </a:xfrm>
          <a:custGeom>
            <a:avLst/>
            <a:gdLst>
              <a:gd name="connsiteX0" fmla="*/ 0 w 3056828"/>
              <a:gd name="connsiteY0" fmla="*/ 0 h 3698730"/>
              <a:gd name="connsiteX1" fmla="*/ 3056828 w 3056828"/>
              <a:gd name="connsiteY1" fmla="*/ 0 h 3698730"/>
              <a:gd name="connsiteX2" fmla="*/ 3056828 w 3056828"/>
              <a:gd name="connsiteY2" fmla="*/ 3698730 h 3698730"/>
              <a:gd name="connsiteX3" fmla="*/ 0 w 3056828"/>
              <a:gd name="connsiteY3" fmla="*/ 3698730 h 3698730"/>
            </a:gdLst>
            <a:ahLst/>
            <a:cxnLst>
              <a:cxn ang="0">
                <a:pos x="connsiteX0" y="connsiteY0"/>
              </a:cxn>
              <a:cxn ang="0">
                <a:pos x="connsiteX1" y="connsiteY1"/>
              </a:cxn>
              <a:cxn ang="0">
                <a:pos x="connsiteX2" y="connsiteY2"/>
              </a:cxn>
              <a:cxn ang="0">
                <a:pos x="connsiteX3" y="connsiteY3"/>
              </a:cxn>
            </a:cxnLst>
            <a:rect l="l" t="t" r="r" b="b"/>
            <a:pathLst>
              <a:path w="3056828" h="3698730">
                <a:moveTo>
                  <a:pt x="0" y="0"/>
                </a:moveTo>
                <a:lnTo>
                  <a:pt x="3056828" y="0"/>
                </a:lnTo>
                <a:lnTo>
                  <a:pt x="3056828" y="3698730"/>
                </a:lnTo>
                <a:lnTo>
                  <a:pt x="0" y="369873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30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5"/>
          <p:cNvSpPr/>
          <p:nvPr>
            <p:ph type="pic" sz="quarter" idx="11"/>
          </p:nvPr>
        </p:nvSpPr>
        <p:spPr>
          <a:xfrm>
            <a:off x="7656081" y="1256640"/>
            <a:ext cx="2243138" cy="3963988"/>
          </a:xfrm>
          <a:custGeom>
            <a:avLst/>
            <a:gdLst>
              <a:gd name="connsiteX0" fmla="*/ 0 w 1944688"/>
              <a:gd name="connsiteY0" fmla="*/ 0 h 3671888"/>
              <a:gd name="connsiteX1" fmla="*/ 1944688 w 1944688"/>
              <a:gd name="connsiteY1" fmla="*/ 0 h 3671888"/>
              <a:gd name="connsiteX2" fmla="*/ 1944688 w 1944688"/>
              <a:gd name="connsiteY2" fmla="*/ 3671888 h 3671888"/>
              <a:gd name="connsiteX3" fmla="*/ 0 w 1944688"/>
              <a:gd name="connsiteY3" fmla="*/ 3671888 h 3671888"/>
              <a:gd name="connsiteX4" fmla="*/ 0 w 1944688"/>
              <a:gd name="connsiteY4" fmla="*/ 0 h 3671888"/>
              <a:gd name="connsiteX0-1" fmla="*/ 63500 w 2008188"/>
              <a:gd name="connsiteY0-2" fmla="*/ 0 h 3824288"/>
              <a:gd name="connsiteX1-3" fmla="*/ 2008188 w 2008188"/>
              <a:gd name="connsiteY1-4" fmla="*/ 0 h 3824288"/>
              <a:gd name="connsiteX2-5" fmla="*/ 2008188 w 2008188"/>
              <a:gd name="connsiteY2-6" fmla="*/ 3671888 h 3824288"/>
              <a:gd name="connsiteX3-7" fmla="*/ 0 w 2008188"/>
              <a:gd name="connsiteY3-8" fmla="*/ 3824288 h 3824288"/>
              <a:gd name="connsiteX4-9" fmla="*/ 63500 w 2008188"/>
              <a:gd name="connsiteY4-10" fmla="*/ 0 h 3824288"/>
              <a:gd name="connsiteX0-11" fmla="*/ 101600 w 2046288"/>
              <a:gd name="connsiteY0-12" fmla="*/ 0 h 3875088"/>
              <a:gd name="connsiteX1-13" fmla="*/ 2046288 w 2046288"/>
              <a:gd name="connsiteY1-14" fmla="*/ 0 h 3875088"/>
              <a:gd name="connsiteX2-15" fmla="*/ 2046288 w 2046288"/>
              <a:gd name="connsiteY2-16" fmla="*/ 3671888 h 3875088"/>
              <a:gd name="connsiteX3-17" fmla="*/ 0 w 2046288"/>
              <a:gd name="connsiteY3-18" fmla="*/ 3875088 h 3875088"/>
              <a:gd name="connsiteX4-19" fmla="*/ 101600 w 2046288"/>
              <a:gd name="connsiteY4-20" fmla="*/ 0 h 3875088"/>
              <a:gd name="connsiteX0-21" fmla="*/ 88900 w 2033588"/>
              <a:gd name="connsiteY0-22" fmla="*/ 0 h 3875088"/>
              <a:gd name="connsiteX1-23" fmla="*/ 2033588 w 2033588"/>
              <a:gd name="connsiteY1-24" fmla="*/ 0 h 3875088"/>
              <a:gd name="connsiteX2-25" fmla="*/ 2033588 w 2033588"/>
              <a:gd name="connsiteY2-26" fmla="*/ 3671888 h 3875088"/>
              <a:gd name="connsiteX3-27" fmla="*/ 0 w 2033588"/>
              <a:gd name="connsiteY3-28" fmla="*/ 3875088 h 3875088"/>
              <a:gd name="connsiteX4-29" fmla="*/ 88900 w 2033588"/>
              <a:gd name="connsiteY4-30" fmla="*/ 0 h 3875088"/>
              <a:gd name="connsiteX0-31" fmla="*/ 63500 w 2008188"/>
              <a:gd name="connsiteY0-32" fmla="*/ 0 h 3868738"/>
              <a:gd name="connsiteX1-33" fmla="*/ 2008188 w 2008188"/>
              <a:gd name="connsiteY1-34" fmla="*/ 0 h 3868738"/>
              <a:gd name="connsiteX2-35" fmla="*/ 2008188 w 2008188"/>
              <a:gd name="connsiteY2-36" fmla="*/ 3671888 h 3868738"/>
              <a:gd name="connsiteX3-37" fmla="*/ 0 w 2008188"/>
              <a:gd name="connsiteY3-38" fmla="*/ 3868738 h 3868738"/>
              <a:gd name="connsiteX4-39" fmla="*/ 63500 w 2008188"/>
              <a:gd name="connsiteY4-40" fmla="*/ 0 h 3868738"/>
              <a:gd name="connsiteX0-41" fmla="*/ 63500 w 2008188"/>
              <a:gd name="connsiteY0-42" fmla="*/ 0 h 3868738"/>
              <a:gd name="connsiteX1-43" fmla="*/ 2008188 w 2008188"/>
              <a:gd name="connsiteY1-44" fmla="*/ 0 h 3868738"/>
              <a:gd name="connsiteX2-45" fmla="*/ 2001838 w 2008188"/>
              <a:gd name="connsiteY2-46" fmla="*/ 3729038 h 3868738"/>
              <a:gd name="connsiteX3-47" fmla="*/ 0 w 2008188"/>
              <a:gd name="connsiteY3-48" fmla="*/ 3868738 h 3868738"/>
              <a:gd name="connsiteX4-49" fmla="*/ 63500 w 2008188"/>
              <a:gd name="connsiteY4-50" fmla="*/ 0 h 3868738"/>
              <a:gd name="connsiteX0-51" fmla="*/ 63500 w 2008188"/>
              <a:gd name="connsiteY0-52" fmla="*/ 0 h 3868738"/>
              <a:gd name="connsiteX1-53" fmla="*/ 2008188 w 2008188"/>
              <a:gd name="connsiteY1-54" fmla="*/ 0 h 3868738"/>
              <a:gd name="connsiteX2-55" fmla="*/ 1995488 w 2008188"/>
              <a:gd name="connsiteY2-56" fmla="*/ 3811588 h 3868738"/>
              <a:gd name="connsiteX3-57" fmla="*/ 0 w 2008188"/>
              <a:gd name="connsiteY3-58" fmla="*/ 3868738 h 3868738"/>
              <a:gd name="connsiteX4-59" fmla="*/ 63500 w 2008188"/>
              <a:gd name="connsiteY4-60" fmla="*/ 0 h 3868738"/>
              <a:gd name="connsiteX0-61" fmla="*/ 63500 w 2014819"/>
              <a:gd name="connsiteY0-62" fmla="*/ 0 h 3868738"/>
              <a:gd name="connsiteX1-63" fmla="*/ 2008188 w 2014819"/>
              <a:gd name="connsiteY1-64" fmla="*/ 0 h 3868738"/>
              <a:gd name="connsiteX2-65" fmla="*/ 2014538 w 2014819"/>
              <a:gd name="connsiteY2-66" fmla="*/ 3849688 h 3868738"/>
              <a:gd name="connsiteX3-67" fmla="*/ 0 w 2014819"/>
              <a:gd name="connsiteY3-68" fmla="*/ 3868738 h 3868738"/>
              <a:gd name="connsiteX4-69" fmla="*/ 63500 w 2014819"/>
              <a:gd name="connsiteY4-70" fmla="*/ 0 h 3868738"/>
              <a:gd name="connsiteX0-71" fmla="*/ 63500 w 2033696"/>
              <a:gd name="connsiteY0-72" fmla="*/ 0 h 3868738"/>
              <a:gd name="connsiteX1-73" fmla="*/ 2008188 w 2033696"/>
              <a:gd name="connsiteY1-74" fmla="*/ 0 h 3868738"/>
              <a:gd name="connsiteX2-75" fmla="*/ 2033588 w 2033696"/>
              <a:gd name="connsiteY2-76" fmla="*/ 3856038 h 3868738"/>
              <a:gd name="connsiteX3-77" fmla="*/ 0 w 2033696"/>
              <a:gd name="connsiteY3-78" fmla="*/ 3868738 h 3868738"/>
              <a:gd name="connsiteX4-79" fmla="*/ 63500 w 2033696"/>
              <a:gd name="connsiteY4-80" fmla="*/ 0 h 3868738"/>
              <a:gd name="connsiteX0-81" fmla="*/ 63500 w 2071736"/>
              <a:gd name="connsiteY0-82" fmla="*/ 0 h 3868738"/>
              <a:gd name="connsiteX1-83" fmla="*/ 2008188 w 2071736"/>
              <a:gd name="connsiteY1-84" fmla="*/ 0 h 3868738"/>
              <a:gd name="connsiteX2-85" fmla="*/ 2071688 w 2071736"/>
              <a:gd name="connsiteY2-86" fmla="*/ 3862388 h 3868738"/>
              <a:gd name="connsiteX3-87" fmla="*/ 0 w 2071736"/>
              <a:gd name="connsiteY3-88" fmla="*/ 3868738 h 3868738"/>
              <a:gd name="connsiteX4-89" fmla="*/ 63500 w 2071736"/>
              <a:gd name="connsiteY4-90" fmla="*/ 0 h 3868738"/>
              <a:gd name="connsiteX0-91" fmla="*/ 63500 w 2065391"/>
              <a:gd name="connsiteY0-92" fmla="*/ 0 h 3868738"/>
              <a:gd name="connsiteX1-93" fmla="*/ 2008188 w 2065391"/>
              <a:gd name="connsiteY1-94" fmla="*/ 0 h 3868738"/>
              <a:gd name="connsiteX2-95" fmla="*/ 2065338 w 2065391"/>
              <a:gd name="connsiteY2-96" fmla="*/ 3856038 h 3868738"/>
              <a:gd name="connsiteX3-97" fmla="*/ 0 w 2065391"/>
              <a:gd name="connsiteY3-98" fmla="*/ 3868738 h 3868738"/>
              <a:gd name="connsiteX4-99" fmla="*/ 63500 w 2065391"/>
              <a:gd name="connsiteY4-100" fmla="*/ 0 h 3868738"/>
              <a:gd name="connsiteX0-101" fmla="*/ 63500 w 2040027"/>
              <a:gd name="connsiteY0-102" fmla="*/ 0 h 3868738"/>
              <a:gd name="connsiteX1-103" fmla="*/ 2008188 w 2040027"/>
              <a:gd name="connsiteY1-104" fmla="*/ 0 h 3868738"/>
              <a:gd name="connsiteX2-105" fmla="*/ 2039938 w 2040027"/>
              <a:gd name="connsiteY2-106" fmla="*/ 3843338 h 3868738"/>
              <a:gd name="connsiteX3-107" fmla="*/ 0 w 2040027"/>
              <a:gd name="connsiteY3-108" fmla="*/ 3868738 h 3868738"/>
              <a:gd name="connsiteX4-109" fmla="*/ 63500 w 2040027"/>
              <a:gd name="connsiteY4-110" fmla="*/ 0 h 3868738"/>
              <a:gd name="connsiteX0-111" fmla="*/ 63500 w 2052705"/>
              <a:gd name="connsiteY0-112" fmla="*/ 0 h 3868738"/>
              <a:gd name="connsiteX1-113" fmla="*/ 2008188 w 2052705"/>
              <a:gd name="connsiteY1-114" fmla="*/ 0 h 3868738"/>
              <a:gd name="connsiteX2-115" fmla="*/ 2052638 w 2052705"/>
              <a:gd name="connsiteY2-116" fmla="*/ 3849688 h 3868738"/>
              <a:gd name="connsiteX3-117" fmla="*/ 0 w 2052705"/>
              <a:gd name="connsiteY3-118" fmla="*/ 3868738 h 3868738"/>
              <a:gd name="connsiteX4-119" fmla="*/ 63500 w 2052705"/>
              <a:gd name="connsiteY4-120" fmla="*/ 0 h 3868738"/>
              <a:gd name="connsiteX0-121" fmla="*/ 82550 w 2071755"/>
              <a:gd name="connsiteY0-122" fmla="*/ 0 h 3900488"/>
              <a:gd name="connsiteX1-123" fmla="*/ 2027238 w 2071755"/>
              <a:gd name="connsiteY1-124" fmla="*/ 0 h 3900488"/>
              <a:gd name="connsiteX2-125" fmla="*/ 2071688 w 2071755"/>
              <a:gd name="connsiteY2-126" fmla="*/ 3849688 h 3900488"/>
              <a:gd name="connsiteX3-127" fmla="*/ 0 w 2071755"/>
              <a:gd name="connsiteY3-128" fmla="*/ 3900488 h 3900488"/>
              <a:gd name="connsiteX4-129" fmla="*/ 82550 w 2071755"/>
              <a:gd name="connsiteY4-130" fmla="*/ 0 h 3900488"/>
              <a:gd name="connsiteX0-131" fmla="*/ 76200 w 2065405"/>
              <a:gd name="connsiteY0-132" fmla="*/ 0 h 3881438"/>
              <a:gd name="connsiteX1-133" fmla="*/ 2020888 w 2065405"/>
              <a:gd name="connsiteY1-134" fmla="*/ 0 h 3881438"/>
              <a:gd name="connsiteX2-135" fmla="*/ 2065338 w 2065405"/>
              <a:gd name="connsiteY2-136" fmla="*/ 3849688 h 3881438"/>
              <a:gd name="connsiteX3-137" fmla="*/ 0 w 2065405"/>
              <a:gd name="connsiteY3-138" fmla="*/ 3881438 h 3881438"/>
              <a:gd name="connsiteX4-139" fmla="*/ 76200 w 2065405"/>
              <a:gd name="connsiteY4-140" fmla="*/ 0 h 3881438"/>
              <a:gd name="connsiteX0-141" fmla="*/ 76200 w 2065405"/>
              <a:gd name="connsiteY0-142" fmla="*/ 0 h 3894138"/>
              <a:gd name="connsiteX1-143" fmla="*/ 2020888 w 2065405"/>
              <a:gd name="connsiteY1-144" fmla="*/ 0 h 3894138"/>
              <a:gd name="connsiteX2-145" fmla="*/ 2065338 w 2065405"/>
              <a:gd name="connsiteY2-146" fmla="*/ 3849688 h 3894138"/>
              <a:gd name="connsiteX3-147" fmla="*/ 0 w 2065405"/>
              <a:gd name="connsiteY3-148" fmla="*/ 3894138 h 3894138"/>
              <a:gd name="connsiteX4-149" fmla="*/ 76200 w 2065405"/>
              <a:gd name="connsiteY4-150" fmla="*/ 0 h 3894138"/>
              <a:gd name="connsiteX0-151" fmla="*/ 44450 w 2065405"/>
              <a:gd name="connsiteY0-152" fmla="*/ 0 h 3900488"/>
              <a:gd name="connsiteX1-153" fmla="*/ 2020888 w 2065405"/>
              <a:gd name="connsiteY1-154" fmla="*/ 6350 h 3900488"/>
              <a:gd name="connsiteX2-155" fmla="*/ 2065338 w 2065405"/>
              <a:gd name="connsiteY2-156" fmla="*/ 3856038 h 3900488"/>
              <a:gd name="connsiteX3-157" fmla="*/ 0 w 2065405"/>
              <a:gd name="connsiteY3-158" fmla="*/ 3900488 h 3900488"/>
              <a:gd name="connsiteX4-159" fmla="*/ 44450 w 2065405"/>
              <a:gd name="connsiteY4-160" fmla="*/ 0 h 3900488"/>
              <a:gd name="connsiteX0-161" fmla="*/ 25400 w 2065405"/>
              <a:gd name="connsiteY0-162" fmla="*/ 0 h 3944938"/>
              <a:gd name="connsiteX1-163" fmla="*/ 2020888 w 2065405"/>
              <a:gd name="connsiteY1-164" fmla="*/ 50800 h 3944938"/>
              <a:gd name="connsiteX2-165" fmla="*/ 2065338 w 2065405"/>
              <a:gd name="connsiteY2-166" fmla="*/ 3900488 h 3944938"/>
              <a:gd name="connsiteX3-167" fmla="*/ 0 w 2065405"/>
              <a:gd name="connsiteY3-168" fmla="*/ 3944938 h 3944938"/>
              <a:gd name="connsiteX4-169" fmla="*/ 25400 w 2065405"/>
              <a:gd name="connsiteY4-170" fmla="*/ 0 h 3944938"/>
              <a:gd name="connsiteX0-171" fmla="*/ 0 w 2084455"/>
              <a:gd name="connsiteY0-172" fmla="*/ 0 h 3951288"/>
              <a:gd name="connsiteX1-173" fmla="*/ 2039938 w 2084455"/>
              <a:gd name="connsiteY1-174" fmla="*/ 57150 h 3951288"/>
              <a:gd name="connsiteX2-175" fmla="*/ 2084388 w 2084455"/>
              <a:gd name="connsiteY2-176" fmla="*/ 3906838 h 3951288"/>
              <a:gd name="connsiteX3-177" fmla="*/ 19050 w 2084455"/>
              <a:gd name="connsiteY3-178" fmla="*/ 3951288 h 3951288"/>
              <a:gd name="connsiteX4-179" fmla="*/ 0 w 2084455"/>
              <a:gd name="connsiteY4-180" fmla="*/ 0 h 3951288"/>
              <a:gd name="connsiteX0-181" fmla="*/ 0 w 2128905"/>
              <a:gd name="connsiteY0-182" fmla="*/ 0 h 3944938"/>
              <a:gd name="connsiteX1-183" fmla="*/ 2084388 w 2128905"/>
              <a:gd name="connsiteY1-184" fmla="*/ 50800 h 3944938"/>
              <a:gd name="connsiteX2-185" fmla="*/ 2128838 w 2128905"/>
              <a:gd name="connsiteY2-186" fmla="*/ 3900488 h 3944938"/>
              <a:gd name="connsiteX3-187" fmla="*/ 63500 w 2128905"/>
              <a:gd name="connsiteY3-188" fmla="*/ 3944938 h 3944938"/>
              <a:gd name="connsiteX4-189" fmla="*/ 0 w 2128905"/>
              <a:gd name="connsiteY4-190" fmla="*/ 0 h 3944938"/>
              <a:gd name="connsiteX0-191" fmla="*/ 0 w 2167005"/>
              <a:gd name="connsiteY0-192" fmla="*/ 0 h 3951288"/>
              <a:gd name="connsiteX1-193" fmla="*/ 2122488 w 2167005"/>
              <a:gd name="connsiteY1-194" fmla="*/ 57150 h 3951288"/>
              <a:gd name="connsiteX2-195" fmla="*/ 2166938 w 2167005"/>
              <a:gd name="connsiteY2-196" fmla="*/ 3906838 h 3951288"/>
              <a:gd name="connsiteX3-197" fmla="*/ 101600 w 2167005"/>
              <a:gd name="connsiteY3-198" fmla="*/ 3951288 h 3951288"/>
              <a:gd name="connsiteX4-199" fmla="*/ 0 w 2167005"/>
              <a:gd name="connsiteY4-200" fmla="*/ 0 h 3951288"/>
              <a:gd name="connsiteX0-201" fmla="*/ 0 w 2167219"/>
              <a:gd name="connsiteY0-202" fmla="*/ 0 h 3951288"/>
              <a:gd name="connsiteX1-203" fmla="*/ 2160588 w 2167219"/>
              <a:gd name="connsiteY1-204" fmla="*/ 57150 h 3951288"/>
              <a:gd name="connsiteX2-205" fmla="*/ 2166938 w 2167219"/>
              <a:gd name="connsiteY2-206" fmla="*/ 3906838 h 3951288"/>
              <a:gd name="connsiteX3-207" fmla="*/ 101600 w 2167219"/>
              <a:gd name="connsiteY3-208" fmla="*/ 3951288 h 3951288"/>
              <a:gd name="connsiteX4-209" fmla="*/ 0 w 2167219"/>
              <a:gd name="connsiteY4-210" fmla="*/ 0 h 3951288"/>
              <a:gd name="connsiteX0-211" fmla="*/ 0 w 2192338"/>
              <a:gd name="connsiteY0-212" fmla="*/ 0 h 3951288"/>
              <a:gd name="connsiteX1-213" fmla="*/ 2192338 w 2192338"/>
              <a:gd name="connsiteY1-214" fmla="*/ 38100 h 3951288"/>
              <a:gd name="connsiteX2-215" fmla="*/ 2166938 w 2192338"/>
              <a:gd name="connsiteY2-216" fmla="*/ 3906838 h 3951288"/>
              <a:gd name="connsiteX3-217" fmla="*/ 101600 w 2192338"/>
              <a:gd name="connsiteY3-218" fmla="*/ 3951288 h 3951288"/>
              <a:gd name="connsiteX4-219" fmla="*/ 0 w 2192338"/>
              <a:gd name="connsiteY4-220" fmla="*/ 0 h 3951288"/>
              <a:gd name="connsiteX0-221" fmla="*/ 0 w 2211388"/>
              <a:gd name="connsiteY0-222" fmla="*/ 0 h 3951288"/>
              <a:gd name="connsiteX1-223" fmla="*/ 2211388 w 2211388"/>
              <a:gd name="connsiteY1-224" fmla="*/ 25400 h 3951288"/>
              <a:gd name="connsiteX2-225" fmla="*/ 2166938 w 2211388"/>
              <a:gd name="connsiteY2-226" fmla="*/ 3906838 h 3951288"/>
              <a:gd name="connsiteX3-227" fmla="*/ 101600 w 2211388"/>
              <a:gd name="connsiteY3-228" fmla="*/ 3951288 h 3951288"/>
              <a:gd name="connsiteX4-229" fmla="*/ 0 w 2211388"/>
              <a:gd name="connsiteY4-230" fmla="*/ 0 h 3951288"/>
              <a:gd name="connsiteX0-231" fmla="*/ 0 w 2230438"/>
              <a:gd name="connsiteY0-232" fmla="*/ 0 h 3951288"/>
              <a:gd name="connsiteX1-233" fmla="*/ 2230438 w 2230438"/>
              <a:gd name="connsiteY1-234" fmla="*/ 19050 h 3951288"/>
              <a:gd name="connsiteX2-235" fmla="*/ 2166938 w 2230438"/>
              <a:gd name="connsiteY2-236" fmla="*/ 3906838 h 3951288"/>
              <a:gd name="connsiteX3-237" fmla="*/ 101600 w 2230438"/>
              <a:gd name="connsiteY3-238" fmla="*/ 3951288 h 3951288"/>
              <a:gd name="connsiteX4-239" fmla="*/ 0 w 2230438"/>
              <a:gd name="connsiteY4-240" fmla="*/ 0 h 3951288"/>
              <a:gd name="connsiteX0-241" fmla="*/ 0 w 2249488"/>
              <a:gd name="connsiteY0-242" fmla="*/ 12700 h 3963988"/>
              <a:gd name="connsiteX1-243" fmla="*/ 2249488 w 2249488"/>
              <a:gd name="connsiteY1-244" fmla="*/ 0 h 3963988"/>
              <a:gd name="connsiteX2-245" fmla="*/ 2166938 w 2249488"/>
              <a:gd name="connsiteY2-246" fmla="*/ 3919538 h 3963988"/>
              <a:gd name="connsiteX3-247" fmla="*/ 101600 w 2249488"/>
              <a:gd name="connsiteY3-248" fmla="*/ 3963988 h 3963988"/>
              <a:gd name="connsiteX4-249" fmla="*/ 0 w 2249488"/>
              <a:gd name="connsiteY4-250" fmla="*/ 12700 h 3963988"/>
              <a:gd name="connsiteX0-251" fmla="*/ 0 w 2236788"/>
              <a:gd name="connsiteY0-252" fmla="*/ 25400 h 3963988"/>
              <a:gd name="connsiteX1-253" fmla="*/ 2236788 w 2236788"/>
              <a:gd name="connsiteY1-254" fmla="*/ 0 h 3963988"/>
              <a:gd name="connsiteX2-255" fmla="*/ 2154238 w 2236788"/>
              <a:gd name="connsiteY2-256" fmla="*/ 3919538 h 3963988"/>
              <a:gd name="connsiteX3-257" fmla="*/ 88900 w 2236788"/>
              <a:gd name="connsiteY3-258" fmla="*/ 3963988 h 3963988"/>
              <a:gd name="connsiteX4-259" fmla="*/ 0 w 2236788"/>
              <a:gd name="connsiteY4-260" fmla="*/ 25400 h 3963988"/>
              <a:gd name="connsiteX0-261" fmla="*/ 0 w 2255838"/>
              <a:gd name="connsiteY0-262" fmla="*/ 50800 h 3963988"/>
              <a:gd name="connsiteX1-263" fmla="*/ 2255838 w 2255838"/>
              <a:gd name="connsiteY1-264" fmla="*/ 0 h 3963988"/>
              <a:gd name="connsiteX2-265" fmla="*/ 2173288 w 2255838"/>
              <a:gd name="connsiteY2-266" fmla="*/ 3919538 h 3963988"/>
              <a:gd name="connsiteX3-267" fmla="*/ 107950 w 2255838"/>
              <a:gd name="connsiteY3-268" fmla="*/ 3963988 h 3963988"/>
              <a:gd name="connsiteX4-269" fmla="*/ 0 w 2255838"/>
              <a:gd name="connsiteY4-270" fmla="*/ 50800 h 3963988"/>
              <a:gd name="connsiteX0-271" fmla="*/ 0 w 2243138"/>
              <a:gd name="connsiteY0-272" fmla="*/ 57150 h 3963988"/>
              <a:gd name="connsiteX1-273" fmla="*/ 2243138 w 2243138"/>
              <a:gd name="connsiteY1-274" fmla="*/ 0 h 3963988"/>
              <a:gd name="connsiteX2-275" fmla="*/ 2160588 w 2243138"/>
              <a:gd name="connsiteY2-276" fmla="*/ 3919538 h 3963988"/>
              <a:gd name="connsiteX3-277" fmla="*/ 95250 w 2243138"/>
              <a:gd name="connsiteY3-278" fmla="*/ 3963988 h 3963988"/>
              <a:gd name="connsiteX4-279" fmla="*/ 0 w 2243138"/>
              <a:gd name="connsiteY4-280" fmla="*/ 57150 h 3963988"/>
              <a:gd name="connsiteX0-281" fmla="*/ 0 w 2243138"/>
              <a:gd name="connsiteY0-282" fmla="*/ 57150 h 3963988"/>
              <a:gd name="connsiteX1-283" fmla="*/ 2243138 w 2243138"/>
              <a:gd name="connsiteY1-284" fmla="*/ 0 h 3963988"/>
              <a:gd name="connsiteX2-285" fmla="*/ 2160588 w 2243138"/>
              <a:gd name="connsiteY2-286" fmla="*/ 3919538 h 3963988"/>
              <a:gd name="connsiteX3-287" fmla="*/ 95250 w 2243138"/>
              <a:gd name="connsiteY3-288" fmla="*/ 3963988 h 3963988"/>
              <a:gd name="connsiteX4-289" fmla="*/ 0 w 2243138"/>
              <a:gd name="connsiteY4-290" fmla="*/ 57150 h 3963988"/>
              <a:gd name="connsiteX0-291" fmla="*/ 0 w 2243138"/>
              <a:gd name="connsiteY0-292" fmla="*/ 57150 h 3963988"/>
              <a:gd name="connsiteX1-293" fmla="*/ 2243138 w 2243138"/>
              <a:gd name="connsiteY1-294" fmla="*/ 0 h 3963988"/>
              <a:gd name="connsiteX2-295" fmla="*/ 2160588 w 2243138"/>
              <a:gd name="connsiteY2-296" fmla="*/ 3919538 h 3963988"/>
              <a:gd name="connsiteX3-297" fmla="*/ 101600 w 2243138"/>
              <a:gd name="connsiteY3-298" fmla="*/ 3963988 h 3963988"/>
              <a:gd name="connsiteX4-299" fmla="*/ 0 w 2243138"/>
              <a:gd name="connsiteY4-300" fmla="*/ 57150 h 3963988"/>
              <a:gd name="connsiteX0-301" fmla="*/ 0 w 2243138"/>
              <a:gd name="connsiteY0-302" fmla="*/ 57150 h 3963988"/>
              <a:gd name="connsiteX1-303" fmla="*/ 2243138 w 2243138"/>
              <a:gd name="connsiteY1-304" fmla="*/ 0 h 3963988"/>
              <a:gd name="connsiteX2-305" fmla="*/ 2160588 w 2243138"/>
              <a:gd name="connsiteY2-306" fmla="*/ 3919538 h 3963988"/>
              <a:gd name="connsiteX3-307" fmla="*/ 114300 w 2243138"/>
              <a:gd name="connsiteY3-308" fmla="*/ 3963988 h 3963988"/>
              <a:gd name="connsiteX4-309" fmla="*/ 0 w 2243138"/>
              <a:gd name="connsiteY4-310" fmla="*/ 57150 h 3963988"/>
              <a:gd name="connsiteX0-311" fmla="*/ 0 w 2243138"/>
              <a:gd name="connsiteY0-312" fmla="*/ 57150 h 3963988"/>
              <a:gd name="connsiteX1-313" fmla="*/ 2243138 w 2243138"/>
              <a:gd name="connsiteY1-314" fmla="*/ 0 h 3963988"/>
              <a:gd name="connsiteX2-315" fmla="*/ 2160588 w 2243138"/>
              <a:gd name="connsiteY2-316" fmla="*/ 3919538 h 3963988"/>
              <a:gd name="connsiteX3-317" fmla="*/ 114300 w 2243138"/>
              <a:gd name="connsiteY3-318" fmla="*/ 3963988 h 3963988"/>
              <a:gd name="connsiteX4-319" fmla="*/ 0 w 2243138"/>
              <a:gd name="connsiteY4-320" fmla="*/ 57150 h 3963988"/>
              <a:gd name="connsiteX0-321" fmla="*/ 0 w 2243138"/>
              <a:gd name="connsiteY0-322" fmla="*/ 57150 h 3963988"/>
              <a:gd name="connsiteX1-323" fmla="*/ 2243138 w 2243138"/>
              <a:gd name="connsiteY1-324" fmla="*/ 0 h 3963988"/>
              <a:gd name="connsiteX2-325" fmla="*/ 2160588 w 2243138"/>
              <a:gd name="connsiteY2-326" fmla="*/ 3894138 h 3963988"/>
              <a:gd name="connsiteX3-327" fmla="*/ 114300 w 2243138"/>
              <a:gd name="connsiteY3-328" fmla="*/ 3963988 h 3963988"/>
              <a:gd name="connsiteX4-329" fmla="*/ 0 w 2243138"/>
              <a:gd name="connsiteY4-330" fmla="*/ 57150 h 3963988"/>
              <a:gd name="connsiteX0-331" fmla="*/ 0 w 2243138"/>
              <a:gd name="connsiteY0-332" fmla="*/ 57150 h 3963988"/>
              <a:gd name="connsiteX1-333" fmla="*/ 2243138 w 2243138"/>
              <a:gd name="connsiteY1-334" fmla="*/ 0 h 3963988"/>
              <a:gd name="connsiteX2-335" fmla="*/ 2160588 w 2243138"/>
              <a:gd name="connsiteY2-336" fmla="*/ 3894138 h 3963988"/>
              <a:gd name="connsiteX3-337" fmla="*/ 114300 w 2243138"/>
              <a:gd name="connsiteY3-338" fmla="*/ 3963988 h 3963988"/>
              <a:gd name="connsiteX4-339" fmla="*/ 0 w 2243138"/>
              <a:gd name="connsiteY4-340" fmla="*/ 57150 h 3963988"/>
              <a:gd name="connsiteX0-341" fmla="*/ 0 w 2243138"/>
              <a:gd name="connsiteY0-342" fmla="*/ 57150 h 3963988"/>
              <a:gd name="connsiteX1-343" fmla="*/ 2243138 w 2243138"/>
              <a:gd name="connsiteY1-344" fmla="*/ 0 h 3963988"/>
              <a:gd name="connsiteX2-345" fmla="*/ 2160588 w 2243138"/>
              <a:gd name="connsiteY2-346" fmla="*/ 3900488 h 3963988"/>
              <a:gd name="connsiteX3-347" fmla="*/ 114300 w 2243138"/>
              <a:gd name="connsiteY3-348" fmla="*/ 3963988 h 3963988"/>
              <a:gd name="connsiteX4-349" fmla="*/ 0 w 2243138"/>
              <a:gd name="connsiteY4-350" fmla="*/ 57150 h 3963988"/>
              <a:gd name="connsiteX0-351" fmla="*/ 0 w 2243138"/>
              <a:gd name="connsiteY0-352" fmla="*/ 57150 h 3963988"/>
              <a:gd name="connsiteX1-353" fmla="*/ 2243138 w 2243138"/>
              <a:gd name="connsiteY1-354" fmla="*/ 0 h 3963988"/>
              <a:gd name="connsiteX2-355" fmla="*/ 2185988 w 2243138"/>
              <a:gd name="connsiteY2-356" fmla="*/ 3913188 h 3963988"/>
              <a:gd name="connsiteX3-357" fmla="*/ 114300 w 2243138"/>
              <a:gd name="connsiteY3-358" fmla="*/ 3963988 h 3963988"/>
              <a:gd name="connsiteX4-359" fmla="*/ 0 w 2243138"/>
              <a:gd name="connsiteY4-360" fmla="*/ 57150 h 3963988"/>
              <a:gd name="connsiteX0-361" fmla="*/ 0 w 2243138"/>
              <a:gd name="connsiteY0-362" fmla="*/ 57150 h 3963988"/>
              <a:gd name="connsiteX1-363" fmla="*/ 2243138 w 2243138"/>
              <a:gd name="connsiteY1-364" fmla="*/ 0 h 3963988"/>
              <a:gd name="connsiteX2-365" fmla="*/ 2166938 w 2243138"/>
              <a:gd name="connsiteY2-366" fmla="*/ 3913188 h 3963988"/>
              <a:gd name="connsiteX3-367" fmla="*/ 114300 w 2243138"/>
              <a:gd name="connsiteY3-368" fmla="*/ 3963988 h 3963988"/>
              <a:gd name="connsiteX4-369" fmla="*/ 0 w 2243138"/>
              <a:gd name="connsiteY4-370" fmla="*/ 57150 h 3963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3138" h="3963988">
                <a:moveTo>
                  <a:pt x="0" y="57150"/>
                </a:moveTo>
                <a:lnTo>
                  <a:pt x="2243138" y="0"/>
                </a:lnTo>
                <a:cubicBezTo>
                  <a:pt x="2241021" y="1243013"/>
                  <a:pt x="2169055" y="2670175"/>
                  <a:pt x="2166938" y="3913188"/>
                </a:cubicBezTo>
                <a:lnTo>
                  <a:pt x="114300" y="3963988"/>
                </a:lnTo>
                <a:lnTo>
                  <a:pt x="0" y="57150"/>
                </a:lnTo>
                <a:close/>
              </a:path>
            </a:pathLst>
          </a:custGeom>
          <a:solidFill>
            <a:schemeClr val="bg1">
              <a:lumMod val="75000"/>
            </a:schemeClr>
          </a:solidFill>
          <a:scene3d>
            <a:camera prst="perspectiveContrastingLeftFacing" fov="3600000">
              <a:rot lat="20868917" lon="2734568" rev="18983572"/>
            </a:camera>
            <a:lightRig rig="threePt" dir="t"/>
          </a:scene3d>
        </p:spPr>
        <p:txBody>
          <a:bodyPr/>
          <a:lstStyle>
            <a:lvl1pPr marL="0" indent="0">
              <a:buNone/>
              <a:defRPr sz="1800"/>
            </a:lvl1pPr>
          </a:lstStyle>
          <a:p>
            <a:endParaRPr lang="id-ID"/>
          </a:p>
        </p:txBody>
      </p:sp>
      <p:sp>
        <p:nvSpPr>
          <p:cNvPr id="6" name="Picture Placeholder 5"/>
          <p:cNvSpPr/>
          <p:nvPr>
            <p:ph type="pic" sz="quarter" idx="10"/>
          </p:nvPr>
        </p:nvSpPr>
        <p:spPr>
          <a:xfrm>
            <a:off x="5369516" y="1478890"/>
            <a:ext cx="2243138" cy="3963988"/>
          </a:xfrm>
          <a:custGeom>
            <a:avLst/>
            <a:gdLst>
              <a:gd name="connsiteX0" fmla="*/ 0 w 1944688"/>
              <a:gd name="connsiteY0" fmla="*/ 0 h 3671888"/>
              <a:gd name="connsiteX1" fmla="*/ 1944688 w 1944688"/>
              <a:gd name="connsiteY1" fmla="*/ 0 h 3671888"/>
              <a:gd name="connsiteX2" fmla="*/ 1944688 w 1944688"/>
              <a:gd name="connsiteY2" fmla="*/ 3671888 h 3671888"/>
              <a:gd name="connsiteX3" fmla="*/ 0 w 1944688"/>
              <a:gd name="connsiteY3" fmla="*/ 3671888 h 3671888"/>
              <a:gd name="connsiteX4" fmla="*/ 0 w 1944688"/>
              <a:gd name="connsiteY4" fmla="*/ 0 h 3671888"/>
              <a:gd name="connsiteX0-1" fmla="*/ 63500 w 2008188"/>
              <a:gd name="connsiteY0-2" fmla="*/ 0 h 3824288"/>
              <a:gd name="connsiteX1-3" fmla="*/ 2008188 w 2008188"/>
              <a:gd name="connsiteY1-4" fmla="*/ 0 h 3824288"/>
              <a:gd name="connsiteX2-5" fmla="*/ 2008188 w 2008188"/>
              <a:gd name="connsiteY2-6" fmla="*/ 3671888 h 3824288"/>
              <a:gd name="connsiteX3-7" fmla="*/ 0 w 2008188"/>
              <a:gd name="connsiteY3-8" fmla="*/ 3824288 h 3824288"/>
              <a:gd name="connsiteX4-9" fmla="*/ 63500 w 2008188"/>
              <a:gd name="connsiteY4-10" fmla="*/ 0 h 3824288"/>
              <a:gd name="connsiteX0-11" fmla="*/ 101600 w 2046288"/>
              <a:gd name="connsiteY0-12" fmla="*/ 0 h 3875088"/>
              <a:gd name="connsiteX1-13" fmla="*/ 2046288 w 2046288"/>
              <a:gd name="connsiteY1-14" fmla="*/ 0 h 3875088"/>
              <a:gd name="connsiteX2-15" fmla="*/ 2046288 w 2046288"/>
              <a:gd name="connsiteY2-16" fmla="*/ 3671888 h 3875088"/>
              <a:gd name="connsiteX3-17" fmla="*/ 0 w 2046288"/>
              <a:gd name="connsiteY3-18" fmla="*/ 3875088 h 3875088"/>
              <a:gd name="connsiteX4-19" fmla="*/ 101600 w 2046288"/>
              <a:gd name="connsiteY4-20" fmla="*/ 0 h 3875088"/>
              <a:gd name="connsiteX0-21" fmla="*/ 88900 w 2033588"/>
              <a:gd name="connsiteY0-22" fmla="*/ 0 h 3875088"/>
              <a:gd name="connsiteX1-23" fmla="*/ 2033588 w 2033588"/>
              <a:gd name="connsiteY1-24" fmla="*/ 0 h 3875088"/>
              <a:gd name="connsiteX2-25" fmla="*/ 2033588 w 2033588"/>
              <a:gd name="connsiteY2-26" fmla="*/ 3671888 h 3875088"/>
              <a:gd name="connsiteX3-27" fmla="*/ 0 w 2033588"/>
              <a:gd name="connsiteY3-28" fmla="*/ 3875088 h 3875088"/>
              <a:gd name="connsiteX4-29" fmla="*/ 88900 w 2033588"/>
              <a:gd name="connsiteY4-30" fmla="*/ 0 h 3875088"/>
              <a:gd name="connsiteX0-31" fmla="*/ 63500 w 2008188"/>
              <a:gd name="connsiteY0-32" fmla="*/ 0 h 3868738"/>
              <a:gd name="connsiteX1-33" fmla="*/ 2008188 w 2008188"/>
              <a:gd name="connsiteY1-34" fmla="*/ 0 h 3868738"/>
              <a:gd name="connsiteX2-35" fmla="*/ 2008188 w 2008188"/>
              <a:gd name="connsiteY2-36" fmla="*/ 3671888 h 3868738"/>
              <a:gd name="connsiteX3-37" fmla="*/ 0 w 2008188"/>
              <a:gd name="connsiteY3-38" fmla="*/ 3868738 h 3868738"/>
              <a:gd name="connsiteX4-39" fmla="*/ 63500 w 2008188"/>
              <a:gd name="connsiteY4-40" fmla="*/ 0 h 3868738"/>
              <a:gd name="connsiteX0-41" fmla="*/ 63500 w 2008188"/>
              <a:gd name="connsiteY0-42" fmla="*/ 0 h 3868738"/>
              <a:gd name="connsiteX1-43" fmla="*/ 2008188 w 2008188"/>
              <a:gd name="connsiteY1-44" fmla="*/ 0 h 3868738"/>
              <a:gd name="connsiteX2-45" fmla="*/ 2001838 w 2008188"/>
              <a:gd name="connsiteY2-46" fmla="*/ 3729038 h 3868738"/>
              <a:gd name="connsiteX3-47" fmla="*/ 0 w 2008188"/>
              <a:gd name="connsiteY3-48" fmla="*/ 3868738 h 3868738"/>
              <a:gd name="connsiteX4-49" fmla="*/ 63500 w 2008188"/>
              <a:gd name="connsiteY4-50" fmla="*/ 0 h 3868738"/>
              <a:gd name="connsiteX0-51" fmla="*/ 63500 w 2008188"/>
              <a:gd name="connsiteY0-52" fmla="*/ 0 h 3868738"/>
              <a:gd name="connsiteX1-53" fmla="*/ 2008188 w 2008188"/>
              <a:gd name="connsiteY1-54" fmla="*/ 0 h 3868738"/>
              <a:gd name="connsiteX2-55" fmla="*/ 1995488 w 2008188"/>
              <a:gd name="connsiteY2-56" fmla="*/ 3811588 h 3868738"/>
              <a:gd name="connsiteX3-57" fmla="*/ 0 w 2008188"/>
              <a:gd name="connsiteY3-58" fmla="*/ 3868738 h 3868738"/>
              <a:gd name="connsiteX4-59" fmla="*/ 63500 w 2008188"/>
              <a:gd name="connsiteY4-60" fmla="*/ 0 h 3868738"/>
              <a:gd name="connsiteX0-61" fmla="*/ 63500 w 2014819"/>
              <a:gd name="connsiteY0-62" fmla="*/ 0 h 3868738"/>
              <a:gd name="connsiteX1-63" fmla="*/ 2008188 w 2014819"/>
              <a:gd name="connsiteY1-64" fmla="*/ 0 h 3868738"/>
              <a:gd name="connsiteX2-65" fmla="*/ 2014538 w 2014819"/>
              <a:gd name="connsiteY2-66" fmla="*/ 3849688 h 3868738"/>
              <a:gd name="connsiteX3-67" fmla="*/ 0 w 2014819"/>
              <a:gd name="connsiteY3-68" fmla="*/ 3868738 h 3868738"/>
              <a:gd name="connsiteX4-69" fmla="*/ 63500 w 2014819"/>
              <a:gd name="connsiteY4-70" fmla="*/ 0 h 3868738"/>
              <a:gd name="connsiteX0-71" fmla="*/ 63500 w 2033696"/>
              <a:gd name="connsiteY0-72" fmla="*/ 0 h 3868738"/>
              <a:gd name="connsiteX1-73" fmla="*/ 2008188 w 2033696"/>
              <a:gd name="connsiteY1-74" fmla="*/ 0 h 3868738"/>
              <a:gd name="connsiteX2-75" fmla="*/ 2033588 w 2033696"/>
              <a:gd name="connsiteY2-76" fmla="*/ 3856038 h 3868738"/>
              <a:gd name="connsiteX3-77" fmla="*/ 0 w 2033696"/>
              <a:gd name="connsiteY3-78" fmla="*/ 3868738 h 3868738"/>
              <a:gd name="connsiteX4-79" fmla="*/ 63500 w 2033696"/>
              <a:gd name="connsiteY4-80" fmla="*/ 0 h 3868738"/>
              <a:gd name="connsiteX0-81" fmla="*/ 63500 w 2071736"/>
              <a:gd name="connsiteY0-82" fmla="*/ 0 h 3868738"/>
              <a:gd name="connsiteX1-83" fmla="*/ 2008188 w 2071736"/>
              <a:gd name="connsiteY1-84" fmla="*/ 0 h 3868738"/>
              <a:gd name="connsiteX2-85" fmla="*/ 2071688 w 2071736"/>
              <a:gd name="connsiteY2-86" fmla="*/ 3862388 h 3868738"/>
              <a:gd name="connsiteX3-87" fmla="*/ 0 w 2071736"/>
              <a:gd name="connsiteY3-88" fmla="*/ 3868738 h 3868738"/>
              <a:gd name="connsiteX4-89" fmla="*/ 63500 w 2071736"/>
              <a:gd name="connsiteY4-90" fmla="*/ 0 h 3868738"/>
              <a:gd name="connsiteX0-91" fmla="*/ 63500 w 2065391"/>
              <a:gd name="connsiteY0-92" fmla="*/ 0 h 3868738"/>
              <a:gd name="connsiteX1-93" fmla="*/ 2008188 w 2065391"/>
              <a:gd name="connsiteY1-94" fmla="*/ 0 h 3868738"/>
              <a:gd name="connsiteX2-95" fmla="*/ 2065338 w 2065391"/>
              <a:gd name="connsiteY2-96" fmla="*/ 3856038 h 3868738"/>
              <a:gd name="connsiteX3-97" fmla="*/ 0 w 2065391"/>
              <a:gd name="connsiteY3-98" fmla="*/ 3868738 h 3868738"/>
              <a:gd name="connsiteX4-99" fmla="*/ 63500 w 2065391"/>
              <a:gd name="connsiteY4-100" fmla="*/ 0 h 3868738"/>
              <a:gd name="connsiteX0-101" fmla="*/ 63500 w 2040027"/>
              <a:gd name="connsiteY0-102" fmla="*/ 0 h 3868738"/>
              <a:gd name="connsiteX1-103" fmla="*/ 2008188 w 2040027"/>
              <a:gd name="connsiteY1-104" fmla="*/ 0 h 3868738"/>
              <a:gd name="connsiteX2-105" fmla="*/ 2039938 w 2040027"/>
              <a:gd name="connsiteY2-106" fmla="*/ 3843338 h 3868738"/>
              <a:gd name="connsiteX3-107" fmla="*/ 0 w 2040027"/>
              <a:gd name="connsiteY3-108" fmla="*/ 3868738 h 3868738"/>
              <a:gd name="connsiteX4-109" fmla="*/ 63500 w 2040027"/>
              <a:gd name="connsiteY4-110" fmla="*/ 0 h 3868738"/>
              <a:gd name="connsiteX0-111" fmla="*/ 63500 w 2052705"/>
              <a:gd name="connsiteY0-112" fmla="*/ 0 h 3868738"/>
              <a:gd name="connsiteX1-113" fmla="*/ 2008188 w 2052705"/>
              <a:gd name="connsiteY1-114" fmla="*/ 0 h 3868738"/>
              <a:gd name="connsiteX2-115" fmla="*/ 2052638 w 2052705"/>
              <a:gd name="connsiteY2-116" fmla="*/ 3849688 h 3868738"/>
              <a:gd name="connsiteX3-117" fmla="*/ 0 w 2052705"/>
              <a:gd name="connsiteY3-118" fmla="*/ 3868738 h 3868738"/>
              <a:gd name="connsiteX4-119" fmla="*/ 63500 w 2052705"/>
              <a:gd name="connsiteY4-120" fmla="*/ 0 h 3868738"/>
              <a:gd name="connsiteX0-121" fmla="*/ 82550 w 2071755"/>
              <a:gd name="connsiteY0-122" fmla="*/ 0 h 3900488"/>
              <a:gd name="connsiteX1-123" fmla="*/ 2027238 w 2071755"/>
              <a:gd name="connsiteY1-124" fmla="*/ 0 h 3900488"/>
              <a:gd name="connsiteX2-125" fmla="*/ 2071688 w 2071755"/>
              <a:gd name="connsiteY2-126" fmla="*/ 3849688 h 3900488"/>
              <a:gd name="connsiteX3-127" fmla="*/ 0 w 2071755"/>
              <a:gd name="connsiteY3-128" fmla="*/ 3900488 h 3900488"/>
              <a:gd name="connsiteX4-129" fmla="*/ 82550 w 2071755"/>
              <a:gd name="connsiteY4-130" fmla="*/ 0 h 3900488"/>
              <a:gd name="connsiteX0-131" fmla="*/ 76200 w 2065405"/>
              <a:gd name="connsiteY0-132" fmla="*/ 0 h 3881438"/>
              <a:gd name="connsiteX1-133" fmla="*/ 2020888 w 2065405"/>
              <a:gd name="connsiteY1-134" fmla="*/ 0 h 3881438"/>
              <a:gd name="connsiteX2-135" fmla="*/ 2065338 w 2065405"/>
              <a:gd name="connsiteY2-136" fmla="*/ 3849688 h 3881438"/>
              <a:gd name="connsiteX3-137" fmla="*/ 0 w 2065405"/>
              <a:gd name="connsiteY3-138" fmla="*/ 3881438 h 3881438"/>
              <a:gd name="connsiteX4-139" fmla="*/ 76200 w 2065405"/>
              <a:gd name="connsiteY4-140" fmla="*/ 0 h 3881438"/>
              <a:gd name="connsiteX0-141" fmla="*/ 76200 w 2065405"/>
              <a:gd name="connsiteY0-142" fmla="*/ 0 h 3894138"/>
              <a:gd name="connsiteX1-143" fmla="*/ 2020888 w 2065405"/>
              <a:gd name="connsiteY1-144" fmla="*/ 0 h 3894138"/>
              <a:gd name="connsiteX2-145" fmla="*/ 2065338 w 2065405"/>
              <a:gd name="connsiteY2-146" fmla="*/ 3849688 h 3894138"/>
              <a:gd name="connsiteX3-147" fmla="*/ 0 w 2065405"/>
              <a:gd name="connsiteY3-148" fmla="*/ 3894138 h 3894138"/>
              <a:gd name="connsiteX4-149" fmla="*/ 76200 w 2065405"/>
              <a:gd name="connsiteY4-150" fmla="*/ 0 h 3894138"/>
              <a:gd name="connsiteX0-151" fmla="*/ 44450 w 2065405"/>
              <a:gd name="connsiteY0-152" fmla="*/ 0 h 3900488"/>
              <a:gd name="connsiteX1-153" fmla="*/ 2020888 w 2065405"/>
              <a:gd name="connsiteY1-154" fmla="*/ 6350 h 3900488"/>
              <a:gd name="connsiteX2-155" fmla="*/ 2065338 w 2065405"/>
              <a:gd name="connsiteY2-156" fmla="*/ 3856038 h 3900488"/>
              <a:gd name="connsiteX3-157" fmla="*/ 0 w 2065405"/>
              <a:gd name="connsiteY3-158" fmla="*/ 3900488 h 3900488"/>
              <a:gd name="connsiteX4-159" fmla="*/ 44450 w 2065405"/>
              <a:gd name="connsiteY4-160" fmla="*/ 0 h 3900488"/>
              <a:gd name="connsiteX0-161" fmla="*/ 25400 w 2065405"/>
              <a:gd name="connsiteY0-162" fmla="*/ 0 h 3944938"/>
              <a:gd name="connsiteX1-163" fmla="*/ 2020888 w 2065405"/>
              <a:gd name="connsiteY1-164" fmla="*/ 50800 h 3944938"/>
              <a:gd name="connsiteX2-165" fmla="*/ 2065338 w 2065405"/>
              <a:gd name="connsiteY2-166" fmla="*/ 3900488 h 3944938"/>
              <a:gd name="connsiteX3-167" fmla="*/ 0 w 2065405"/>
              <a:gd name="connsiteY3-168" fmla="*/ 3944938 h 3944938"/>
              <a:gd name="connsiteX4-169" fmla="*/ 25400 w 2065405"/>
              <a:gd name="connsiteY4-170" fmla="*/ 0 h 3944938"/>
              <a:gd name="connsiteX0-171" fmla="*/ 0 w 2084455"/>
              <a:gd name="connsiteY0-172" fmla="*/ 0 h 3951288"/>
              <a:gd name="connsiteX1-173" fmla="*/ 2039938 w 2084455"/>
              <a:gd name="connsiteY1-174" fmla="*/ 57150 h 3951288"/>
              <a:gd name="connsiteX2-175" fmla="*/ 2084388 w 2084455"/>
              <a:gd name="connsiteY2-176" fmla="*/ 3906838 h 3951288"/>
              <a:gd name="connsiteX3-177" fmla="*/ 19050 w 2084455"/>
              <a:gd name="connsiteY3-178" fmla="*/ 3951288 h 3951288"/>
              <a:gd name="connsiteX4-179" fmla="*/ 0 w 2084455"/>
              <a:gd name="connsiteY4-180" fmla="*/ 0 h 3951288"/>
              <a:gd name="connsiteX0-181" fmla="*/ 0 w 2128905"/>
              <a:gd name="connsiteY0-182" fmla="*/ 0 h 3944938"/>
              <a:gd name="connsiteX1-183" fmla="*/ 2084388 w 2128905"/>
              <a:gd name="connsiteY1-184" fmla="*/ 50800 h 3944938"/>
              <a:gd name="connsiteX2-185" fmla="*/ 2128838 w 2128905"/>
              <a:gd name="connsiteY2-186" fmla="*/ 3900488 h 3944938"/>
              <a:gd name="connsiteX3-187" fmla="*/ 63500 w 2128905"/>
              <a:gd name="connsiteY3-188" fmla="*/ 3944938 h 3944938"/>
              <a:gd name="connsiteX4-189" fmla="*/ 0 w 2128905"/>
              <a:gd name="connsiteY4-190" fmla="*/ 0 h 3944938"/>
              <a:gd name="connsiteX0-191" fmla="*/ 0 w 2167005"/>
              <a:gd name="connsiteY0-192" fmla="*/ 0 h 3951288"/>
              <a:gd name="connsiteX1-193" fmla="*/ 2122488 w 2167005"/>
              <a:gd name="connsiteY1-194" fmla="*/ 57150 h 3951288"/>
              <a:gd name="connsiteX2-195" fmla="*/ 2166938 w 2167005"/>
              <a:gd name="connsiteY2-196" fmla="*/ 3906838 h 3951288"/>
              <a:gd name="connsiteX3-197" fmla="*/ 101600 w 2167005"/>
              <a:gd name="connsiteY3-198" fmla="*/ 3951288 h 3951288"/>
              <a:gd name="connsiteX4-199" fmla="*/ 0 w 2167005"/>
              <a:gd name="connsiteY4-200" fmla="*/ 0 h 3951288"/>
              <a:gd name="connsiteX0-201" fmla="*/ 0 w 2167219"/>
              <a:gd name="connsiteY0-202" fmla="*/ 0 h 3951288"/>
              <a:gd name="connsiteX1-203" fmla="*/ 2160588 w 2167219"/>
              <a:gd name="connsiteY1-204" fmla="*/ 57150 h 3951288"/>
              <a:gd name="connsiteX2-205" fmla="*/ 2166938 w 2167219"/>
              <a:gd name="connsiteY2-206" fmla="*/ 3906838 h 3951288"/>
              <a:gd name="connsiteX3-207" fmla="*/ 101600 w 2167219"/>
              <a:gd name="connsiteY3-208" fmla="*/ 3951288 h 3951288"/>
              <a:gd name="connsiteX4-209" fmla="*/ 0 w 2167219"/>
              <a:gd name="connsiteY4-210" fmla="*/ 0 h 3951288"/>
              <a:gd name="connsiteX0-211" fmla="*/ 0 w 2192338"/>
              <a:gd name="connsiteY0-212" fmla="*/ 0 h 3951288"/>
              <a:gd name="connsiteX1-213" fmla="*/ 2192338 w 2192338"/>
              <a:gd name="connsiteY1-214" fmla="*/ 38100 h 3951288"/>
              <a:gd name="connsiteX2-215" fmla="*/ 2166938 w 2192338"/>
              <a:gd name="connsiteY2-216" fmla="*/ 3906838 h 3951288"/>
              <a:gd name="connsiteX3-217" fmla="*/ 101600 w 2192338"/>
              <a:gd name="connsiteY3-218" fmla="*/ 3951288 h 3951288"/>
              <a:gd name="connsiteX4-219" fmla="*/ 0 w 2192338"/>
              <a:gd name="connsiteY4-220" fmla="*/ 0 h 3951288"/>
              <a:gd name="connsiteX0-221" fmla="*/ 0 w 2211388"/>
              <a:gd name="connsiteY0-222" fmla="*/ 0 h 3951288"/>
              <a:gd name="connsiteX1-223" fmla="*/ 2211388 w 2211388"/>
              <a:gd name="connsiteY1-224" fmla="*/ 25400 h 3951288"/>
              <a:gd name="connsiteX2-225" fmla="*/ 2166938 w 2211388"/>
              <a:gd name="connsiteY2-226" fmla="*/ 3906838 h 3951288"/>
              <a:gd name="connsiteX3-227" fmla="*/ 101600 w 2211388"/>
              <a:gd name="connsiteY3-228" fmla="*/ 3951288 h 3951288"/>
              <a:gd name="connsiteX4-229" fmla="*/ 0 w 2211388"/>
              <a:gd name="connsiteY4-230" fmla="*/ 0 h 3951288"/>
              <a:gd name="connsiteX0-231" fmla="*/ 0 w 2230438"/>
              <a:gd name="connsiteY0-232" fmla="*/ 0 h 3951288"/>
              <a:gd name="connsiteX1-233" fmla="*/ 2230438 w 2230438"/>
              <a:gd name="connsiteY1-234" fmla="*/ 19050 h 3951288"/>
              <a:gd name="connsiteX2-235" fmla="*/ 2166938 w 2230438"/>
              <a:gd name="connsiteY2-236" fmla="*/ 3906838 h 3951288"/>
              <a:gd name="connsiteX3-237" fmla="*/ 101600 w 2230438"/>
              <a:gd name="connsiteY3-238" fmla="*/ 3951288 h 3951288"/>
              <a:gd name="connsiteX4-239" fmla="*/ 0 w 2230438"/>
              <a:gd name="connsiteY4-240" fmla="*/ 0 h 3951288"/>
              <a:gd name="connsiteX0-241" fmla="*/ 0 w 2249488"/>
              <a:gd name="connsiteY0-242" fmla="*/ 12700 h 3963988"/>
              <a:gd name="connsiteX1-243" fmla="*/ 2249488 w 2249488"/>
              <a:gd name="connsiteY1-244" fmla="*/ 0 h 3963988"/>
              <a:gd name="connsiteX2-245" fmla="*/ 2166938 w 2249488"/>
              <a:gd name="connsiteY2-246" fmla="*/ 3919538 h 3963988"/>
              <a:gd name="connsiteX3-247" fmla="*/ 101600 w 2249488"/>
              <a:gd name="connsiteY3-248" fmla="*/ 3963988 h 3963988"/>
              <a:gd name="connsiteX4-249" fmla="*/ 0 w 2249488"/>
              <a:gd name="connsiteY4-250" fmla="*/ 12700 h 3963988"/>
              <a:gd name="connsiteX0-251" fmla="*/ 0 w 2236788"/>
              <a:gd name="connsiteY0-252" fmla="*/ 25400 h 3963988"/>
              <a:gd name="connsiteX1-253" fmla="*/ 2236788 w 2236788"/>
              <a:gd name="connsiteY1-254" fmla="*/ 0 h 3963988"/>
              <a:gd name="connsiteX2-255" fmla="*/ 2154238 w 2236788"/>
              <a:gd name="connsiteY2-256" fmla="*/ 3919538 h 3963988"/>
              <a:gd name="connsiteX3-257" fmla="*/ 88900 w 2236788"/>
              <a:gd name="connsiteY3-258" fmla="*/ 3963988 h 3963988"/>
              <a:gd name="connsiteX4-259" fmla="*/ 0 w 2236788"/>
              <a:gd name="connsiteY4-260" fmla="*/ 25400 h 3963988"/>
              <a:gd name="connsiteX0-261" fmla="*/ 0 w 2255838"/>
              <a:gd name="connsiteY0-262" fmla="*/ 50800 h 3963988"/>
              <a:gd name="connsiteX1-263" fmla="*/ 2255838 w 2255838"/>
              <a:gd name="connsiteY1-264" fmla="*/ 0 h 3963988"/>
              <a:gd name="connsiteX2-265" fmla="*/ 2173288 w 2255838"/>
              <a:gd name="connsiteY2-266" fmla="*/ 3919538 h 3963988"/>
              <a:gd name="connsiteX3-267" fmla="*/ 107950 w 2255838"/>
              <a:gd name="connsiteY3-268" fmla="*/ 3963988 h 3963988"/>
              <a:gd name="connsiteX4-269" fmla="*/ 0 w 2255838"/>
              <a:gd name="connsiteY4-270" fmla="*/ 50800 h 3963988"/>
              <a:gd name="connsiteX0-271" fmla="*/ 0 w 2243138"/>
              <a:gd name="connsiteY0-272" fmla="*/ 57150 h 3963988"/>
              <a:gd name="connsiteX1-273" fmla="*/ 2243138 w 2243138"/>
              <a:gd name="connsiteY1-274" fmla="*/ 0 h 3963988"/>
              <a:gd name="connsiteX2-275" fmla="*/ 2160588 w 2243138"/>
              <a:gd name="connsiteY2-276" fmla="*/ 3919538 h 3963988"/>
              <a:gd name="connsiteX3-277" fmla="*/ 95250 w 2243138"/>
              <a:gd name="connsiteY3-278" fmla="*/ 3963988 h 3963988"/>
              <a:gd name="connsiteX4-279" fmla="*/ 0 w 2243138"/>
              <a:gd name="connsiteY4-280" fmla="*/ 57150 h 3963988"/>
              <a:gd name="connsiteX0-281" fmla="*/ 0 w 2243138"/>
              <a:gd name="connsiteY0-282" fmla="*/ 57150 h 3963988"/>
              <a:gd name="connsiteX1-283" fmla="*/ 2243138 w 2243138"/>
              <a:gd name="connsiteY1-284" fmla="*/ 0 h 3963988"/>
              <a:gd name="connsiteX2-285" fmla="*/ 2160588 w 2243138"/>
              <a:gd name="connsiteY2-286" fmla="*/ 3919538 h 3963988"/>
              <a:gd name="connsiteX3-287" fmla="*/ 95250 w 2243138"/>
              <a:gd name="connsiteY3-288" fmla="*/ 3963988 h 3963988"/>
              <a:gd name="connsiteX4-289" fmla="*/ 0 w 2243138"/>
              <a:gd name="connsiteY4-290" fmla="*/ 57150 h 3963988"/>
              <a:gd name="connsiteX0-291" fmla="*/ 0 w 2243138"/>
              <a:gd name="connsiteY0-292" fmla="*/ 57150 h 3963988"/>
              <a:gd name="connsiteX1-293" fmla="*/ 2243138 w 2243138"/>
              <a:gd name="connsiteY1-294" fmla="*/ 0 h 3963988"/>
              <a:gd name="connsiteX2-295" fmla="*/ 2160588 w 2243138"/>
              <a:gd name="connsiteY2-296" fmla="*/ 3919538 h 3963988"/>
              <a:gd name="connsiteX3-297" fmla="*/ 101600 w 2243138"/>
              <a:gd name="connsiteY3-298" fmla="*/ 3963988 h 3963988"/>
              <a:gd name="connsiteX4-299" fmla="*/ 0 w 2243138"/>
              <a:gd name="connsiteY4-300" fmla="*/ 57150 h 3963988"/>
              <a:gd name="connsiteX0-301" fmla="*/ 0 w 2243138"/>
              <a:gd name="connsiteY0-302" fmla="*/ 57150 h 3963988"/>
              <a:gd name="connsiteX1-303" fmla="*/ 2243138 w 2243138"/>
              <a:gd name="connsiteY1-304" fmla="*/ 0 h 3963988"/>
              <a:gd name="connsiteX2-305" fmla="*/ 2160588 w 2243138"/>
              <a:gd name="connsiteY2-306" fmla="*/ 3919538 h 3963988"/>
              <a:gd name="connsiteX3-307" fmla="*/ 114300 w 2243138"/>
              <a:gd name="connsiteY3-308" fmla="*/ 3963988 h 3963988"/>
              <a:gd name="connsiteX4-309" fmla="*/ 0 w 2243138"/>
              <a:gd name="connsiteY4-310" fmla="*/ 57150 h 3963988"/>
              <a:gd name="connsiteX0-311" fmla="*/ 0 w 2243138"/>
              <a:gd name="connsiteY0-312" fmla="*/ 57150 h 3963988"/>
              <a:gd name="connsiteX1-313" fmla="*/ 2243138 w 2243138"/>
              <a:gd name="connsiteY1-314" fmla="*/ 0 h 3963988"/>
              <a:gd name="connsiteX2-315" fmla="*/ 2160588 w 2243138"/>
              <a:gd name="connsiteY2-316" fmla="*/ 3919538 h 3963988"/>
              <a:gd name="connsiteX3-317" fmla="*/ 114300 w 2243138"/>
              <a:gd name="connsiteY3-318" fmla="*/ 3963988 h 3963988"/>
              <a:gd name="connsiteX4-319" fmla="*/ 0 w 2243138"/>
              <a:gd name="connsiteY4-320" fmla="*/ 57150 h 3963988"/>
              <a:gd name="connsiteX0-321" fmla="*/ 0 w 2243138"/>
              <a:gd name="connsiteY0-322" fmla="*/ 57150 h 3963988"/>
              <a:gd name="connsiteX1-323" fmla="*/ 2243138 w 2243138"/>
              <a:gd name="connsiteY1-324" fmla="*/ 0 h 3963988"/>
              <a:gd name="connsiteX2-325" fmla="*/ 2160588 w 2243138"/>
              <a:gd name="connsiteY2-326" fmla="*/ 3894138 h 3963988"/>
              <a:gd name="connsiteX3-327" fmla="*/ 114300 w 2243138"/>
              <a:gd name="connsiteY3-328" fmla="*/ 3963988 h 3963988"/>
              <a:gd name="connsiteX4-329" fmla="*/ 0 w 2243138"/>
              <a:gd name="connsiteY4-330" fmla="*/ 57150 h 3963988"/>
              <a:gd name="connsiteX0-331" fmla="*/ 0 w 2243138"/>
              <a:gd name="connsiteY0-332" fmla="*/ 57150 h 3963988"/>
              <a:gd name="connsiteX1-333" fmla="*/ 2243138 w 2243138"/>
              <a:gd name="connsiteY1-334" fmla="*/ 0 h 3963988"/>
              <a:gd name="connsiteX2-335" fmla="*/ 2160588 w 2243138"/>
              <a:gd name="connsiteY2-336" fmla="*/ 3894138 h 3963988"/>
              <a:gd name="connsiteX3-337" fmla="*/ 114300 w 2243138"/>
              <a:gd name="connsiteY3-338" fmla="*/ 3963988 h 3963988"/>
              <a:gd name="connsiteX4-339" fmla="*/ 0 w 2243138"/>
              <a:gd name="connsiteY4-340" fmla="*/ 57150 h 3963988"/>
              <a:gd name="connsiteX0-341" fmla="*/ 0 w 2243138"/>
              <a:gd name="connsiteY0-342" fmla="*/ 57150 h 3963988"/>
              <a:gd name="connsiteX1-343" fmla="*/ 2243138 w 2243138"/>
              <a:gd name="connsiteY1-344" fmla="*/ 0 h 3963988"/>
              <a:gd name="connsiteX2-345" fmla="*/ 2160588 w 2243138"/>
              <a:gd name="connsiteY2-346" fmla="*/ 3900488 h 3963988"/>
              <a:gd name="connsiteX3-347" fmla="*/ 114300 w 2243138"/>
              <a:gd name="connsiteY3-348" fmla="*/ 3963988 h 3963988"/>
              <a:gd name="connsiteX4-349" fmla="*/ 0 w 2243138"/>
              <a:gd name="connsiteY4-350" fmla="*/ 57150 h 3963988"/>
              <a:gd name="connsiteX0-351" fmla="*/ 0 w 2243138"/>
              <a:gd name="connsiteY0-352" fmla="*/ 57150 h 3963988"/>
              <a:gd name="connsiteX1-353" fmla="*/ 2243138 w 2243138"/>
              <a:gd name="connsiteY1-354" fmla="*/ 0 h 3963988"/>
              <a:gd name="connsiteX2-355" fmla="*/ 2185988 w 2243138"/>
              <a:gd name="connsiteY2-356" fmla="*/ 3913188 h 3963988"/>
              <a:gd name="connsiteX3-357" fmla="*/ 114300 w 2243138"/>
              <a:gd name="connsiteY3-358" fmla="*/ 3963988 h 3963988"/>
              <a:gd name="connsiteX4-359" fmla="*/ 0 w 2243138"/>
              <a:gd name="connsiteY4-360" fmla="*/ 57150 h 3963988"/>
              <a:gd name="connsiteX0-361" fmla="*/ 0 w 2243138"/>
              <a:gd name="connsiteY0-362" fmla="*/ 57150 h 3963988"/>
              <a:gd name="connsiteX1-363" fmla="*/ 2243138 w 2243138"/>
              <a:gd name="connsiteY1-364" fmla="*/ 0 h 3963988"/>
              <a:gd name="connsiteX2-365" fmla="*/ 2166938 w 2243138"/>
              <a:gd name="connsiteY2-366" fmla="*/ 3913188 h 3963988"/>
              <a:gd name="connsiteX3-367" fmla="*/ 114300 w 2243138"/>
              <a:gd name="connsiteY3-368" fmla="*/ 3963988 h 3963988"/>
              <a:gd name="connsiteX4-369" fmla="*/ 0 w 2243138"/>
              <a:gd name="connsiteY4-370" fmla="*/ 57150 h 3963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3138" h="3963988">
                <a:moveTo>
                  <a:pt x="0" y="57150"/>
                </a:moveTo>
                <a:lnTo>
                  <a:pt x="2243138" y="0"/>
                </a:lnTo>
                <a:cubicBezTo>
                  <a:pt x="2241021" y="1243013"/>
                  <a:pt x="2169055" y="2670175"/>
                  <a:pt x="2166938" y="3913188"/>
                </a:cubicBezTo>
                <a:lnTo>
                  <a:pt x="114300" y="3963988"/>
                </a:lnTo>
                <a:lnTo>
                  <a:pt x="0" y="57150"/>
                </a:lnTo>
                <a:close/>
              </a:path>
            </a:pathLst>
          </a:custGeom>
          <a:solidFill>
            <a:schemeClr val="bg1">
              <a:lumMod val="75000"/>
            </a:schemeClr>
          </a:solidFill>
          <a:scene3d>
            <a:camera prst="perspectiveContrastingLeftFacing" fov="3600000">
              <a:rot lat="20868917" lon="2734568" rev="18983572"/>
            </a:camera>
            <a:lightRig rig="threePt" dir="t"/>
          </a:scene3d>
        </p:spPr>
        <p:txBody>
          <a:bodyPr/>
          <a:lstStyle>
            <a:lvl1pPr marL="0" indent="0">
              <a:buNone/>
              <a:defRPr sz="1800"/>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p:cNvSpPr/>
          <p:nvPr>
            <p:ph type="pic" sz="quarter" idx="10"/>
          </p:nvPr>
        </p:nvSpPr>
        <p:spPr>
          <a:xfrm>
            <a:off x="0" y="0"/>
            <a:ext cx="12192000" cy="6858000"/>
          </a:xfrm>
          <a:prstGeom prst="rect">
            <a:avLst/>
          </a:prstGeom>
          <a:solidFill>
            <a:schemeClr val="accent1">
              <a:lumMod val="20000"/>
              <a:lumOff val="80000"/>
            </a:schemeClr>
          </a:solidFill>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4814889" y="2230522"/>
            <a:ext cx="6305301" cy="2867499"/>
          </a:xfrm>
          <a:custGeom>
            <a:avLst/>
            <a:gdLst>
              <a:gd name="connsiteX0" fmla="*/ 0 w 6305301"/>
              <a:gd name="connsiteY0" fmla="*/ 0 h 2867499"/>
              <a:gd name="connsiteX1" fmla="*/ 6305301 w 6305301"/>
              <a:gd name="connsiteY1" fmla="*/ 0 h 2867499"/>
              <a:gd name="connsiteX2" fmla="*/ 6305301 w 6305301"/>
              <a:gd name="connsiteY2" fmla="*/ 2867499 h 2867499"/>
              <a:gd name="connsiteX3" fmla="*/ 0 w 6305301"/>
              <a:gd name="connsiteY3" fmla="*/ 2867499 h 2867499"/>
            </a:gdLst>
            <a:ahLst/>
            <a:cxnLst>
              <a:cxn ang="0">
                <a:pos x="connsiteX0" y="connsiteY0"/>
              </a:cxn>
              <a:cxn ang="0">
                <a:pos x="connsiteX1" y="connsiteY1"/>
              </a:cxn>
              <a:cxn ang="0">
                <a:pos x="connsiteX2" y="connsiteY2"/>
              </a:cxn>
              <a:cxn ang="0">
                <a:pos x="connsiteX3" y="connsiteY3"/>
              </a:cxn>
            </a:cxnLst>
            <a:rect l="l" t="t" r="r" b="b"/>
            <a:pathLst>
              <a:path w="6305301" h="2867499">
                <a:moveTo>
                  <a:pt x="0" y="0"/>
                </a:moveTo>
                <a:lnTo>
                  <a:pt x="6305301" y="0"/>
                </a:lnTo>
                <a:lnTo>
                  <a:pt x="6305301" y="2867499"/>
                </a:lnTo>
                <a:lnTo>
                  <a:pt x="0" y="2867499"/>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4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5240877" y="0"/>
            <a:ext cx="5635671" cy="6858000"/>
          </a:xfrm>
          <a:custGeom>
            <a:avLst/>
            <a:gdLst>
              <a:gd name="connsiteX0" fmla="*/ 0 w 5635671"/>
              <a:gd name="connsiteY0" fmla="*/ 0 h 6858000"/>
              <a:gd name="connsiteX1" fmla="*/ 5635671 w 5635671"/>
              <a:gd name="connsiteY1" fmla="*/ 0 h 6858000"/>
              <a:gd name="connsiteX2" fmla="*/ 5635671 w 5635671"/>
              <a:gd name="connsiteY2" fmla="*/ 6858000 h 6858000"/>
              <a:gd name="connsiteX3" fmla="*/ 0 w 56356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35671" h="6858000">
                <a:moveTo>
                  <a:pt x="0" y="0"/>
                </a:moveTo>
                <a:lnTo>
                  <a:pt x="5635671" y="0"/>
                </a:lnTo>
                <a:lnTo>
                  <a:pt x="5635671" y="6858000"/>
                </a:lnTo>
                <a:lnTo>
                  <a:pt x="0" y="6858000"/>
                </a:lnTo>
                <a:close/>
              </a:path>
            </a:pathLst>
          </a:custGeom>
        </p:spPr>
        <p:txBody>
          <a:bodyPr wrap="square">
            <a:noAutofit/>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4"/>
          <p:cNvSpPr/>
          <p:nvPr>
            <p:ph type="pic" sz="quarter" idx="10" hasCustomPrompt="1"/>
          </p:nvPr>
        </p:nvSpPr>
        <p:spPr>
          <a:xfrm>
            <a:off x="0" y="0"/>
            <a:ext cx="12192000" cy="3878826"/>
          </a:xfrm>
          <a:custGeom>
            <a:avLst/>
            <a:gdLst>
              <a:gd name="connsiteX0" fmla="*/ 0 w 12192000"/>
              <a:gd name="connsiteY0" fmla="*/ 0 h 3878826"/>
              <a:gd name="connsiteX1" fmla="*/ 12192000 w 12192000"/>
              <a:gd name="connsiteY1" fmla="*/ 0 h 3878826"/>
              <a:gd name="connsiteX2" fmla="*/ 12192000 w 12192000"/>
              <a:gd name="connsiteY2" fmla="*/ 3878826 h 3878826"/>
              <a:gd name="connsiteX3" fmla="*/ 0 w 12192000"/>
              <a:gd name="connsiteY3" fmla="*/ 3878826 h 3878826"/>
            </a:gdLst>
            <a:ahLst/>
            <a:cxnLst>
              <a:cxn ang="0">
                <a:pos x="connsiteX0" y="connsiteY0"/>
              </a:cxn>
              <a:cxn ang="0">
                <a:pos x="connsiteX1" y="connsiteY1"/>
              </a:cxn>
              <a:cxn ang="0">
                <a:pos x="connsiteX2" y="connsiteY2"/>
              </a:cxn>
              <a:cxn ang="0">
                <a:pos x="connsiteX3" y="connsiteY3"/>
              </a:cxn>
            </a:cxnLst>
            <a:rect l="l" t="t" r="r" b="b"/>
            <a:pathLst>
              <a:path w="12192000" h="3878826">
                <a:moveTo>
                  <a:pt x="0" y="0"/>
                </a:moveTo>
                <a:lnTo>
                  <a:pt x="12192000" y="0"/>
                </a:lnTo>
                <a:lnTo>
                  <a:pt x="12192000" y="3878826"/>
                </a:lnTo>
                <a:lnTo>
                  <a:pt x="0" y="3878826"/>
                </a:lnTo>
                <a:close/>
              </a:path>
            </a:pathLst>
          </a:custGeom>
          <a:solidFill>
            <a:schemeClr val="accent2">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Picture Placeholder 7"/>
          <p:cNvSpPr/>
          <p:nvPr>
            <p:ph type="pic" sz="quarter" idx="10" hasCustomPrompt="1"/>
          </p:nvPr>
        </p:nvSpPr>
        <p:spPr>
          <a:xfrm>
            <a:off x="1160309" y="2957314"/>
            <a:ext cx="1564400" cy="1563117"/>
          </a:xfrm>
          <a:prstGeom prst="ellipse">
            <a:avLst/>
          </a:prstGeom>
          <a:solidFill>
            <a:schemeClr val="bg1"/>
          </a:solidFill>
          <a:effectLst>
            <a:outerShdw blurRad="635000" dist="254000" dir="2700000" algn="tl" rotWithShape="0">
              <a:prstClr val="black">
                <a:alpha val="20000"/>
              </a:prstClr>
            </a:outerShdw>
          </a:effectLst>
        </p:spPr>
        <p:txBody>
          <a:bodyPr/>
          <a:lstStyle>
            <a:lvl1pPr marL="0" indent="0">
              <a:buNone/>
              <a:defRPr sz="1400">
                <a:solidFill>
                  <a:schemeClr val="bg1">
                    <a:lumMod val="85000"/>
                  </a:schemeClr>
                </a:solidFill>
              </a:defRPr>
            </a:lvl1pPr>
          </a:lstStyle>
          <a:p>
            <a:r>
              <a:rPr lang="en-US" dirty="0"/>
              <a:t>Image Placeholder</a:t>
            </a:r>
            <a:endParaRPr lang="en-US" dirty="0"/>
          </a:p>
        </p:txBody>
      </p:sp>
      <p:sp>
        <p:nvSpPr>
          <p:cNvPr id="5" name="Picture Placeholder 7"/>
          <p:cNvSpPr/>
          <p:nvPr>
            <p:ph type="pic" sz="quarter" idx="11" hasCustomPrompt="1"/>
          </p:nvPr>
        </p:nvSpPr>
        <p:spPr>
          <a:xfrm>
            <a:off x="3249468" y="3541987"/>
            <a:ext cx="1564400" cy="1563117"/>
          </a:xfrm>
          <a:prstGeom prst="ellipse">
            <a:avLst/>
          </a:prstGeom>
          <a:solidFill>
            <a:schemeClr val="bg1"/>
          </a:solidFill>
          <a:effectLst>
            <a:outerShdw blurRad="635000" dist="254000" dir="2700000" algn="tl" rotWithShape="0">
              <a:prstClr val="black">
                <a:alpha val="20000"/>
              </a:prstClr>
            </a:outerShdw>
          </a:effectLst>
        </p:spPr>
        <p:txBody>
          <a:bodyPr/>
          <a:lstStyle>
            <a:lvl1pPr marL="0" indent="0">
              <a:buNone/>
              <a:defRPr sz="1400">
                <a:solidFill>
                  <a:schemeClr val="bg1">
                    <a:lumMod val="85000"/>
                  </a:schemeClr>
                </a:solidFill>
              </a:defRPr>
            </a:lvl1pPr>
          </a:lstStyle>
          <a:p>
            <a:r>
              <a:rPr lang="en-US" dirty="0"/>
              <a:t>Image Placeholder</a:t>
            </a:r>
            <a:endParaRPr lang="en-US" dirty="0"/>
          </a:p>
        </p:txBody>
      </p:sp>
      <p:sp>
        <p:nvSpPr>
          <p:cNvPr id="7" name="Picture Placeholder 7"/>
          <p:cNvSpPr/>
          <p:nvPr>
            <p:ph type="pic" sz="quarter" idx="12" hasCustomPrompt="1"/>
          </p:nvPr>
        </p:nvSpPr>
        <p:spPr>
          <a:xfrm>
            <a:off x="5313800" y="4050503"/>
            <a:ext cx="1564400" cy="1563117"/>
          </a:xfrm>
          <a:prstGeom prst="ellipse">
            <a:avLst/>
          </a:prstGeom>
          <a:solidFill>
            <a:schemeClr val="bg1"/>
          </a:solidFill>
          <a:effectLst>
            <a:outerShdw blurRad="635000" dist="254000" dir="2700000" algn="tl" rotWithShape="0">
              <a:prstClr val="black">
                <a:alpha val="20000"/>
              </a:prstClr>
            </a:outerShdw>
          </a:effectLst>
        </p:spPr>
        <p:txBody>
          <a:bodyPr/>
          <a:lstStyle>
            <a:lvl1pPr marL="0" indent="0">
              <a:buNone/>
              <a:defRPr sz="1400">
                <a:solidFill>
                  <a:schemeClr val="bg1">
                    <a:lumMod val="85000"/>
                  </a:schemeClr>
                </a:solidFill>
              </a:defRPr>
            </a:lvl1pPr>
          </a:lstStyle>
          <a:p>
            <a:r>
              <a:rPr lang="en-US" dirty="0"/>
              <a:t>Image Placeholder</a:t>
            </a:r>
            <a:endParaRPr lang="en-US" dirty="0"/>
          </a:p>
        </p:txBody>
      </p:sp>
      <p:sp>
        <p:nvSpPr>
          <p:cNvPr id="9" name="Picture Placeholder 7"/>
          <p:cNvSpPr/>
          <p:nvPr>
            <p:ph type="pic" sz="quarter" idx="13" hasCustomPrompt="1"/>
          </p:nvPr>
        </p:nvSpPr>
        <p:spPr>
          <a:xfrm>
            <a:off x="7402959" y="3541987"/>
            <a:ext cx="1564400" cy="1563117"/>
          </a:xfrm>
          <a:prstGeom prst="ellipse">
            <a:avLst/>
          </a:prstGeom>
          <a:solidFill>
            <a:schemeClr val="bg1"/>
          </a:solidFill>
          <a:effectLst>
            <a:outerShdw blurRad="635000" dist="254000" dir="2700000" algn="tl" rotWithShape="0">
              <a:prstClr val="black">
                <a:alpha val="20000"/>
              </a:prstClr>
            </a:outerShdw>
          </a:effectLst>
        </p:spPr>
        <p:txBody>
          <a:bodyPr/>
          <a:lstStyle>
            <a:lvl1pPr marL="0" indent="0">
              <a:buNone/>
              <a:defRPr sz="1400">
                <a:solidFill>
                  <a:schemeClr val="bg1">
                    <a:lumMod val="85000"/>
                  </a:schemeClr>
                </a:solidFill>
              </a:defRPr>
            </a:lvl1pPr>
          </a:lstStyle>
          <a:p>
            <a:r>
              <a:rPr lang="en-US" dirty="0"/>
              <a:t>Image Placeholder</a:t>
            </a:r>
            <a:endParaRPr lang="en-US" dirty="0"/>
          </a:p>
        </p:txBody>
      </p:sp>
      <p:sp>
        <p:nvSpPr>
          <p:cNvPr id="11" name="Picture Placeholder 7"/>
          <p:cNvSpPr/>
          <p:nvPr>
            <p:ph type="pic" sz="quarter" idx="14" hasCustomPrompt="1"/>
          </p:nvPr>
        </p:nvSpPr>
        <p:spPr>
          <a:xfrm>
            <a:off x="9467292" y="2957314"/>
            <a:ext cx="1564400" cy="1563117"/>
          </a:xfrm>
          <a:prstGeom prst="ellipse">
            <a:avLst/>
          </a:prstGeom>
          <a:solidFill>
            <a:schemeClr val="bg1"/>
          </a:solidFill>
          <a:effectLst>
            <a:outerShdw blurRad="635000" dist="254000" dir="2700000" algn="tl" rotWithShape="0">
              <a:prstClr val="black">
                <a:alpha val="20000"/>
              </a:prstClr>
            </a:outerShdw>
          </a:effectLst>
        </p:spPr>
        <p:txBody>
          <a:bodyPr/>
          <a:lstStyle>
            <a:lvl1pPr marL="0" indent="0">
              <a:buNone/>
              <a:defRPr sz="1400">
                <a:solidFill>
                  <a:schemeClr val="bg1">
                    <a:lumMod val="85000"/>
                  </a:schemeClr>
                </a:solidFill>
              </a:defRPr>
            </a:lvl1pPr>
          </a:lstStyle>
          <a:p>
            <a:r>
              <a:rPr lang="en-US" dirty="0"/>
              <a:t>Image Placeholder</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Picture Placeholder 4"/>
          <p:cNvSpPr/>
          <p:nvPr>
            <p:ph type="pic" sz="quarter" idx="10" hasCustomPrompt="1"/>
          </p:nvPr>
        </p:nvSpPr>
        <p:spPr>
          <a:xfrm>
            <a:off x="0" y="0"/>
            <a:ext cx="12192000" cy="5168900"/>
          </a:xfrm>
          <a:custGeom>
            <a:avLst/>
            <a:gdLst>
              <a:gd name="connsiteX0" fmla="*/ 0 w 12192000"/>
              <a:gd name="connsiteY0" fmla="*/ 0 h 5168900"/>
              <a:gd name="connsiteX1" fmla="*/ 12192000 w 12192000"/>
              <a:gd name="connsiteY1" fmla="*/ 0 h 5168900"/>
              <a:gd name="connsiteX2" fmla="*/ 12192000 w 12192000"/>
              <a:gd name="connsiteY2" fmla="*/ 4870531 h 5168900"/>
              <a:gd name="connsiteX3" fmla="*/ 12156906 w 12192000"/>
              <a:gd name="connsiteY3" fmla="*/ 4874236 h 5168900"/>
              <a:gd name="connsiteX4" fmla="*/ 6096000 w 12192000"/>
              <a:gd name="connsiteY4" fmla="*/ 5168900 h 5168900"/>
              <a:gd name="connsiteX5" fmla="*/ 35093 w 12192000"/>
              <a:gd name="connsiteY5" fmla="*/ 4874236 h 5168900"/>
              <a:gd name="connsiteX6" fmla="*/ 0 w 12192000"/>
              <a:gd name="connsiteY6" fmla="*/ 4870531 h 516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8900">
                <a:moveTo>
                  <a:pt x="0" y="0"/>
                </a:moveTo>
                <a:lnTo>
                  <a:pt x="12192000" y="0"/>
                </a:lnTo>
                <a:lnTo>
                  <a:pt x="12192000" y="4870531"/>
                </a:lnTo>
                <a:lnTo>
                  <a:pt x="12156906" y="4874236"/>
                </a:lnTo>
                <a:cubicBezTo>
                  <a:pt x="10189685" y="5067855"/>
                  <a:pt x="8164258" y="5168900"/>
                  <a:pt x="6096000" y="5168900"/>
                </a:cubicBezTo>
                <a:cubicBezTo>
                  <a:pt x="4027742" y="5168900"/>
                  <a:pt x="2002315" y="5067855"/>
                  <a:pt x="35093" y="4874236"/>
                </a:cubicBezTo>
                <a:lnTo>
                  <a:pt x="0" y="4870531"/>
                </a:lnTo>
                <a:close/>
              </a:path>
            </a:pathLst>
          </a:custGeom>
          <a:solidFill>
            <a:schemeClr val="accent1">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4" name="Picture Placeholder 6"/>
          <p:cNvSpPr/>
          <p:nvPr>
            <p:ph type="pic" sz="quarter" idx="11" hasCustomPrompt="1"/>
          </p:nvPr>
        </p:nvSpPr>
        <p:spPr>
          <a:xfrm>
            <a:off x="1351939" y="1611818"/>
            <a:ext cx="3446204" cy="4096218"/>
          </a:xfrm>
          <a:custGeom>
            <a:avLst/>
            <a:gdLst>
              <a:gd name="connsiteX0" fmla="*/ 82054 w 3446204"/>
              <a:gd name="connsiteY0" fmla="*/ 0 h 4096218"/>
              <a:gd name="connsiteX1" fmla="*/ 3364150 w 3446204"/>
              <a:gd name="connsiteY1" fmla="*/ 0 h 4096218"/>
              <a:gd name="connsiteX2" fmla="*/ 3446204 w 3446204"/>
              <a:gd name="connsiteY2" fmla="*/ 82054 h 4096218"/>
              <a:gd name="connsiteX3" fmla="*/ 3446204 w 3446204"/>
              <a:gd name="connsiteY3" fmla="*/ 4014164 h 4096218"/>
              <a:gd name="connsiteX4" fmla="*/ 3364150 w 3446204"/>
              <a:gd name="connsiteY4" fmla="*/ 4096218 h 4096218"/>
              <a:gd name="connsiteX5" fmla="*/ 82054 w 3446204"/>
              <a:gd name="connsiteY5" fmla="*/ 4096218 h 4096218"/>
              <a:gd name="connsiteX6" fmla="*/ 0 w 3446204"/>
              <a:gd name="connsiteY6" fmla="*/ 4014164 h 4096218"/>
              <a:gd name="connsiteX7" fmla="*/ 0 w 3446204"/>
              <a:gd name="connsiteY7" fmla="*/ 82054 h 4096218"/>
              <a:gd name="connsiteX8" fmla="*/ 82054 w 3446204"/>
              <a:gd name="connsiteY8" fmla="*/ 0 h 40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6204" h="4096218">
                <a:moveTo>
                  <a:pt x="82054" y="0"/>
                </a:moveTo>
                <a:lnTo>
                  <a:pt x="3364150" y="0"/>
                </a:lnTo>
                <a:cubicBezTo>
                  <a:pt x="3409467" y="0"/>
                  <a:pt x="3446204" y="36737"/>
                  <a:pt x="3446204" y="82054"/>
                </a:cubicBezTo>
                <a:lnTo>
                  <a:pt x="3446204" y="4014164"/>
                </a:lnTo>
                <a:cubicBezTo>
                  <a:pt x="3446204" y="4059481"/>
                  <a:pt x="3409467" y="4096218"/>
                  <a:pt x="3364150" y="4096218"/>
                </a:cubicBezTo>
                <a:lnTo>
                  <a:pt x="82054" y="4096218"/>
                </a:lnTo>
                <a:cubicBezTo>
                  <a:pt x="36737" y="4096218"/>
                  <a:pt x="0" y="4059481"/>
                  <a:pt x="0" y="4014164"/>
                </a:cubicBezTo>
                <a:lnTo>
                  <a:pt x="0" y="82054"/>
                </a:lnTo>
                <a:cubicBezTo>
                  <a:pt x="0" y="36737"/>
                  <a:pt x="36737" y="0"/>
                  <a:pt x="82054" y="0"/>
                </a:cubicBezTo>
                <a:close/>
              </a:path>
            </a:pathLst>
          </a:custGeom>
          <a:solidFill>
            <a:schemeClr val="accent1">
              <a:alpha val="25000"/>
            </a:schemeClr>
          </a:solidFill>
          <a:ln>
            <a:noFill/>
          </a:ln>
          <a:effectLst>
            <a:outerShdw blurRad="368300" dist="203200" dir="5400000" sx="95000" sy="95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4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3"/>
          <p:cNvSpPr/>
          <p:nvPr>
            <p:ph type="pic" sz="quarter" idx="10"/>
          </p:nvPr>
        </p:nvSpPr>
        <p:spPr>
          <a:xfrm>
            <a:off x="0" y="0"/>
            <a:ext cx="12192000" cy="6858000"/>
          </a:xfrm>
          <a:prstGeom prst="rect">
            <a:avLst/>
          </a:prstGeom>
          <a:solidFill>
            <a:schemeClr val="accent2"/>
          </a:solid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8" name="Picture Placeholder 7"/>
          <p:cNvSpPr/>
          <p:nvPr>
            <p:ph type="pic" sz="quarter" idx="10"/>
          </p:nvPr>
        </p:nvSpPr>
        <p:spPr>
          <a:xfrm>
            <a:off x="5410200" y="1589598"/>
            <a:ext cx="2767459" cy="1657350"/>
          </a:xfrm>
          <a:custGeom>
            <a:avLst/>
            <a:gdLst>
              <a:gd name="connsiteX0" fmla="*/ 0 w 2767459"/>
              <a:gd name="connsiteY0" fmla="*/ 0 h 1657350"/>
              <a:gd name="connsiteX1" fmla="*/ 2767459 w 2767459"/>
              <a:gd name="connsiteY1" fmla="*/ 0 h 1657350"/>
              <a:gd name="connsiteX2" fmla="*/ 2767459 w 2767459"/>
              <a:gd name="connsiteY2" fmla="*/ 1657350 h 1657350"/>
              <a:gd name="connsiteX3" fmla="*/ 0 w 2767459"/>
              <a:gd name="connsiteY3" fmla="*/ 1657350 h 1657350"/>
            </a:gdLst>
            <a:ahLst/>
            <a:cxnLst>
              <a:cxn ang="0">
                <a:pos x="connsiteX0" y="connsiteY0"/>
              </a:cxn>
              <a:cxn ang="0">
                <a:pos x="connsiteX1" y="connsiteY1"/>
              </a:cxn>
              <a:cxn ang="0">
                <a:pos x="connsiteX2" y="connsiteY2"/>
              </a:cxn>
              <a:cxn ang="0">
                <a:pos x="connsiteX3" y="connsiteY3"/>
              </a:cxn>
            </a:cxnLst>
            <a:rect l="l" t="t" r="r" b="b"/>
            <a:pathLst>
              <a:path w="2767459" h="1657350">
                <a:moveTo>
                  <a:pt x="0" y="0"/>
                </a:moveTo>
                <a:lnTo>
                  <a:pt x="2767459" y="0"/>
                </a:lnTo>
                <a:lnTo>
                  <a:pt x="2767459" y="1657350"/>
                </a:lnTo>
                <a:lnTo>
                  <a:pt x="0" y="1657350"/>
                </a:lnTo>
                <a:close/>
              </a:path>
            </a:pathLst>
          </a:custGeom>
        </p:spPr>
        <p:txBody>
          <a:bodyPr wrap="square">
            <a:noAutofit/>
          </a:bodyPr>
          <a:lstStyle/>
          <a:p>
            <a:endParaRPr lang="en-US"/>
          </a:p>
        </p:txBody>
      </p:sp>
      <p:sp>
        <p:nvSpPr>
          <p:cNvPr id="9" name="Picture Placeholder 8"/>
          <p:cNvSpPr/>
          <p:nvPr>
            <p:ph type="pic" sz="quarter" idx="11"/>
          </p:nvPr>
        </p:nvSpPr>
        <p:spPr>
          <a:xfrm>
            <a:off x="8539756" y="1589598"/>
            <a:ext cx="2767459" cy="1657350"/>
          </a:xfrm>
          <a:custGeom>
            <a:avLst/>
            <a:gdLst>
              <a:gd name="connsiteX0" fmla="*/ 0 w 2767459"/>
              <a:gd name="connsiteY0" fmla="*/ 0 h 1657350"/>
              <a:gd name="connsiteX1" fmla="*/ 2767459 w 2767459"/>
              <a:gd name="connsiteY1" fmla="*/ 0 h 1657350"/>
              <a:gd name="connsiteX2" fmla="*/ 2767459 w 2767459"/>
              <a:gd name="connsiteY2" fmla="*/ 1657350 h 1657350"/>
              <a:gd name="connsiteX3" fmla="*/ 0 w 2767459"/>
              <a:gd name="connsiteY3" fmla="*/ 1657350 h 1657350"/>
            </a:gdLst>
            <a:ahLst/>
            <a:cxnLst>
              <a:cxn ang="0">
                <a:pos x="connsiteX0" y="connsiteY0"/>
              </a:cxn>
              <a:cxn ang="0">
                <a:pos x="connsiteX1" y="connsiteY1"/>
              </a:cxn>
              <a:cxn ang="0">
                <a:pos x="connsiteX2" y="connsiteY2"/>
              </a:cxn>
              <a:cxn ang="0">
                <a:pos x="connsiteX3" y="connsiteY3"/>
              </a:cxn>
            </a:cxnLst>
            <a:rect l="l" t="t" r="r" b="b"/>
            <a:pathLst>
              <a:path w="2767459" h="1657350">
                <a:moveTo>
                  <a:pt x="0" y="0"/>
                </a:moveTo>
                <a:lnTo>
                  <a:pt x="2767459" y="0"/>
                </a:lnTo>
                <a:lnTo>
                  <a:pt x="2767459" y="1657350"/>
                </a:lnTo>
                <a:lnTo>
                  <a:pt x="0" y="165735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50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2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Picture Placeholder 7"/>
          <p:cNvSpPr/>
          <p:nvPr>
            <p:ph type="pic" sz="quarter" idx="10"/>
          </p:nvPr>
        </p:nvSpPr>
        <p:spPr>
          <a:xfrm>
            <a:off x="1484382" y="2313101"/>
            <a:ext cx="5505067" cy="2722070"/>
          </a:xfrm>
          <a:custGeom>
            <a:avLst/>
            <a:gdLst>
              <a:gd name="connsiteX0" fmla="*/ 0 w 5505067"/>
              <a:gd name="connsiteY0" fmla="*/ 0 h 2722070"/>
              <a:gd name="connsiteX1" fmla="*/ 5505067 w 5505067"/>
              <a:gd name="connsiteY1" fmla="*/ 0 h 2722070"/>
              <a:gd name="connsiteX2" fmla="*/ 5505067 w 5505067"/>
              <a:gd name="connsiteY2" fmla="*/ 2722070 h 2722070"/>
              <a:gd name="connsiteX3" fmla="*/ 0 w 5505067"/>
              <a:gd name="connsiteY3" fmla="*/ 2722070 h 2722070"/>
            </a:gdLst>
            <a:ahLst/>
            <a:cxnLst>
              <a:cxn ang="0">
                <a:pos x="connsiteX0" y="connsiteY0"/>
              </a:cxn>
              <a:cxn ang="0">
                <a:pos x="connsiteX1" y="connsiteY1"/>
              </a:cxn>
              <a:cxn ang="0">
                <a:pos x="connsiteX2" y="connsiteY2"/>
              </a:cxn>
              <a:cxn ang="0">
                <a:pos x="connsiteX3" y="connsiteY3"/>
              </a:cxn>
            </a:cxnLst>
            <a:rect l="l" t="t" r="r" b="b"/>
            <a:pathLst>
              <a:path w="5505067" h="2722070">
                <a:moveTo>
                  <a:pt x="0" y="0"/>
                </a:moveTo>
                <a:lnTo>
                  <a:pt x="5505067" y="0"/>
                </a:lnTo>
                <a:lnTo>
                  <a:pt x="5505067" y="2722070"/>
                </a:lnTo>
                <a:lnTo>
                  <a:pt x="0" y="2722070"/>
                </a:lnTo>
                <a:close/>
              </a:path>
            </a:pathLst>
          </a:custGeom>
        </p:spPr>
        <p:txBody>
          <a:bodyPr wrap="square">
            <a:noAutofit/>
          </a:bodyPr>
          <a:lstStyle/>
          <a:p>
            <a:endParaRPr lang="en-US"/>
          </a:p>
        </p:txBody>
      </p:sp>
      <p:sp>
        <p:nvSpPr>
          <p:cNvPr id="9" name="Picture Placeholder 8"/>
          <p:cNvSpPr/>
          <p:nvPr>
            <p:ph type="pic" sz="quarter" idx="11"/>
          </p:nvPr>
        </p:nvSpPr>
        <p:spPr>
          <a:xfrm>
            <a:off x="2393297" y="3864212"/>
            <a:ext cx="1933289" cy="1933289"/>
          </a:xfrm>
          <a:custGeom>
            <a:avLst/>
            <a:gdLst>
              <a:gd name="connsiteX0" fmla="*/ 0 w 1933289"/>
              <a:gd name="connsiteY0" fmla="*/ 0 h 1933289"/>
              <a:gd name="connsiteX1" fmla="*/ 1933289 w 1933289"/>
              <a:gd name="connsiteY1" fmla="*/ 0 h 1933289"/>
              <a:gd name="connsiteX2" fmla="*/ 1933289 w 1933289"/>
              <a:gd name="connsiteY2" fmla="*/ 1933289 h 1933289"/>
              <a:gd name="connsiteX3" fmla="*/ 0 w 1933289"/>
              <a:gd name="connsiteY3" fmla="*/ 1933289 h 1933289"/>
            </a:gdLst>
            <a:ahLst/>
            <a:cxnLst>
              <a:cxn ang="0">
                <a:pos x="connsiteX0" y="connsiteY0"/>
              </a:cxn>
              <a:cxn ang="0">
                <a:pos x="connsiteX1" y="connsiteY1"/>
              </a:cxn>
              <a:cxn ang="0">
                <a:pos x="connsiteX2" y="connsiteY2"/>
              </a:cxn>
              <a:cxn ang="0">
                <a:pos x="connsiteX3" y="connsiteY3"/>
              </a:cxn>
            </a:cxnLst>
            <a:rect l="l" t="t" r="r" b="b"/>
            <a:pathLst>
              <a:path w="1933289" h="1933289">
                <a:moveTo>
                  <a:pt x="0" y="0"/>
                </a:moveTo>
                <a:lnTo>
                  <a:pt x="1933289" y="0"/>
                </a:lnTo>
                <a:lnTo>
                  <a:pt x="1933289" y="1933289"/>
                </a:lnTo>
                <a:lnTo>
                  <a:pt x="0" y="1933289"/>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15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0" y="1"/>
            <a:ext cx="12192000" cy="5887453"/>
          </a:xfrm>
          <a:custGeom>
            <a:avLst/>
            <a:gdLst>
              <a:gd name="connsiteX0" fmla="*/ 0 w 12192000"/>
              <a:gd name="connsiteY0" fmla="*/ 0 h 5887453"/>
              <a:gd name="connsiteX1" fmla="*/ 12192000 w 12192000"/>
              <a:gd name="connsiteY1" fmla="*/ 0 h 5887453"/>
              <a:gd name="connsiteX2" fmla="*/ 12192000 w 12192000"/>
              <a:gd name="connsiteY2" fmla="*/ 4709963 h 5887453"/>
              <a:gd name="connsiteX3" fmla="*/ 0 w 12192000"/>
              <a:gd name="connsiteY3" fmla="*/ 5887453 h 5887453"/>
            </a:gdLst>
            <a:ahLst/>
            <a:cxnLst>
              <a:cxn ang="0">
                <a:pos x="connsiteX0" y="connsiteY0"/>
              </a:cxn>
              <a:cxn ang="0">
                <a:pos x="connsiteX1" y="connsiteY1"/>
              </a:cxn>
              <a:cxn ang="0">
                <a:pos x="connsiteX2" y="connsiteY2"/>
              </a:cxn>
              <a:cxn ang="0">
                <a:pos x="connsiteX3" y="connsiteY3"/>
              </a:cxn>
            </a:cxnLst>
            <a:rect l="l" t="t" r="r" b="b"/>
            <a:pathLst>
              <a:path w="12192000" h="5887453">
                <a:moveTo>
                  <a:pt x="0" y="0"/>
                </a:moveTo>
                <a:lnTo>
                  <a:pt x="12192000" y="0"/>
                </a:lnTo>
                <a:lnTo>
                  <a:pt x="12192000" y="4709963"/>
                </a:lnTo>
                <a:lnTo>
                  <a:pt x="0" y="5887453"/>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0" name="Picture Placeholder 9"/>
          <p:cNvSpPr/>
          <p:nvPr>
            <p:ph type="pic" sz="quarter" idx="11"/>
          </p:nvPr>
        </p:nvSpPr>
        <p:spPr>
          <a:xfrm>
            <a:off x="6427691" y="2137180"/>
            <a:ext cx="3803469" cy="3718189"/>
          </a:xfrm>
          <a:custGeom>
            <a:avLst/>
            <a:gdLst>
              <a:gd name="connsiteX0" fmla="*/ 0 w 3803469"/>
              <a:gd name="connsiteY0" fmla="*/ 0 h 3718189"/>
              <a:gd name="connsiteX1" fmla="*/ 3803469 w 3803469"/>
              <a:gd name="connsiteY1" fmla="*/ 0 h 3718189"/>
              <a:gd name="connsiteX2" fmla="*/ 3803469 w 3803469"/>
              <a:gd name="connsiteY2" fmla="*/ 3718189 h 3718189"/>
              <a:gd name="connsiteX3" fmla="*/ 0 w 3803469"/>
              <a:gd name="connsiteY3" fmla="*/ 3718189 h 3718189"/>
            </a:gdLst>
            <a:ahLst/>
            <a:cxnLst>
              <a:cxn ang="0">
                <a:pos x="connsiteX0" y="connsiteY0"/>
              </a:cxn>
              <a:cxn ang="0">
                <a:pos x="connsiteX1" y="connsiteY1"/>
              </a:cxn>
              <a:cxn ang="0">
                <a:pos x="connsiteX2" y="connsiteY2"/>
              </a:cxn>
              <a:cxn ang="0">
                <a:pos x="connsiteX3" y="connsiteY3"/>
              </a:cxn>
            </a:cxnLst>
            <a:rect l="l" t="t" r="r" b="b"/>
            <a:pathLst>
              <a:path w="3803469" h="3718189">
                <a:moveTo>
                  <a:pt x="0" y="0"/>
                </a:moveTo>
                <a:lnTo>
                  <a:pt x="3803469" y="0"/>
                </a:lnTo>
                <a:lnTo>
                  <a:pt x="3803469" y="3718189"/>
                </a:lnTo>
                <a:lnTo>
                  <a:pt x="0" y="3718189"/>
                </a:lnTo>
                <a:close/>
              </a:path>
            </a:pathLst>
          </a:custGeom>
        </p:spPr>
        <p:txBody>
          <a:bodyPr wrap="square">
            <a:noAutofit/>
          </a:bodyPr>
          <a:lstStyle/>
          <a:p>
            <a:endParaRPr lang="en-US"/>
          </a:p>
        </p:txBody>
      </p:sp>
      <p:sp>
        <p:nvSpPr>
          <p:cNvPr id="6" name="Picture Placeholder 5"/>
          <p:cNvSpPr/>
          <p:nvPr>
            <p:ph type="pic" sz="quarter" idx="10"/>
          </p:nvPr>
        </p:nvSpPr>
        <p:spPr>
          <a:xfrm>
            <a:off x="1543050" y="3429000"/>
            <a:ext cx="9105900" cy="2426368"/>
          </a:xfrm>
          <a:custGeom>
            <a:avLst/>
            <a:gdLst>
              <a:gd name="connsiteX0" fmla="*/ 0 w 9105900"/>
              <a:gd name="connsiteY0" fmla="*/ 0 h 2426368"/>
              <a:gd name="connsiteX1" fmla="*/ 9105900 w 9105900"/>
              <a:gd name="connsiteY1" fmla="*/ 0 h 2426368"/>
              <a:gd name="connsiteX2" fmla="*/ 9105900 w 9105900"/>
              <a:gd name="connsiteY2" fmla="*/ 2426368 h 2426368"/>
              <a:gd name="connsiteX3" fmla="*/ 0 w 9105900"/>
              <a:gd name="connsiteY3" fmla="*/ 2426368 h 2426368"/>
            </a:gdLst>
            <a:ahLst/>
            <a:cxnLst>
              <a:cxn ang="0">
                <a:pos x="connsiteX0" y="connsiteY0"/>
              </a:cxn>
              <a:cxn ang="0">
                <a:pos x="connsiteX1" y="connsiteY1"/>
              </a:cxn>
              <a:cxn ang="0">
                <a:pos x="connsiteX2" y="connsiteY2"/>
              </a:cxn>
              <a:cxn ang="0">
                <a:pos x="connsiteX3" y="connsiteY3"/>
              </a:cxn>
            </a:cxnLst>
            <a:rect l="l" t="t" r="r" b="b"/>
            <a:pathLst>
              <a:path w="9105900" h="2426368">
                <a:moveTo>
                  <a:pt x="0" y="0"/>
                </a:moveTo>
                <a:lnTo>
                  <a:pt x="9105900" y="0"/>
                </a:lnTo>
                <a:lnTo>
                  <a:pt x="9105900" y="2426368"/>
                </a:lnTo>
                <a:lnTo>
                  <a:pt x="0" y="2426368"/>
                </a:lnTo>
                <a:close/>
              </a:path>
            </a:pathLst>
          </a:custGeom>
          <a:solidFill>
            <a:schemeClr val="accent1"/>
          </a:solidFill>
          <a:effectLst>
            <a:outerShdw blurRad="444500" dist="342900" dir="2700000" algn="tl" rotWithShape="0">
              <a:prstClr val="black">
                <a:alpha val="15000"/>
              </a:prstClr>
            </a:outerShdw>
          </a:effectLst>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2" presetClass="entr" presetSubtype="4" decel="100000"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7493518" y="343783"/>
            <a:ext cx="3774820" cy="5377234"/>
          </a:xfrm>
          <a:custGeom>
            <a:avLst/>
            <a:gdLst>
              <a:gd name="connsiteX0" fmla="*/ 0 w 3774820"/>
              <a:gd name="connsiteY0" fmla="*/ 0 h 5377234"/>
              <a:gd name="connsiteX1" fmla="*/ 3774820 w 3774820"/>
              <a:gd name="connsiteY1" fmla="*/ 0 h 5377234"/>
              <a:gd name="connsiteX2" fmla="*/ 3774820 w 3774820"/>
              <a:gd name="connsiteY2" fmla="*/ 5377234 h 5377234"/>
              <a:gd name="connsiteX3" fmla="*/ 0 w 3774820"/>
              <a:gd name="connsiteY3" fmla="*/ 5377234 h 5377234"/>
            </a:gdLst>
            <a:ahLst/>
            <a:cxnLst>
              <a:cxn ang="0">
                <a:pos x="connsiteX0" y="connsiteY0"/>
              </a:cxn>
              <a:cxn ang="0">
                <a:pos x="connsiteX1" y="connsiteY1"/>
              </a:cxn>
              <a:cxn ang="0">
                <a:pos x="connsiteX2" y="connsiteY2"/>
              </a:cxn>
              <a:cxn ang="0">
                <a:pos x="connsiteX3" y="connsiteY3"/>
              </a:cxn>
            </a:cxnLst>
            <a:rect l="l" t="t" r="r" b="b"/>
            <a:pathLst>
              <a:path w="3774820" h="5377234">
                <a:moveTo>
                  <a:pt x="0" y="0"/>
                </a:moveTo>
                <a:lnTo>
                  <a:pt x="3774820" y="0"/>
                </a:lnTo>
                <a:lnTo>
                  <a:pt x="3774820" y="5377234"/>
                </a:lnTo>
                <a:lnTo>
                  <a:pt x="0" y="5377234"/>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0" name="Picture Placeholder 9"/>
          <p:cNvSpPr/>
          <p:nvPr>
            <p:ph type="pic" sz="quarter" idx="11"/>
          </p:nvPr>
        </p:nvSpPr>
        <p:spPr>
          <a:xfrm>
            <a:off x="3290887" y="2708647"/>
            <a:ext cx="5610226" cy="3057417"/>
          </a:xfrm>
          <a:custGeom>
            <a:avLst/>
            <a:gdLst>
              <a:gd name="connsiteX0" fmla="*/ 0 w 5610226"/>
              <a:gd name="connsiteY0" fmla="*/ 0 h 3057417"/>
              <a:gd name="connsiteX1" fmla="*/ 5610226 w 5610226"/>
              <a:gd name="connsiteY1" fmla="*/ 0 h 3057417"/>
              <a:gd name="connsiteX2" fmla="*/ 5610226 w 5610226"/>
              <a:gd name="connsiteY2" fmla="*/ 2445934 h 3057417"/>
              <a:gd name="connsiteX3" fmla="*/ 0 w 5610226"/>
              <a:gd name="connsiteY3" fmla="*/ 3057417 h 3057417"/>
            </a:gdLst>
            <a:ahLst/>
            <a:cxnLst>
              <a:cxn ang="0">
                <a:pos x="connsiteX0" y="connsiteY0"/>
              </a:cxn>
              <a:cxn ang="0">
                <a:pos x="connsiteX1" y="connsiteY1"/>
              </a:cxn>
              <a:cxn ang="0">
                <a:pos x="connsiteX2" y="connsiteY2"/>
              </a:cxn>
              <a:cxn ang="0">
                <a:pos x="connsiteX3" y="connsiteY3"/>
              </a:cxn>
            </a:cxnLst>
            <a:rect l="l" t="t" r="r" b="b"/>
            <a:pathLst>
              <a:path w="5610226" h="3057417">
                <a:moveTo>
                  <a:pt x="0" y="0"/>
                </a:moveTo>
                <a:lnTo>
                  <a:pt x="5610226" y="0"/>
                </a:lnTo>
                <a:lnTo>
                  <a:pt x="5610226" y="2445934"/>
                </a:lnTo>
                <a:lnTo>
                  <a:pt x="0" y="3057417"/>
                </a:lnTo>
                <a:close/>
              </a:path>
            </a:pathLst>
          </a:custGeom>
        </p:spPr>
        <p:txBody>
          <a:bodyPr wrap="square">
            <a:noAutofit/>
          </a:bodyPr>
          <a:lstStyle/>
          <a:p>
            <a:endParaRPr lang="en-US"/>
          </a:p>
        </p:txBody>
      </p:sp>
      <p:sp>
        <p:nvSpPr>
          <p:cNvPr id="6" name="Picture Placeholder 5"/>
          <p:cNvSpPr/>
          <p:nvPr>
            <p:ph type="pic" sz="quarter" idx="10"/>
          </p:nvPr>
        </p:nvSpPr>
        <p:spPr>
          <a:xfrm>
            <a:off x="5461262" y="2116772"/>
            <a:ext cx="1212326" cy="1212326"/>
          </a:xfrm>
          <a:custGeom>
            <a:avLst/>
            <a:gdLst>
              <a:gd name="connsiteX0" fmla="*/ 606163 w 1212326"/>
              <a:gd name="connsiteY0" fmla="*/ 0 h 1212326"/>
              <a:gd name="connsiteX1" fmla="*/ 1212326 w 1212326"/>
              <a:gd name="connsiteY1" fmla="*/ 606163 h 1212326"/>
              <a:gd name="connsiteX2" fmla="*/ 606163 w 1212326"/>
              <a:gd name="connsiteY2" fmla="*/ 1212326 h 1212326"/>
              <a:gd name="connsiteX3" fmla="*/ 0 w 1212326"/>
              <a:gd name="connsiteY3" fmla="*/ 606163 h 1212326"/>
              <a:gd name="connsiteX4" fmla="*/ 606163 w 1212326"/>
              <a:gd name="connsiteY4" fmla="*/ 0 h 12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326" h="1212326">
                <a:moveTo>
                  <a:pt x="606163" y="0"/>
                </a:moveTo>
                <a:cubicBezTo>
                  <a:pt x="940938" y="0"/>
                  <a:pt x="1212326" y="271388"/>
                  <a:pt x="1212326" y="606163"/>
                </a:cubicBezTo>
                <a:cubicBezTo>
                  <a:pt x="1212326" y="940938"/>
                  <a:pt x="940938" y="1212326"/>
                  <a:pt x="606163" y="1212326"/>
                </a:cubicBezTo>
                <a:cubicBezTo>
                  <a:pt x="271388" y="1212326"/>
                  <a:pt x="0" y="940938"/>
                  <a:pt x="0" y="606163"/>
                </a:cubicBezTo>
                <a:cubicBezTo>
                  <a:pt x="0" y="271388"/>
                  <a:pt x="271388" y="0"/>
                  <a:pt x="606163" y="0"/>
                </a:cubicBezTo>
                <a:close/>
              </a:path>
            </a:pathLst>
          </a:custGeom>
        </p:spPr>
        <p:txBody>
          <a:bodyPr wrap="square">
            <a:noAutofit/>
          </a:bodyPr>
          <a:lstStyle>
            <a:lvl1pPr>
              <a:defRPr sz="1200"/>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75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25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p:nvPr>
            <p:ph type="pic" sz="quarter" idx="10"/>
          </p:nvPr>
        </p:nvSpPr>
        <p:spPr>
          <a:xfrm>
            <a:off x="0" y="0"/>
            <a:ext cx="12192000" cy="6858000"/>
          </a:xfrm>
          <a:prstGeom prst="rect">
            <a:avLst/>
          </a:prstGeom>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p:cNvSpPr/>
          <p:nvPr>
            <p:ph type="pic" sz="quarter" idx="10"/>
          </p:nvPr>
        </p:nvSpPr>
        <p:spPr>
          <a:xfrm>
            <a:off x="2049182" y="2441217"/>
            <a:ext cx="2366606" cy="2366606"/>
          </a:xfrm>
          <a:custGeom>
            <a:avLst/>
            <a:gdLst>
              <a:gd name="connsiteX0" fmla="*/ 1183303 w 2366606"/>
              <a:gd name="connsiteY0" fmla="*/ 0 h 2366606"/>
              <a:gd name="connsiteX1" fmla="*/ 2366606 w 2366606"/>
              <a:gd name="connsiteY1" fmla="*/ 1183303 h 2366606"/>
              <a:gd name="connsiteX2" fmla="*/ 1183303 w 2366606"/>
              <a:gd name="connsiteY2" fmla="*/ 2366606 h 2366606"/>
              <a:gd name="connsiteX3" fmla="*/ 0 w 2366606"/>
              <a:gd name="connsiteY3" fmla="*/ 1183303 h 2366606"/>
              <a:gd name="connsiteX4" fmla="*/ 1183303 w 2366606"/>
              <a:gd name="connsiteY4" fmla="*/ 0 h 2366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06" h="2366606">
                <a:moveTo>
                  <a:pt x="1183303" y="0"/>
                </a:moveTo>
                <a:cubicBezTo>
                  <a:pt x="1836823" y="0"/>
                  <a:pt x="2366606" y="529783"/>
                  <a:pt x="2366606" y="1183303"/>
                </a:cubicBezTo>
                <a:cubicBezTo>
                  <a:pt x="2366606" y="1836823"/>
                  <a:pt x="1836823" y="2366606"/>
                  <a:pt x="1183303" y="2366606"/>
                </a:cubicBezTo>
                <a:cubicBezTo>
                  <a:pt x="529783" y="2366606"/>
                  <a:pt x="0" y="1836823"/>
                  <a:pt x="0" y="1183303"/>
                </a:cubicBezTo>
                <a:cubicBezTo>
                  <a:pt x="0" y="529783"/>
                  <a:pt x="529783" y="0"/>
                  <a:pt x="1183303" y="0"/>
                </a:cubicBezTo>
                <a:close/>
              </a:path>
            </a:pathLst>
          </a:custGeom>
        </p:spPr>
        <p:txBody>
          <a:bodyPr wrap="square">
            <a:noAutofit/>
          </a:bodyPr>
          <a:lstStyle/>
          <a:p>
            <a:endParaRPr lang="en-US"/>
          </a:p>
        </p:txBody>
      </p:sp>
      <p:sp>
        <p:nvSpPr>
          <p:cNvPr id="11" name="Picture Placeholder 10"/>
          <p:cNvSpPr/>
          <p:nvPr>
            <p:ph type="pic" sz="quarter" idx="11"/>
          </p:nvPr>
        </p:nvSpPr>
        <p:spPr>
          <a:xfrm>
            <a:off x="4768318" y="2441217"/>
            <a:ext cx="2366606" cy="2366606"/>
          </a:xfrm>
          <a:custGeom>
            <a:avLst/>
            <a:gdLst>
              <a:gd name="connsiteX0" fmla="*/ 1183303 w 2366606"/>
              <a:gd name="connsiteY0" fmla="*/ 0 h 2366606"/>
              <a:gd name="connsiteX1" fmla="*/ 2366606 w 2366606"/>
              <a:gd name="connsiteY1" fmla="*/ 1183303 h 2366606"/>
              <a:gd name="connsiteX2" fmla="*/ 1183303 w 2366606"/>
              <a:gd name="connsiteY2" fmla="*/ 2366606 h 2366606"/>
              <a:gd name="connsiteX3" fmla="*/ 0 w 2366606"/>
              <a:gd name="connsiteY3" fmla="*/ 1183303 h 2366606"/>
              <a:gd name="connsiteX4" fmla="*/ 1183303 w 2366606"/>
              <a:gd name="connsiteY4" fmla="*/ 0 h 2366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06" h="2366606">
                <a:moveTo>
                  <a:pt x="1183303" y="0"/>
                </a:moveTo>
                <a:cubicBezTo>
                  <a:pt x="1836823" y="0"/>
                  <a:pt x="2366606" y="529783"/>
                  <a:pt x="2366606" y="1183303"/>
                </a:cubicBezTo>
                <a:cubicBezTo>
                  <a:pt x="2366606" y="1836823"/>
                  <a:pt x="1836823" y="2366606"/>
                  <a:pt x="1183303" y="2366606"/>
                </a:cubicBezTo>
                <a:cubicBezTo>
                  <a:pt x="529783" y="2366606"/>
                  <a:pt x="0" y="1836823"/>
                  <a:pt x="0" y="1183303"/>
                </a:cubicBezTo>
                <a:cubicBezTo>
                  <a:pt x="0" y="529783"/>
                  <a:pt x="529783" y="0"/>
                  <a:pt x="1183303" y="0"/>
                </a:cubicBezTo>
                <a:close/>
              </a:path>
            </a:pathLst>
          </a:custGeom>
        </p:spPr>
        <p:txBody>
          <a:bodyPr wrap="square">
            <a:noAutofit/>
          </a:bodyPr>
          <a:lstStyle/>
          <a:p>
            <a:endParaRPr lang="en-US"/>
          </a:p>
        </p:txBody>
      </p:sp>
      <p:sp>
        <p:nvSpPr>
          <p:cNvPr id="12" name="Picture Placeholder 11"/>
          <p:cNvSpPr/>
          <p:nvPr>
            <p:ph type="pic" sz="quarter" idx="12"/>
          </p:nvPr>
        </p:nvSpPr>
        <p:spPr>
          <a:xfrm>
            <a:off x="7487455" y="2441217"/>
            <a:ext cx="2366606" cy="2366606"/>
          </a:xfrm>
          <a:custGeom>
            <a:avLst/>
            <a:gdLst>
              <a:gd name="connsiteX0" fmla="*/ 1183303 w 2366606"/>
              <a:gd name="connsiteY0" fmla="*/ 0 h 2366606"/>
              <a:gd name="connsiteX1" fmla="*/ 2366606 w 2366606"/>
              <a:gd name="connsiteY1" fmla="*/ 1183303 h 2366606"/>
              <a:gd name="connsiteX2" fmla="*/ 1183303 w 2366606"/>
              <a:gd name="connsiteY2" fmla="*/ 2366606 h 2366606"/>
              <a:gd name="connsiteX3" fmla="*/ 0 w 2366606"/>
              <a:gd name="connsiteY3" fmla="*/ 1183303 h 2366606"/>
              <a:gd name="connsiteX4" fmla="*/ 1183303 w 2366606"/>
              <a:gd name="connsiteY4" fmla="*/ 0 h 2366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06" h="2366606">
                <a:moveTo>
                  <a:pt x="1183303" y="0"/>
                </a:moveTo>
                <a:cubicBezTo>
                  <a:pt x="1836823" y="0"/>
                  <a:pt x="2366606" y="529783"/>
                  <a:pt x="2366606" y="1183303"/>
                </a:cubicBezTo>
                <a:cubicBezTo>
                  <a:pt x="2366606" y="1836823"/>
                  <a:pt x="1836823" y="2366606"/>
                  <a:pt x="1183303" y="2366606"/>
                </a:cubicBezTo>
                <a:cubicBezTo>
                  <a:pt x="529783" y="2366606"/>
                  <a:pt x="0" y="1836823"/>
                  <a:pt x="0" y="1183303"/>
                </a:cubicBezTo>
                <a:cubicBezTo>
                  <a:pt x="0" y="529783"/>
                  <a:pt x="529783" y="0"/>
                  <a:pt x="1183303" y="0"/>
                </a:cubicBez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25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375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0" y="0"/>
            <a:ext cx="12192000" cy="4107976"/>
          </a:xfrm>
          <a:custGeom>
            <a:avLst/>
            <a:gdLst>
              <a:gd name="connsiteX0" fmla="*/ 0 w 12192000"/>
              <a:gd name="connsiteY0" fmla="*/ 0 h 4107976"/>
              <a:gd name="connsiteX1" fmla="*/ 12192000 w 12192000"/>
              <a:gd name="connsiteY1" fmla="*/ 0 h 4107976"/>
              <a:gd name="connsiteX2" fmla="*/ 12192000 w 12192000"/>
              <a:gd name="connsiteY2" fmla="*/ 4107976 h 4107976"/>
              <a:gd name="connsiteX3" fmla="*/ 0 w 12192000"/>
              <a:gd name="connsiteY3" fmla="*/ 4107976 h 4107976"/>
            </a:gdLst>
            <a:ahLst/>
            <a:cxnLst>
              <a:cxn ang="0">
                <a:pos x="connsiteX0" y="connsiteY0"/>
              </a:cxn>
              <a:cxn ang="0">
                <a:pos x="connsiteX1" y="connsiteY1"/>
              </a:cxn>
              <a:cxn ang="0">
                <a:pos x="connsiteX2" y="connsiteY2"/>
              </a:cxn>
              <a:cxn ang="0">
                <a:pos x="connsiteX3" y="connsiteY3"/>
              </a:cxn>
            </a:cxnLst>
            <a:rect l="l" t="t" r="r" b="b"/>
            <a:pathLst>
              <a:path w="12192000" h="4107976">
                <a:moveTo>
                  <a:pt x="0" y="0"/>
                </a:moveTo>
                <a:lnTo>
                  <a:pt x="12192000" y="0"/>
                </a:lnTo>
                <a:lnTo>
                  <a:pt x="12192000" y="4107976"/>
                </a:lnTo>
                <a:lnTo>
                  <a:pt x="0" y="4107976"/>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829056" y="561474"/>
            <a:ext cx="4200144" cy="6296526"/>
          </a:xfrm>
          <a:custGeom>
            <a:avLst/>
            <a:gdLst>
              <a:gd name="connsiteX0" fmla="*/ 0 w 4200144"/>
              <a:gd name="connsiteY0" fmla="*/ 0 h 6296526"/>
              <a:gd name="connsiteX1" fmla="*/ 4200144 w 4200144"/>
              <a:gd name="connsiteY1" fmla="*/ 0 h 6296526"/>
              <a:gd name="connsiteX2" fmla="*/ 4200144 w 4200144"/>
              <a:gd name="connsiteY2" fmla="*/ 6296526 h 6296526"/>
              <a:gd name="connsiteX3" fmla="*/ 0 w 4200144"/>
              <a:gd name="connsiteY3" fmla="*/ 6296526 h 6296526"/>
            </a:gdLst>
            <a:ahLst/>
            <a:cxnLst>
              <a:cxn ang="0">
                <a:pos x="connsiteX0" y="connsiteY0"/>
              </a:cxn>
              <a:cxn ang="0">
                <a:pos x="connsiteX1" y="connsiteY1"/>
              </a:cxn>
              <a:cxn ang="0">
                <a:pos x="connsiteX2" y="connsiteY2"/>
              </a:cxn>
              <a:cxn ang="0">
                <a:pos x="connsiteX3" y="connsiteY3"/>
              </a:cxn>
            </a:cxnLst>
            <a:rect l="l" t="t" r="r" b="b"/>
            <a:pathLst>
              <a:path w="4200144" h="6296526">
                <a:moveTo>
                  <a:pt x="0" y="0"/>
                </a:moveTo>
                <a:lnTo>
                  <a:pt x="4200144" y="0"/>
                </a:lnTo>
                <a:lnTo>
                  <a:pt x="4200144" y="6296526"/>
                </a:lnTo>
                <a:lnTo>
                  <a:pt x="0" y="6296526"/>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Picture Placeholder 9"/>
          <p:cNvSpPr/>
          <p:nvPr>
            <p:ph type="pic" sz="quarter" idx="10"/>
          </p:nvPr>
        </p:nvSpPr>
        <p:spPr>
          <a:xfrm>
            <a:off x="1135827" y="2408920"/>
            <a:ext cx="2989607" cy="1609110"/>
          </a:xfrm>
          <a:custGeom>
            <a:avLst/>
            <a:gdLst>
              <a:gd name="connsiteX0" fmla="*/ 0 w 2989607"/>
              <a:gd name="connsiteY0" fmla="*/ 0 h 1609110"/>
              <a:gd name="connsiteX1" fmla="*/ 2989607 w 2989607"/>
              <a:gd name="connsiteY1" fmla="*/ 0 h 1609110"/>
              <a:gd name="connsiteX2" fmla="*/ 2989607 w 2989607"/>
              <a:gd name="connsiteY2" fmla="*/ 1609110 h 1609110"/>
              <a:gd name="connsiteX3" fmla="*/ 0 w 2989607"/>
              <a:gd name="connsiteY3" fmla="*/ 1609110 h 1609110"/>
            </a:gdLst>
            <a:ahLst/>
            <a:cxnLst>
              <a:cxn ang="0">
                <a:pos x="connsiteX0" y="connsiteY0"/>
              </a:cxn>
              <a:cxn ang="0">
                <a:pos x="connsiteX1" y="connsiteY1"/>
              </a:cxn>
              <a:cxn ang="0">
                <a:pos x="connsiteX2" y="connsiteY2"/>
              </a:cxn>
              <a:cxn ang="0">
                <a:pos x="connsiteX3" y="connsiteY3"/>
              </a:cxn>
            </a:cxnLst>
            <a:rect l="l" t="t" r="r" b="b"/>
            <a:pathLst>
              <a:path w="2989607" h="1609110">
                <a:moveTo>
                  <a:pt x="0" y="0"/>
                </a:moveTo>
                <a:lnTo>
                  <a:pt x="2989607" y="0"/>
                </a:lnTo>
                <a:lnTo>
                  <a:pt x="2989607" y="1609110"/>
                </a:lnTo>
                <a:lnTo>
                  <a:pt x="0" y="1609110"/>
                </a:lnTo>
                <a:close/>
              </a:path>
            </a:pathLst>
          </a:custGeom>
        </p:spPr>
        <p:txBody>
          <a:bodyPr wrap="square">
            <a:noAutofit/>
          </a:bodyPr>
          <a:lstStyle/>
          <a:p>
            <a:endParaRPr lang="en-US"/>
          </a:p>
        </p:txBody>
      </p:sp>
      <p:sp>
        <p:nvSpPr>
          <p:cNvPr id="11" name="Picture Placeholder 10"/>
          <p:cNvSpPr/>
          <p:nvPr>
            <p:ph type="pic" sz="quarter" idx="11"/>
          </p:nvPr>
        </p:nvSpPr>
        <p:spPr>
          <a:xfrm>
            <a:off x="4601199" y="2408920"/>
            <a:ext cx="2989607" cy="1609110"/>
          </a:xfrm>
          <a:custGeom>
            <a:avLst/>
            <a:gdLst>
              <a:gd name="connsiteX0" fmla="*/ 0 w 2989607"/>
              <a:gd name="connsiteY0" fmla="*/ 0 h 1609110"/>
              <a:gd name="connsiteX1" fmla="*/ 2989607 w 2989607"/>
              <a:gd name="connsiteY1" fmla="*/ 0 h 1609110"/>
              <a:gd name="connsiteX2" fmla="*/ 2989607 w 2989607"/>
              <a:gd name="connsiteY2" fmla="*/ 1609110 h 1609110"/>
              <a:gd name="connsiteX3" fmla="*/ 0 w 2989607"/>
              <a:gd name="connsiteY3" fmla="*/ 1609110 h 1609110"/>
            </a:gdLst>
            <a:ahLst/>
            <a:cxnLst>
              <a:cxn ang="0">
                <a:pos x="connsiteX0" y="connsiteY0"/>
              </a:cxn>
              <a:cxn ang="0">
                <a:pos x="connsiteX1" y="connsiteY1"/>
              </a:cxn>
              <a:cxn ang="0">
                <a:pos x="connsiteX2" y="connsiteY2"/>
              </a:cxn>
              <a:cxn ang="0">
                <a:pos x="connsiteX3" y="connsiteY3"/>
              </a:cxn>
            </a:cxnLst>
            <a:rect l="l" t="t" r="r" b="b"/>
            <a:pathLst>
              <a:path w="2989607" h="1609110">
                <a:moveTo>
                  <a:pt x="0" y="0"/>
                </a:moveTo>
                <a:lnTo>
                  <a:pt x="2989607" y="0"/>
                </a:lnTo>
                <a:lnTo>
                  <a:pt x="2989607" y="1609110"/>
                </a:lnTo>
                <a:lnTo>
                  <a:pt x="0" y="1609110"/>
                </a:lnTo>
                <a:close/>
              </a:path>
            </a:pathLst>
          </a:custGeom>
        </p:spPr>
        <p:txBody>
          <a:bodyPr wrap="square">
            <a:noAutofit/>
          </a:bodyPr>
          <a:lstStyle/>
          <a:p>
            <a:endParaRPr lang="en-US"/>
          </a:p>
        </p:txBody>
      </p:sp>
      <p:sp>
        <p:nvSpPr>
          <p:cNvPr id="12" name="Picture Placeholder 11"/>
          <p:cNvSpPr/>
          <p:nvPr>
            <p:ph type="pic" sz="quarter" idx="12"/>
          </p:nvPr>
        </p:nvSpPr>
        <p:spPr>
          <a:xfrm>
            <a:off x="8066570" y="2408920"/>
            <a:ext cx="2989607" cy="1609110"/>
          </a:xfrm>
          <a:custGeom>
            <a:avLst/>
            <a:gdLst>
              <a:gd name="connsiteX0" fmla="*/ 0 w 2989607"/>
              <a:gd name="connsiteY0" fmla="*/ 0 h 1609110"/>
              <a:gd name="connsiteX1" fmla="*/ 2989607 w 2989607"/>
              <a:gd name="connsiteY1" fmla="*/ 0 h 1609110"/>
              <a:gd name="connsiteX2" fmla="*/ 2989607 w 2989607"/>
              <a:gd name="connsiteY2" fmla="*/ 1609110 h 1609110"/>
              <a:gd name="connsiteX3" fmla="*/ 0 w 2989607"/>
              <a:gd name="connsiteY3" fmla="*/ 1609110 h 1609110"/>
            </a:gdLst>
            <a:ahLst/>
            <a:cxnLst>
              <a:cxn ang="0">
                <a:pos x="connsiteX0" y="connsiteY0"/>
              </a:cxn>
              <a:cxn ang="0">
                <a:pos x="connsiteX1" y="connsiteY1"/>
              </a:cxn>
              <a:cxn ang="0">
                <a:pos x="connsiteX2" y="connsiteY2"/>
              </a:cxn>
              <a:cxn ang="0">
                <a:pos x="connsiteX3" y="connsiteY3"/>
              </a:cxn>
            </a:cxnLst>
            <a:rect l="l" t="t" r="r" b="b"/>
            <a:pathLst>
              <a:path w="2989607" h="1609110">
                <a:moveTo>
                  <a:pt x="0" y="0"/>
                </a:moveTo>
                <a:lnTo>
                  <a:pt x="2989607" y="0"/>
                </a:lnTo>
                <a:lnTo>
                  <a:pt x="2989607" y="1609110"/>
                </a:lnTo>
                <a:lnTo>
                  <a:pt x="0" y="160911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450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750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p:cNvSpPr/>
          <p:nvPr>
            <p:ph type="pic" sz="quarter" idx="10"/>
          </p:nvPr>
        </p:nvSpPr>
        <p:spPr>
          <a:xfrm>
            <a:off x="0" y="0"/>
            <a:ext cx="12192000" cy="6858000"/>
          </a:xfrm>
          <a:prstGeom prst="rect">
            <a:avLst/>
          </a:prstGeom>
        </p:spPr>
        <p:txBody>
          <a:body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p:cNvSpPr/>
          <p:nvPr>
            <p:ph type="pic" sz="quarter" idx="10"/>
          </p:nvPr>
        </p:nvSpPr>
        <p:spPr>
          <a:xfrm>
            <a:off x="1815948" y="3610424"/>
            <a:ext cx="1222446" cy="1222446"/>
          </a:xfrm>
          <a:custGeom>
            <a:avLst/>
            <a:gdLst>
              <a:gd name="connsiteX0" fmla="*/ 611223 w 1222446"/>
              <a:gd name="connsiteY0" fmla="*/ 0 h 1222446"/>
              <a:gd name="connsiteX1" fmla="*/ 1222446 w 1222446"/>
              <a:gd name="connsiteY1" fmla="*/ 611223 h 1222446"/>
              <a:gd name="connsiteX2" fmla="*/ 611223 w 1222446"/>
              <a:gd name="connsiteY2" fmla="*/ 1222446 h 1222446"/>
              <a:gd name="connsiteX3" fmla="*/ 0 w 1222446"/>
              <a:gd name="connsiteY3" fmla="*/ 611223 h 1222446"/>
              <a:gd name="connsiteX4" fmla="*/ 611223 w 1222446"/>
              <a:gd name="connsiteY4" fmla="*/ 0 h 1222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46" h="1222446">
                <a:moveTo>
                  <a:pt x="611223" y="0"/>
                </a:moveTo>
                <a:cubicBezTo>
                  <a:pt x="948792" y="0"/>
                  <a:pt x="1222446" y="273654"/>
                  <a:pt x="1222446" y="611223"/>
                </a:cubicBezTo>
                <a:cubicBezTo>
                  <a:pt x="1222446" y="948792"/>
                  <a:pt x="948792" y="1222446"/>
                  <a:pt x="611223" y="1222446"/>
                </a:cubicBezTo>
                <a:cubicBezTo>
                  <a:pt x="273654" y="1222446"/>
                  <a:pt x="0" y="948792"/>
                  <a:pt x="0" y="611223"/>
                </a:cubicBezTo>
                <a:cubicBezTo>
                  <a:pt x="0" y="273654"/>
                  <a:pt x="273654" y="0"/>
                  <a:pt x="611223" y="0"/>
                </a:cubicBezTo>
                <a:close/>
              </a:path>
            </a:pathLst>
          </a:custGeom>
          <a:solidFill>
            <a:schemeClr val="accent1"/>
          </a:solidFill>
        </p:spPr>
        <p:txBody>
          <a:bodyPr wrap="square">
            <a:noAutofit/>
          </a:bodyPr>
          <a:lstStyle>
            <a:lvl1pPr>
              <a:defRPr sz="1200"/>
            </a:lvl1pPr>
          </a:lstStyle>
          <a:p>
            <a:endParaRPr lang="en-US" dirty="0"/>
          </a:p>
        </p:txBody>
      </p:sp>
      <p:sp>
        <p:nvSpPr>
          <p:cNvPr id="9" name="Picture Placeholder 8"/>
          <p:cNvSpPr/>
          <p:nvPr>
            <p:ph type="pic" sz="quarter" idx="11"/>
          </p:nvPr>
        </p:nvSpPr>
        <p:spPr>
          <a:xfrm>
            <a:off x="6639514" y="3610424"/>
            <a:ext cx="1222446" cy="1222446"/>
          </a:xfrm>
          <a:custGeom>
            <a:avLst/>
            <a:gdLst>
              <a:gd name="connsiteX0" fmla="*/ 611223 w 1222446"/>
              <a:gd name="connsiteY0" fmla="*/ 0 h 1222446"/>
              <a:gd name="connsiteX1" fmla="*/ 1222446 w 1222446"/>
              <a:gd name="connsiteY1" fmla="*/ 611223 h 1222446"/>
              <a:gd name="connsiteX2" fmla="*/ 611223 w 1222446"/>
              <a:gd name="connsiteY2" fmla="*/ 1222446 h 1222446"/>
              <a:gd name="connsiteX3" fmla="*/ 0 w 1222446"/>
              <a:gd name="connsiteY3" fmla="*/ 611223 h 1222446"/>
              <a:gd name="connsiteX4" fmla="*/ 611223 w 1222446"/>
              <a:gd name="connsiteY4" fmla="*/ 0 h 1222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46" h="1222446">
                <a:moveTo>
                  <a:pt x="611223" y="0"/>
                </a:moveTo>
                <a:cubicBezTo>
                  <a:pt x="948792" y="0"/>
                  <a:pt x="1222446" y="273654"/>
                  <a:pt x="1222446" y="611223"/>
                </a:cubicBezTo>
                <a:cubicBezTo>
                  <a:pt x="1222446" y="948792"/>
                  <a:pt x="948792" y="1222446"/>
                  <a:pt x="611223" y="1222446"/>
                </a:cubicBezTo>
                <a:cubicBezTo>
                  <a:pt x="273654" y="1222446"/>
                  <a:pt x="0" y="948792"/>
                  <a:pt x="0" y="611223"/>
                </a:cubicBezTo>
                <a:cubicBezTo>
                  <a:pt x="0" y="273654"/>
                  <a:pt x="273654" y="0"/>
                  <a:pt x="611223" y="0"/>
                </a:cubicBezTo>
                <a:close/>
              </a:path>
            </a:pathLst>
          </a:custGeom>
          <a:solidFill>
            <a:schemeClr val="accent1"/>
          </a:solidFill>
        </p:spPr>
        <p:txBody>
          <a:bodyPr wrap="square">
            <a:noAutofit/>
          </a:bodyPr>
          <a:lstStyle>
            <a:lvl1pPr>
              <a:defRPr sz="1200"/>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3"/>
          <p:cNvSpPr/>
          <p:nvPr>
            <p:ph type="pic" sz="quarter" idx="14"/>
          </p:nvPr>
        </p:nvSpPr>
        <p:spPr>
          <a:xfrm>
            <a:off x="4645396" y="1132368"/>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4" name="Picture Placeholder 3"/>
          <p:cNvSpPr/>
          <p:nvPr>
            <p:ph type="pic" sz="quarter" idx="15"/>
          </p:nvPr>
        </p:nvSpPr>
        <p:spPr>
          <a:xfrm>
            <a:off x="7045237" y="1132368"/>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5" name="Picture Placeholder 3"/>
          <p:cNvSpPr/>
          <p:nvPr>
            <p:ph type="pic" sz="quarter" idx="16"/>
          </p:nvPr>
        </p:nvSpPr>
        <p:spPr>
          <a:xfrm>
            <a:off x="9397298" y="1132368"/>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6" name="Picture Placeholder 3"/>
          <p:cNvSpPr/>
          <p:nvPr>
            <p:ph type="pic" sz="quarter" idx="17"/>
          </p:nvPr>
        </p:nvSpPr>
        <p:spPr>
          <a:xfrm>
            <a:off x="4645396" y="37401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7" name="Picture Placeholder 3"/>
          <p:cNvSpPr/>
          <p:nvPr>
            <p:ph type="pic" sz="quarter" idx="18"/>
          </p:nvPr>
        </p:nvSpPr>
        <p:spPr>
          <a:xfrm>
            <a:off x="7045237" y="37401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8" name="Picture Placeholder 3"/>
          <p:cNvSpPr/>
          <p:nvPr>
            <p:ph type="pic" sz="quarter" idx="19"/>
          </p:nvPr>
        </p:nvSpPr>
        <p:spPr>
          <a:xfrm>
            <a:off x="9397298" y="37401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3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6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1+#ppt_w/2"/>
                                          </p:val>
                                        </p:tav>
                                        <p:tav tm="100000">
                                          <p:val>
                                            <p:strVal val="#ppt_x"/>
                                          </p:val>
                                        </p:tav>
                                      </p:tavLst>
                                    </p:anim>
                                    <p:anim calcmode="lin" valueType="num">
                                      <p:cBhvr additive="base">
                                        <p:cTn id="24" dur="75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7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1+#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9"/>
          <p:cNvSpPr/>
          <p:nvPr>
            <p:ph type="pic" sz="quarter" idx="11"/>
          </p:nvPr>
        </p:nvSpPr>
        <p:spPr>
          <a:xfrm>
            <a:off x="1379621" y="2397815"/>
            <a:ext cx="1812758" cy="1812758"/>
          </a:xfrm>
          <a:custGeom>
            <a:avLst/>
            <a:gdLst>
              <a:gd name="connsiteX0" fmla="*/ 906379 w 1812758"/>
              <a:gd name="connsiteY0" fmla="*/ 0 h 1812758"/>
              <a:gd name="connsiteX1" fmla="*/ 1812758 w 1812758"/>
              <a:gd name="connsiteY1" fmla="*/ 906379 h 1812758"/>
              <a:gd name="connsiteX2" fmla="*/ 906379 w 1812758"/>
              <a:gd name="connsiteY2" fmla="*/ 1812758 h 1812758"/>
              <a:gd name="connsiteX3" fmla="*/ 0 w 1812758"/>
              <a:gd name="connsiteY3" fmla="*/ 906379 h 1812758"/>
              <a:gd name="connsiteX4" fmla="*/ 906379 w 1812758"/>
              <a:gd name="connsiteY4" fmla="*/ 0 h 181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58" h="1812758">
                <a:moveTo>
                  <a:pt x="906379" y="0"/>
                </a:moveTo>
                <a:cubicBezTo>
                  <a:pt x="1406958" y="0"/>
                  <a:pt x="1812758" y="405800"/>
                  <a:pt x="1812758" y="906379"/>
                </a:cubicBezTo>
                <a:cubicBezTo>
                  <a:pt x="1812758" y="1406958"/>
                  <a:pt x="1406958" y="1812758"/>
                  <a:pt x="906379" y="1812758"/>
                </a:cubicBezTo>
                <a:cubicBezTo>
                  <a:pt x="405800" y="1812758"/>
                  <a:pt x="0" y="1406958"/>
                  <a:pt x="0" y="906379"/>
                </a:cubicBezTo>
                <a:cubicBezTo>
                  <a:pt x="0" y="405800"/>
                  <a:pt x="405800" y="0"/>
                  <a:pt x="906379" y="0"/>
                </a:cubicBezTo>
                <a:close/>
              </a:path>
            </a:pathLst>
          </a:custGeom>
        </p:spPr>
        <p:txBody>
          <a:bodyPr wrap="square">
            <a:noAutofit/>
          </a:bodyPr>
          <a:lstStyle/>
          <a:p>
            <a:endParaRPr lang="en-US"/>
          </a:p>
        </p:txBody>
      </p:sp>
      <p:sp>
        <p:nvSpPr>
          <p:cNvPr id="6" name="Picture Placeholder 5"/>
          <p:cNvSpPr/>
          <p:nvPr>
            <p:ph type="pic" sz="quarter" idx="10"/>
          </p:nvPr>
        </p:nvSpPr>
        <p:spPr>
          <a:xfrm>
            <a:off x="0" y="0"/>
            <a:ext cx="12192000" cy="3386932"/>
          </a:xfrm>
          <a:custGeom>
            <a:avLst/>
            <a:gdLst>
              <a:gd name="connsiteX0" fmla="*/ 0 w 12192000"/>
              <a:gd name="connsiteY0" fmla="*/ 0 h 3386932"/>
              <a:gd name="connsiteX1" fmla="*/ 12192000 w 12192000"/>
              <a:gd name="connsiteY1" fmla="*/ 0 h 3386932"/>
              <a:gd name="connsiteX2" fmla="*/ 12192000 w 12192000"/>
              <a:gd name="connsiteY2" fmla="*/ 3386932 h 3386932"/>
              <a:gd name="connsiteX3" fmla="*/ 0 w 12192000"/>
              <a:gd name="connsiteY3" fmla="*/ 3386932 h 3386932"/>
            </a:gdLst>
            <a:ahLst/>
            <a:cxnLst>
              <a:cxn ang="0">
                <a:pos x="connsiteX0" y="connsiteY0"/>
              </a:cxn>
              <a:cxn ang="0">
                <a:pos x="connsiteX1" y="connsiteY1"/>
              </a:cxn>
              <a:cxn ang="0">
                <a:pos x="connsiteX2" y="connsiteY2"/>
              </a:cxn>
              <a:cxn ang="0">
                <a:pos x="connsiteX3" y="connsiteY3"/>
              </a:cxn>
            </a:cxnLst>
            <a:rect l="l" t="t" r="r" b="b"/>
            <a:pathLst>
              <a:path w="12192000" h="3386932">
                <a:moveTo>
                  <a:pt x="0" y="0"/>
                </a:moveTo>
                <a:lnTo>
                  <a:pt x="12192000" y="0"/>
                </a:lnTo>
                <a:lnTo>
                  <a:pt x="12192000" y="3386932"/>
                </a:lnTo>
                <a:lnTo>
                  <a:pt x="0" y="3386932"/>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225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Picture Placeholder 11"/>
          <p:cNvSpPr/>
          <p:nvPr>
            <p:ph type="pic" sz="quarter" idx="11"/>
          </p:nvPr>
        </p:nvSpPr>
        <p:spPr>
          <a:xfrm>
            <a:off x="4369723" y="4174455"/>
            <a:ext cx="1574274" cy="1574274"/>
          </a:xfrm>
          <a:custGeom>
            <a:avLst/>
            <a:gdLst>
              <a:gd name="connsiteX0" fmla="*/ 0 w 1574274"/>
              <a:gd name="connsiteY0" fmla="*/ 0 h 1574274"/>
              <a:gd name="connsiteX1" fmla="*/ 1574274 w 1574274"/>
              <a:gd name="connsiteY1" fmla="*/ 0 h 1574274"/>
              <a:gd name="connsiteX2" fmla="*/ 1574274 w 1574274"/>
              <a:gd name="connsiteY2" fmla="*/ 1574274 h 1574274"/>
              <a:gd name="connsiteX3" fmla="*/ 0 w 1574274"/>
              <a:gd name="connsiteY3" fmla="*/ 1574274 h 1574274"/>
            </a:gdLst>
            <a:ahLst/>
            <a:cxnLst>
              <a:cxn ang="0">
                <a:pos x="connsiteX0" y="connsiteY0"/>
              </a:cxn>
              <a:cxn ang="0">
                <a:pos x="connsiteX1" y="connsiteY1"/>
              </a:cxn>
              <a:cxn ang="0">
                <a:pos x="connsiteX2" y="connsiteY2"/>
              </a:cxn>
              <a:cxn ang="0">
                <a:pos x="connsiteX3" y="connsiteY3"/>
              </a:cxn>
            </a:cxnLst>
            <a:rect l="l" t="t" r="r" b="b"/>
            <a:pathLst>
              <a:path w="1574274" h="1574274">
                <a:moveTo>
                  <a:pt x="0" y="0"/>
                </a:moveTo>
                <a:lnTo>
                  <a:pt x="1574274" y="0"/>
                </a:lnTo>
                <a:lnTo>
                  <a:pt x="1574274" y="1574274"/>
                </a:lnTo>
                <a:lnTo>
                  <a:pt x="0" y="1574274"/>
                </a:lnTo>
                <a:close/>
              </a:path>
            </a:pathLst>
          </a:custGeom>
          <a:solidFill>
            <a:schemeClr val="accent1"/>
          </a:solidFill>
          <a:ln>
            <a:noFill/>
          </a:ln>
          <a:effectLst>
            <a:outerShdw blurRad="508000" dist="228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lt1"/>
                </a:solidFill>
              </a:defRPr>
            </a:lvl1pPr>
          </a:lstStyle>
          <a:p>
            <a:pPr marL="0" lvl="0" algn="ctr"/>
            <a:endParaRPr lang="en-US"/>
          </a:p>
        </p:txBody>
      </p:sp>
      <p:sp>
        <p:nvSpPr>
          <p:cNvPr id="13" name="Picture Placeholder 12"/>
          <p:cNvSpPr/>
          <p:nvPr>
            <p:ph type="pic" sz="quarter" idx="12"/>
          </p:nvPr>
        </p:nvSpPr>
        <p:spPr>
          <a:xfrm>
            <a:off x="7968848" y="4174455"/>
            <a:ext cx="1574274" cy="1574274"/>
          </a:xfrm>
          <a:custGeom>
            <a:avLst/>
            <a:gdLst>
              <a:gd name="connsiteX0" fmla="*/ 0 w 1574274"/>
              <a:gd name="connsiteY0" fmla="*/ 0 h 1574274"/>
              <a:gd name="connsiteX1" fmla="*/ 1574274 w 1574274"/>
              <a:gd name="connsiteY1" fmla="*/ 0 h 1574274"/>
              <a:gd name="connsiteX2" fmla="*/ 1574274 w 1574274"/>
              <a:gd name="connsiteY2" fmla="*/ 1574274 h 1574274"/>
              <a:gd name="connsiteX3" fmla="*/ 0 w 1574274"/>
              <a:gd name="connsiteY3" fmla="*/ 1574274 h 1574274"/>
            </a:gdLst>
            <a:ahLst/>
            <a:cxnLst>
              <a:cxn ang="0">
                <a:pos x="connsiteX0" y="connsiteY0"/>
              </a:cxn>
              <a:cxn ang="0">
                <a:pos x="connsiteX1" y="connsiteY1"/>
              </a:cxn>
              <a:cxn ang="0">
                <a:pos x="connsiteX2" y="connsiteY2"/>
              </a:cxn>
              <a:cxn ang="0">
                <a:pos x="connsiteX3" y="connsiteY3"/>
              </a:cxn>
            </a:cxnLst>
            <a:rect l="l" t="t" r="r" b="b"/>
            <a:pathLst>
              <a:path w="1574274" h="1574274">
                <a:moveTo>
                  <a:pt x="0" y="0"/>
                </a:moveTo>
                <a:lnTo>
                  <a:pt x="1574274" y="0"/>
                </a:lnTo>
                <a:lnTo>
                  <a:pt x="1574274" y="1574274"/>
                </a:lnTo>
                <a:lnTo>
                  <a:pt x="0" y="1574274"/>
                </a:lnTo>
                <a:close/>
              </a:path>
            </a:pathLst>
          </a:custGeom>
          <a:solidFill>
            <a:schemeClr val="accent1"/>
          </a:solidFill>
          <a:ln>
            <a:noFill/>
          </a:ln>
          <a:effectLst>
            <a:outerShdw blurRad="508000" dist="228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lt1"/>
                </a:solidFill>
              </a:defRPr>
            </a:lvl1pPr>
          </a:lstStyle>
          <a:p>
            <a:pPr marL="0" lvl="0" algn="ctr"/>
            <a:endParaRPr lang="en-US"/>
          </a:p>
        </p:txBody>
      </p:sp>
      <p:sp>
        <p:nvSpPr>
          <p:cNvPr id="6" name="Picture Placeholder 5"/>
          <p:cNvSpPr/>
          <p:nvPr>
            <p:ph type="pic" sz="quarter" idx="10"/>
          </p:nvPr>
        </p:nvSpPr>
        <p:spPr>
          <a:xfrm>
            <a:off x="1" y="0"/>
            <a:ext cx="5181599" cy="6858000"/>
          </a:xfrm>
          <a:custGeom>
            <a:avLst/>
            <a:gdLst>
              <a:gd name="connsiteX0" fmla="*/ 0 w 5557838"/>
              <a:gd name="connsiteY0" fmla="*/ 0 h 6858000"/>
              <a:gd name="connsiteX1" fmla="*/ 5557838 w 5557838"/>
              <a:gd name="connsiteY1" fmla="*/ 0 h 6858000"/>
              <a:gd name="connsiteX2" fmla="*/ 5557838 w 5557838"/>
              <a:gd name="connsiteY2" fmla="*/ 6858000 h 6858000"/>
              <a:gd name="connsiteX3" fmla="*/ 0 w 5557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57838" h="6858000">
                <a:moveTo>
                  <a:pt x="0" y="0"/>
                </a:moveTo>
                <a:lnTo>
                  <a:pt x="5557838" y="0"/>
                </a:lnTo>
                <a:lnTo>
                  <a:pt x="5557838" y="6858000"/>
                </a:lnTo>
                <a:lnTo>
                  <a:pt x="0" y="685800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4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3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p:nvPr>
            <p:ph type="title"/>
          </p:nvPr>
        </p:nvSpPr>
        <p:spPr>
          <a:xfrm>
            <a:off x="838200" y="365125"/>
            <a:ext cx="10515600" cy="1325563"/>
          </a:xfrm>
          <a:prstGeom prst="rect">
            <a:avLst/>
          </a:prstGeom>
        </p:spPr>
        <p:txBody>
          <a:bodyPr/>
          <a:lstStyle/>
          <a:p>
            <a:r>
              <a:rPr lang="en-US"/>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0" y="0"/>
            <a:ext cx="7347284" cy="6858000"/>
          </a:xfrm>
          <a:custGeom>
            <a:avLst/>
            <a:gdLst>
              <a:gd name="connsiteX0" fmla="*/ 0 w 7347284"/>
              <a:gd name="connsiteY0" fmla="*/ 0 h 6858000"/>
              <a:gd name="connsiteX1" fmla="*/ 7347284 w 7347284"/>
              <a:gd name="connsiteY1" fmla="*/ 0 h 6858000"/>
              <a:gd name="connsiteX2" fmla="*/ 7347284 w 7347284"/>
              <a:gd name="connsiteY2" fmla="*/ 6858000 h 6858000"/>
              <a:gd name="connsiteX3" fmla="*/ 0 w 73472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47284" h="6858000">
                <a:moveTo>
                  <a:pt x="0" y="0"/>
                </a:moveTo>
                <a:lnTo>
                  <a:pt x="7347284" y="0"/>
                </a:lnTo>
                <a:lnTo>
                  <a:pt x="7347284" y="6858000"/>
                </a:lnTo>
                <a:lnTo>
                  <a:pt x="0" y="685800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7"/>
          <p:cNvSpPr/>
          <p:nvPr>
            <p:ph type="pic" sz="quarter" idx="10"/>
          </p:nvPr>
        </p:nvSpPr>
        <p:spPr>
          <a:xfrm>
            <a:off x="497305" y="433138"/>
            <a:ext cx="4860758" cy="2705100"/>
          </a:xfrm>
          <a:custGeom>
            <a:avLst/>
            <a:gdLst>
              <a:gd name="connsiteX0" fmla="*/ 0 w 4860758"/>
              <a:gd name="connsiteY0" fmla="*/ 0 h 2705100"/>
              <a:gd name="connsiteX1" fmla="*/ 4860758 w 4860758"/>
              <a:gd name="connsiteY1" fmla="*/ 0 h 2705100"/>
              <a:gd name="connsiteX2" fmla="*/ 4860758 w 4860758"/>
              <a:gd name="connsiteY2" fmla="*/ 2705100 h 2705100"/>
              <a:gd name="connsiteX3" fmla="*/ 0 w 4860758"/>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4860758" h="2705100">
                <a:moveTo>
                  <a:pt x="0" y="0"/>
                </a:moveTo>
                <a:lnTo>
                  <a:pt x="4860758" y="0"/>
                </a:lnTo>
                <a:lnTo>
                  <a:pt x="4860758" y="2705100"/>
                </a:lnTo>
                <a:lnTo>
                  <a:pt x="0" y="2705100"/>
                </a:lnTo>
                <a:close/>
              </a:path>
            </a:pathLst>
          </a:custGeom>
        </p:spPr>
        <p:txBody>
          <a:bodyPr wrap="square">
            <a:noAutofit/>
          </a:bodyPr>
          <a:lstStyle/>
          <a:p>
            <a:endParaRPr lang="en-US"/>
          </a:p>
        </p:txBody>
      </p:sp>
      <p:sp>
        <p:nvSpPr>
          <p:cNvPr id="9" name="Picture Placeholder 8"/>
          <p:cNvSpPr/>
          <p:nvPr>
            <p:ph type="pic" sz="quarter" idx="11"/>
          </p:nvPr>
        </p:nvSpPr>
        <p:spPr>
          <a:xfrm>
            <a:off x="6833937" y="3332748"/>
            <a:ext cx="4860758" cy="2705100"/>
          </a:xfrm>
          <a:custGeom>
            <a:avLst/>
            <a:gdLst>
              <a:gd name="connsiteX0" fmla="*/ 0 w 4860758"/>
              <a:gd name="connsiteY0" fmla="*/ 0 h 2705100"/>
              <a:gd name="connsiteX1" fmla="*/ 4860758 w 4860758"/>
              <a:gd name="connsiteY1" fmla="*/ 0 h 2705100"/>
              <a:gd name="connsiteX2" fmla="*/ 4860758 w 4860758"/>
              <a:gd name="connsiteY2" fmla="*/ 2705100 h 2705100"/>
              <a:gd name="connsiteX3" fmla="*/ 0 w 4860758"/>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4860758" h="2705100">
                <a:moveTo>
                  <a:pt x="0" y="0"/>
                </a:moveTo>
                <a:lnTo>
                  <a:pt x="4860758" y="0"/>
                </a:lnTo>
                <a:lnTo>
                  <a:pt x="4860758" y="2705100"/>
                </a:lnTo>
                <a:lnTo>
                  <a:pt x="0" y="2705100"/>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37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1363852" y="1957020"/>
            <a:ext cx="9464297" cy="2639047"/>
          </a:xfrm>
          <a:custGeom>
            <a:avLst/>
            <a:gdLst>
              <a:gd name="connsiteX0" fmla="*/ 141690 w 9464297"/>
              <a:gd name="connsiteY0" fmla="*/ 0 h 2639047"/>
              <a:gd name="connsiteX1" fmla="*/ 9322607 w 9464297"/>
              <a:gd name="connsiteY1" fmla="*/ 0 h 2639047"/>
              <a:gd name="connsiteX2" fmla="*/ 9464297 w 9464297"/>
              <a:gd name="connsiteY2" fmla="*/ 141690 h 2639047"/>
              <a:gd name="connsiteX3" fmla="*/ 9464297 w 9464297"/>
              <a:gd name="connsiteY3" fmla="*/ 2497357 h 2639047"/>
              <a:gd name="connsiteX4" fmla="*/ 9322607 w 9464297"/>
              <a:gd name="connsiteY4" fmla="*/ 2639047 h 2639047"/>
              <a:gd name="connsiteX5" fmla="*/ 141690 w 9464297"/>
              <a:gd name="connsiteY5" fmla="*/ 2639047 h 2639047"/>
              <a:gd name="connsiteX6" fmla="*/ 0 w 9464297"/>
              <a:gd name="connsiteY6" fmla="*/ 2497357 h 2639047"/>
              <a:gd name="connsiteX7" fmla="*/ 0 w 9464297"/>
              <a:gd name="connsiteY7" fmla="*/ 141690 h 2639047"/>
              <a:gd name="connsiteX8" fmla="*/ 141690 w 9464297"/>
              <a:gd name="connsiteY8" fmla="*/ 0 h 26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4297" h="2639047">
                <a:moveTo>
                  <a:pt x="141690" y="0"/>
                </a:moveTo>
                <a:lnTo>
                  <a:pt x="9322607" y="0"/>
                </a:lnTo>
                <a:cubicBezTo>
                  <a:pt x="9400860" y="0"/>
                  <a:pt x="9464297" y="63437"/>
                  <a:pt x="9464297" y="141690"/>
                </a:cubicBezTo>
                <a:lnTo>
                  <a:pt x="9464297" y="2497357"/>
                </a:lnTo>
                <a:cubicBezTo>
                  <a:pt x="9464297" y="2575610"/>
                  <a:pt x="9400860" y="2639047"/>
                  <a:pt x="9322607" y="2639047"/>
                </a:cubicBezTo>
                <a:lnTo>
                  <a:pt x="141690" y="2639047"/>
                </a:lnTo>
                <a:cubicBezTo>
                  <a:pt x="63437" y="2639047"/>
                  <a:pt x="0" y="2575610"/>
                  <a:pt x="0" y="2497357"/>
                </a:cubicBezTo>
                <a:lnTo>
                  <a:pt x="0" y="141690"/>
                </a:lnTo>
                <a:cubicBezTo>
                  <a:pt x="0" y="63437"/>
                  <a:pt x="63437" y="0"/>
                  <a:pt x="141690" y="0"/>
                </a:cubicBez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6456443" y="1470285"/>
            <a:ext cx="4981579" cy="3711313"/>
          </a:xfrm>
          <a:custGeom>
            <a:avLst/>
            <a:gdLst>
              <a:gd name="connsiteX0" fmla="*/ 131380 w 4981579"/>
              <a:gd name="connsiteY0" fmla="*/ 0 h 3711313"/>
              <a:gd name="connsiteX1" fmla="*/ 4850199 w 4981579"/>
              <a:gd name="connsiteY1" fmla="*/ 0 h 3711313"/>
              <a:gd name="connsiteX2" fmla="*/ 4981579 w 4981579"/>
              <a:gd name="connsiteY2" fmla="*/ 131380 h 3711313"/>
              <a:gd name="connsiteX3" fmla="*/ 4981579 w 4981579"/>
              <a:gd name="connsiteY3" fmla="*/ 3579933 h 3711313"/>
              <a:gd name="connsiteX4" fmla="*/ 4850199 w 4981579"/>
              <a:gd name="connsiteY4" fmla="*/ 3711313 h 3711313"/>
              <a:gd name="connsiteX5" fmla="*/ 131380 w 4981579"/>
              <a:gd name="connsiteY5" fmla="*/ 3711313 h 3711313"/>
              <a:gd name="connsiteX6" fmla="*/ 0 w 4981579"/>
              <a:gd name="connsiteY6" fmla="*/ 3579933 h 3711313"/>
              <a:gd name="connsiteX7" fmla="*/ 0 w 4981579"/>
              <a:gd name="connsiteY7" fmla="*/ 131380 h 3711313"/>
              <a:gd name="connsiteX8" fmla="*/ 131380 w 4981579"/>
              <a:gd name="connsiteY8" fmla="*/ 0 h 37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1579" h="3711313">
                <a:moveTo>
                  <a:pt x="131380" y="0"/>
                </a:moveTo>
                <a:lnTo>
                  <a:pt x="4850199" y="0"/>
                </a:lnTo>
                <a:cubicBezTo>
                  <a:pt x="4922758" y="0"/>
                  <a:pt x="4981579" y="58821"/>
                  <a:pt x="4981579" y="131380"/>
                </a:cubicBezTo>
                <a:lnTo>
                  <a:pt x="4981579" y="3579933"/>
                </a:lnTo>
                <a:cubicBezTo>
                  <a:pt x="4981579" y="3652492"/>
                  <a:pt x="4922758" y="3711313"/>
                  <a:pt x="4850199" y="3711313"/>
                </a:cubicBezTo>
                <a:lnTo>
                  <a:pt x="131380" y="3711313"/>
                </a:lnTo>
                <a:cubicBezTo>
                  <a:pt x="58821" y="3711313"/>
                  <a:pt x="0" y="3652492"/>
                  <a:pt x="0" y="3579933"/>
                </a:cubicBezTo>
                <a:lnTo>
                  <a:pt x="0" y="131380"/>
                </a:lnTo>
                <a:cubicBezTo>
                  <a:pt x="0" y="58821"/>
                  <a:pt x="58821" y="0"/>
                  <a:pt x="131380" y="0"/>
                </a:cubicBezTo>
                <a:close/>
              </a:path>
            </a:pathLst>
          </a:custGeom>
          <a:solidFill>
            <a:schemeClr val="accent1"/>
          </a:solidFill>
        </p:spPr>
        <p:txBody>
          <a:bodyPr wrap="square">
            <a:noAutofit/>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Picture Placeholder 11"/>
          <p:cNvSpPr/>
          <p:nvPr>
            <p:ph type="pic" sz="quarter" idx="10"/>
          </p:nvPr>
        </p:nvSpPr>
        <p:spPr>
          <a:xfrm>
            <a:off x="1138991" y="-1"/>
            <a:ext cx="9914021" cy="4604084"/>
          </a:xfrm>
          <a:custGeom>
            <a:avLst/>
            <a:gdLst>
              <a:gd name="connsiteX0" fmla="*/ 0 w 9914021"/>
              <a:gd name="connsiteY0" fmla="*/ 0 h 4604084"/>
              <a:gd name="connsiteX1" fmla="*/ 9914021 w 9914021"/>
              <a:gd name="connsiteY1" fmla="*/ 0 h 4604084"/>
              <a:gd name="connsiteX2" fmla="*/ 9914021 w 9914021"/>
              <a:gd name="connsiteY2" fmla="*/ 4285905 h 4604084"/>
              <a:gd name="connsiteX3" fmla="*/ 9595842 w 9914021"/>
              <a:gd name="connsiteY3" fmla="*/ 4604084 h 4604084"/>
              <a:gd name="connsiteX4" fmla="*/ 318179 w 9914021"/>
              <a:gd name="connsiteY4" fmla="*/ 4604084 h 4604084"/>
              <a:gd name="connsiteX5" fmla="*/ 0 w 9914021"/>
              <a:gd name="connsiteY5" fmla="*/ 4285905 h 46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021" h="4604084">
                <a:moveTo>
                  <a:pt x="0" y="0"/>
                </a:moveTo>
                <a:lnTo>
                  <a:pt x="9914021" y="0"/>
                </a:lnTo>
                <a:lnTo>
                  <a:pt x="9914021" y="4285905"/>
                </a:lnTo>
                <a:cubicBezTo>
                  <a:pt x="9914021" y="4461630"/>
                  <a:pt x="9771567" y="4604084"/>
                  <a:pt x="9595842" y="4604084"/>
                </a:cubicBezTo>
                <a:lnTo>
                  <a:pt x="318179" y="4604084"/>
                </a:lnTo>
                <a:cubicBezTo>
                  <a:pt x="142454" y="4604084"/>
                  <a:pt x="0" y="4461630"/>
                  <a:pt x="0" y="4285905"/>
                </a:cubicBez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1056089" y="1472272"/>
            <a:ext cx="10079823" cy="4110381"/>
          </a:xfrm>
          <a:custGeom>
            <a:avLst/>
            <a:gdLst>
              <a:gd name="connsiteX0" fmla="*/ 0 w 10079823"/>
              <a:gd name="connsiteY0" fmla="*/ 0 h 4110381"/>
              <a:gd name="connsiteX1" fmla="*/ 10079823 w 10079823"/>
              <a:gd name="connsiteY1" fmla="*/ 0 h 4110381"/>
              <a:gd name="connsiteX2" fmla="*/ 10079823 w 10079823"/>
              <a:gd name="connsiteY2" fmla="*/ 4110381 h 4110381"/>
              <a:gd name="connsiteX3" fmla="*/ 0 w 10079823"/>
              <a:gd name="connsiteY3" fmla="*/ 4110381 h 4110381"/>
            </a:gdLst>
            <a:ahLst/>
            <a:cxnLst>
              <a:cxn ang="0">
                <a:pos x="connsiteX0" y="connsiteY0"/>
              </a:cxn>
              <a:cxn ang="0">
                <a:pos x="connsiteX1" y="connsiteY1"/>
              </a:cxn>
              <a:cxn ang="0">
                <a:pos x="connsiteX2" y="connsiteY2"/>
              </a:cxn>
              <a:cxn ang="0">
                <a:pos x="connsiteX3" y="connsiteY3"/>
              </a:cxn>
            </a:cxnLst>
            <a:rect l="l" t="t" r="r" b="b"/>
            <a:pathLst>
              <a:path w="10079823" h="4110381">
                <a:moveTo>
                  <a:pt x="0" y="0"/>
                </a:moveTo>
                <a:lnTo>
                  <a:pt x="10079823" y="0"/>
                </a:lnTo>
                <a:lnTo>
                  <a:pt x="10079823" y="4110381"/>
                </a:lnTo>
                <a:lnTo>
                  <a:pt x="0" y="4110381"/>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p:nvPr>
            <p:ph type="dt" sz="half" idx="10"/>
          </p:nvPr>
        </p:nvSpPr>
        <p:spPr>
          <a:xfrm>
            <a:off x="838200" y="6356350"/>
            <a:ext cx="2743200" cy="365125"/>
          </a:xfrm>
          <a:prstGeom prst="rect">
            <a:avLst/>
          </a:prstGeom>
        </p:spPr>
        <p:txBody>
          <a:bodyPr/>
          <a:lstStyle/>
          <a:p>
            <a:fld id="{ACC8BED9-2C75-471A-A4E8-4B645B33660C}" type="datetimeFigureOut">
              <a:rPr lang="en-US" smtClean="0"/>
            </a:fld>
            <a:endParaRPr lang="en-US"/>
          </a:p>
        </p:txBody>
      </p:sp>
      <p:sp>
        <p:nvSpPr>
          <p:cNvPr id="5" name="Footer Placeholder 4"/>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p:nvPr>
            <p:ph type="sldNum" sz="quarter" idx="12"/>
          </p:nvPr>
        </p:nvSpPr>
        <p:spPr>
          <a:xfrm>
            <a:off x="8610600" y="6356350"/>
            <a:ext cx="2743200" cy="365125"/>
          </a:xfrm>
          <a:prstGeom prst="rect">
            <a:avLst/>
          </a:prstGeom>
        </p:spPr>
        <p:txBody>
          <a:bodyPr/>
          <a:lstStyle/>
          <a:p>
            <a:fld id="{6AC39C74-1137-4744-8141-81ED3A185308}"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p:nvPr>
            <p:ph type="dt" sz="half" idx="10"/>
          </p:nvPr>
        </p:nvSpPr>
        <p:spPr>
          <a:xfrm>
            <a:off x="838200" y="6356350"/>
            <a:ext cx="2743200" cy="365125"/>
          </a:xfrm>
          <a:prstGeom prst="rect">
            <a:avLst/>
          </a:prstGeom>
        </p:spPr>
        <p:txBody>
          <a:bodyPr/>
          <a:lstStyle/>
          <a:p>
            <a:fld id="{ACC8BED9-2C75-471A-A4E8-4B645B33660C}" type="datetimeFigureOut">
              <a:rPr lang="en-US" smtClean="0"/>
            </a:fld>
            <a:endParaRPr lang="en-US"/>
          </a:p>
        </p:txBody>
      </p:sp>
      <p:sp>
        <p:nvSpPr>
          <p:cNvPr id="6" name="Footer Placeholder 5"/>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p:nvPr>
            <p:ph type="sldNum" sz="quarter" idx="12"/>
          </p:nvPr>
        </p:nvSpPr>
        <p:spPr>
          <a:xfrm>
            <a:off x="8610600" y="6356350"/>
            <a:ext cx="2743200" cy="365125"/>
          </a:xfrm>
          <a:prstGeom prst="rect">
            <a:avLst/>
          </a:prstGeom>
        </p:spPr>
        <p:txBody>
          <a:bodyPr/>
          <a:lstStyle/>
          <a:p>
            <a:fld id="{6AC39C74-1137-4744-8141-81ED3A185308}"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8_Title Slide">
    <p:bg>
      <p:bgPr>
        <a:solidFill>
          <a:srgbClr val="F8F8F8"/>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oject Timeline">
    <p:spTree>
      <p:nvGrpSpPr>
        <p:cNvPr id="1" name=""/>
        <p:cNvGrpSpPr/>
        <p:nvPr/>
      </p:nvGrpSpPr>
      <p:grpSpPr>
        <a:xfrm>
          <a:off x="0" y="0"/>
          <a:ext cx="0" cy="0"/>
          <a:chOff x="0" y="0"/>
          <a:chExt cx="0" cy="0"/>
        </a:xfrm>
      </p:grpSpPr>
      <p:sp>
        <p:nvSpPr>
          <p:cNvPr id="3250" name="Shape 3250"/>
          <p:cNvSpPr/>
          <p:nvPr>
            <p:ph type="pic" idx="13"/>
          </p:nvPr>
        </p:nvSpPr>
        <p:spPr>
          <a:xfrm>
            <a:off x="4" y="0"/>
            <a:ext cx="5114345" cy="6858000"/>
          </a:xfrm>
          <a:prstGeom prst="rect">
            <a:avLst/>
          </a:prstGeom>
        </p:spPr>
        <p:txBody>
          <a:bodyPr lIns="91439" tIns="45719" rIns="91439" bIns="45719" anchor="t">
            <a:noAutofit/>
          </a:bodyPr>
          <a:lstStyle>
            <a:lvl1pPr>
              <a:defRPr sz="1335"/>
            </a:lvl1pPr>
          </a:lstStyle>
          <a:p/>
        </p:txBody>
      </p:sp>
      <p:sp>
        <p:nvSpPr>
          <p:cNvPr id="3263" name="Shape 3263"/>
          <p:cNvSpPr/>
          <p:nvPr>
            <p:ph type="pic" sz="quarter" idx="15"/>
          </p:nvPr>
        </p:nvSpPr>
        <p:spPr>
          <a:xfrm>
            <a:off x="3580493" y="1955476"/>
            <a:ext cx="2947049" cy="2947048"/>
          </a:xfrm>
          <a:prstGeom prst="rect">
            <a:avLst/>
          </a:prstGeom>
        </p:spPr>
        <p:txBody>
          <a:bodyPr lIns="91439" tIns="45719" rIns="91439" bIns="45719" anchor="t">
            <a:noAutofit/>
          </a:bodyPr>
          <a:lstStyle>
            <a:lvl1pPr>
              <a:defRPr sz="1335"/>
            </a:lvl1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1034211" y="2084041"/>
            <a:ext cx="10147136" cy="2712547"/>
          </a:xfrm>
          <a:custGeom>
            <a:avLst/>
            <a:gdLst>
              <a:gd name="connsiteX0" fmla="*/ 0 w 10147136"/>
              <a:gd name="connsiteY0" fmla="*/ 0 h 2712547"/>
              <a:gd name="connsiteX1" fmla="*/ 10147136 w 10147136"/>
              <a:gd name="connsiteY1" fmla="*/ 0 h 2712547"/>
              <a:gd name="connsiteX2" fmla="*/ 10147136 w 10147136"/>
              <a:gd name="connsiteY2" fmla="*/ 2712547 h 2712547"/>
              <a:gd name="connsiteX3" fmla="*/ 0 w 10147136"/>
              <a:gd name="connsiteY3" fmla="*/ 2712547 h 2712547"/>
            </a:gdLst>
            <a:ahLst/>
            <a:cxnLst>
              <a:cxn ang="0">
                <a:pos x="connsiteX0" y="connsiteY0"/>
              </a:cxn>
              <a:cxn ang="0">
                <a:pos x="connsiteX1" y="connsiteY1"/>
              </a:cxn>
              <a:cxn ang="0">
                <a:pos x="connsiteX2" y="connsiteY2"/>
              </a:cxn>
              <a:cxn ang="0">
                <a:pos x="connsiteX3" y="connsiteY3"/>
              </a:cxn>
            </a:cxnLst>
            <a:rect l="l" t="t" r="r" b="b"/>
            <a:pathLst>
              <a:path w="10147136" h="2712547">
                <a:moveTo>
                  <a:pt x="0" y="0"/>
                </a:moveTo>
                <a:lnTo>
                  <a:pt x="10147136" y="0"/>
                </a:lnTo>
                <a:lnTo>
                  <a:pt x="10147136" y="2712547"/>
                </a:lnTo>
                <a:lnTo>
                  <a:pt x="0" y="2712547"/>
                </a:ln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roject Timeline 02">
    <p:spTree>
      <p:nvGrpSpPr>
        <p:cNvPr id="1" name=""/>
        <p:cNvGrpSpPr/>
        <p:nvPr/>
      </p:nvGrpSpPr>
      <p:grpSpPr>
        <a:xfrm>
          <a:off x="0" y="0"/>
          <a:ext cx="0" cy="0"/>
          <a:chOff x="0" y="0"/>
          <a:chExt cx="0" cy="0"/>
        </a:xfrm>
      </p:grpSpPr>
      <p:sp>
        <p:nvSpPr>
          <p:cNvPr id="3270" name="Shape 3270"/>
          <p:cNvSpPr/>
          <p:nvPr>
            <p:ph type="pic" sz="quarter" idx="13"/>
          </p:nvPr>
        </p:nvSpPr>
        <p:spPr>
          <a:xfrm>
            <a:off x="3580493" y="1955476"/>
            <a:ext cx="2947049" cy="2947048"/>
          </a:xfrm>
          <a:prstGeom prst="rect">
            <a:avLst/>
          </a:prstGeom>
        </p:spPr>
        <p:txBody>
          <a:bodyPr lIns="91439" tIns="45719" rIns="91439" bIns="45719" anchor="t">
            <a:noAutofit/>
          </a:bodyPr>
          <a:lstStyle>
            <a:lvl1pPr>
              <a:defRPr sz="1335"/>
            </a:lvl1pPr>
          </a:lstStyle>
          <a:p/>
        </p:txBody>
      </p:sp>
      <p:sp>
        <p:nvSpPr>
          <p:cNvPr id="3271" name="Shape 3271"/>
          <p:cNvSpPr/>
          <p:nvPr>
            <p:ph type="sldNum" sz="quarter" idx="2"/>
          </p:nvPr>
        </p:nvSpPr>
        <p:spPr>
          <a:xfrm>
            <a:off x="10772422" y="517050"/>
            <a:ext cx="288540" cy="290849"/>
          </a:xfrm>
          <a:prstGeom prst="rect">
            <a:avLst/>
          </a:prstGeom>
        </p:spPr>
        <p:txBody>
          <a:bodyPr anchor="ctr"/>
          <a:lstStyle>
            <a:lvl1pPr>
              <a:defRPr sz="1000">
                <a:solidFill>
                  <a:srgbClr val="4C6077"/>
                </a:solidFill>
                <a:latin typeface="Geomanist Regular"/>
                <a:ea typeface="Geomanist Regular"/>
                <a:cs typeface="Geomanist Regular"/>
                <a:sym typeface="Geomanist Regular"/>
              </a:defRPr>
            </a:lvl1pPr>
          </a:lstStyle>
          <a:p>
            <a:fld id="{86CB4B4D-7CA3-9044-876B-883B54F8677D}" type="slidenum">
              <a:rPr/>
            </a:fld>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er &amp; Footer">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ck Page">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10"/>
          <p:cNvSpPr/>
          <p:nvPr>
            <p:ph type="pic" sz="quarter" idx="10"/>
          </p:nvPr>
        </p:nvSpPr>
        <p:spPr>
          <a:xfrm>
            <a:off x="870573" y="1"/>
            <a:ext cx="3304673" cy="4086187"/>
          </a:xfrm>
          <a:custGeom>
            <a:avLst/>
            <a:gdLst>
              <a:gd name="connsiteX0" fmla="*/ 0 w 3304673"/>
              <a:gd name="connsiteY0" fmla="*/ 0 h 4086187"/>
              <a:gd name="connsiteX1" fmla="*/ 3304673 w 3304673"/>
              <a:gd name="connsiteY1" fmla="*/ 0 h 4086187"/>
              <a:gd name="connsiteX2" fmla="*/ 3304673 w 3304673"/>
              <a:gd name="connsiteY2" fmla="*/ 3627631 h 4086187"/>
              <a:gd name="connsiteX3" fmla="*/ 2846117 w 3304673"/>
              <a:gd name="connsiteY3" fmla="*/ 4086187 h 4086187"/>
              <a:gd name="connsiteX4" fmla="*/ 458556 w 3304673"/>
              <a:gd name="connsiteY4" fmla="*/ 4086187 h 4086187"/>
              <a:gd name="connsiteX5" fmla="*/ 0 w 3304673"/>
              <a:gd name="connsiteY5" fmla="*/ 3627631 h 408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4673" h="4086187">
                <a:moveTo>
                  <a:pt x="0" y="0"/>
                </a:moveTo>
                <a:lnTo>
                  <a:pt x="3304673" y="0"/>
                </a:lnTo>
                <a:lnTo>
                  <a:pt x="3304673" y="3627631"/>
                </a:lnTo>
                <a:cubicBezTo>
                  <a:pt x="3304673" y="3880884"/>
                  <a:pt x="3099370" y="4086187"/>
                  <a:pt x="2846117" y="4086187"/>
                </a:cubicBezTo>
                <a:lnTo>
                  <a:pt x="458556" y="4086187"/>
                </a:lnTo>
                <a:cubicBezTo>
                  <a:pt x="205303" y="4086187"/>
                  <a:pt x="0" y="3880884"/>
                  <a:pt x="0" y="3627631"/>
                </a:cubicBezTo>
                <a:close/>
              </a:path>
            </a:pathLst>
          </a:custGeom>
        </p:spPr>
        <p:txBody>
          <a:bodyPr wrap="square">
            <a:noAutofit/>
          </a:bodyPr>
          <a:lstStyle/>
          <a:p>
            <a:endParaRPr lang="en-US"/>
          </a:p>
        </p:txBody>
      </p:sp>
      <p:sp>
        <p:nvSpPr>
          <p:cNvPr id="12" name="Picture Placeholder 11"/>
          <p:cNvSpPr/>
          <p:nvPr>
            <p:ph type="pic" sz="quarter" idx="11"/>
          </p:nvPr>
        </p:nvSpPr>
        <p:spPr>
          <a:xfrm>
            <a:off x="4458450" y="1"/>
            <a:ext cx="3304673" cy="4086187"/>
          </a:xfrm>
          <a:custGeom>
            <a:avLst/>
            <a:gdLst>
              <a:gd name="connsiteX0" fmla="*/ 0 w 3304673"/>
              <a:gd name="connsiteY0" fmla="*/ 0 h 4086187"/>
              <a:gd name="connsiteX1" fmla="*/ 3304673 w 3304673"/>
              <a:gd name="connsiteY1" fmla="*/ 0 h 4086187"/>
              <a:gd name="connsiteX2" fmla="*/ 3304673 w 3304673"/>
              <a:gd name="connsiteY2" fmla="*/ 3627631 h 4086187"/>
              <a:gd name="connsiteX3" fmla="*/ 2846117 w 3304673"/>
              <a:gd name="connsiteY3" fmla="*/ 4086187 h 4086187"/>
              <a:gd name="connsiteX4" fmla="*/ 458556 w 3304673"/>
              <a:gd name="connsiteY4" fmla="*/ 4086187 h 4086187"/>
              <a:gd name="connsiteX5" fmla="*/ 0 w 3304673"/>
              <a:gd name="connsiteY5" fmla="*/ 3627631 h 408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4673" h="4086187">
                <a:moveTo>
                  <a:pt x="0" y="0"/>
                </a:moveTo>
                <a:lnTo>
                  <a:pt x="3304673" y="0"/>
                </a:lnTo>
                <a:lnTo>
                  <a:pt x="3304673" y="3627631"/>
                </a:lnTo>
                <a:cubicBezTo>
                  <a:pt x="3304673" y="3880884"/>
                  <a:pt x="3099370" y="4086187"/>
                  <a:pt x="2846117" y="4086187"/>
                </a:cubicBezTo>
                <a:lnTo>
                  <a:pt x="458556" y="4086187"/>
                </a:lnTo>
                <a:cubicBezTo>
                  <a:pt x="205303" y="4086187"/>
                  <a:pt x="0" y="3880884"/>
                  <a:pt x="0" y="3627631"/>
                </a:cubicBezTo>
                <a:close/>
              </a:path>
            </a:pathLst>
          </a:custGeom>
        </p:spPr>
        <p:txBody>
          <a:bodyPr wrap="square">
            <a:noAutofit/>
          </a:bodyPr>
          <a:lstStyle/>
          <a:p>
            <a:endParaRPr lang="en-US"/>
          </a:p>
        </p:txBody>
      </p:sp>
      <p:sp>
        <p:nvSpPr>
          <p:cNvPr id="13" name="Picture Placeholder 12"/>
          <p:cNvSpPr/>
          <p:nvPr>
            <p:ph type="pic" sz="quarter" idx="12"/>
          </p:nvPr>
        </p:nvSpPr>
        <p:spPr>
          <a:xfrm>
            <a:off x="8046327" y="1"/>
            <a:ext cx="3304673" cy="4086187"/>
          </a:xfrm>
          <a:custGeom>
            <a:avLst/>
            <a:gdLst>
              <a:gd name="connsiteX0" fmla="*/ 0 w 3304673"/>
              <a:gd name="connsiteY0" fmla="*/ 0 h 4086187"/>
              <a:gd name="connsiteX1" fmla="*/ 3304673 w 3304673"/>
              <a:gd name="connsiteY1" fmla="*/ 0 h 4086187"/>
              <a:gd name="connsiteX2" fmla="*/ 3304673 w 3304673"/>
              <a:gd name="connsiteY2" fmla="*/ 3627631 h 4086187"/>
              <a:gd name="connsiteX3" fmla="*/ 2846117 w 3304673"/>
              <a:gd name="connsiteY3" fmla="*/ 4086187 h 4086187"/>
              <a:gd name="connsiteX4" fmla="*/ 458556 w 3304673"/>
              <a:gd name="connsiteY4" fmla="*/ 4086187 h 4086187"/>
              <a:gd name="connsiteX5" fmla="*/ 0 w 3304673"/>
              <a:gd name="connsiteY5" fmla="*/ 3627631 h 408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4673" h="4086187">
                <a:moveTo>
                  <a:pt x="0" y="0"/>
                </a:moveTo>
                <a:lnTo>
                  <a:pt x="3304673" y="0"/>
                </a:lnTo>
                <a:lnTo>
                  <a:pt x="3304673" y="3627631"/>
                </a:lnTo>
                <a:cubicBezTo>
                  <a:pt x="3304673" y="3880884"/>
                  <a:pt x="3099370" y="4086187"/>
                  <a:pt x="2846117" y="4086187"/>
                </a:cubicBezTo>
                <a:lnTo>
                  <a:pt x="458556" y="4086187"/>
                </a:lnTo>
                <a:cubicBezTo>
                  <a:pt x="205303" y="4086187"/>
                  <a:pt x="0" y="3880884"/>
                  <a:pt x="0" y="3627631"/>
                </a:cubicBezTo>
                <a:close/>
              </a:path>
            </a:pathLst>
          </a:custGeom>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150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2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30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p:cNvSpPr/>
          <p:nvPr>
            <p:ph type="pic" sz="quarter" idx="10"/>
          </p:nvPr>
        </p:nvSpPr>
        <p:spPr>
          <a:xfrm>
            <a:off x="0" y="2104545"/>
            <a:ext cx="12192000" cy="2520574"/>
          </a:xfrm>
          <a:custGeom>
            <a:avLst/>
            <a:gdLst>
              <a:gd name="connsiteX0" fmla="*/ 0 w 12192000"/>
              <a:gd name="connsiteY0" fmla="*/ 0 h 2195159"/>
              <a:gd name="connsiteX1" fmla="*/ 12192000 w 12192000"/>
              <a:gd name="connsiteY1" fmla="*/ 0 h 2195159"/>
              <a:gd name="connsiteX2" fmla="*/ 12192000 w 12192000"/>
              <a:gd name="connsiteY2" fmla="*/ 2195159 h 2195159"/>
              <a:gd name="connsiteX3" fmla="*/ 0 w 12192000"/>
              <a:gd name="connsiteY3" fmla="*/ 2195159 h 2195159"/>
            </a:gdLst>
            <a:ahLst/>
            <a:cxnLst>
              <a:cxn ang="0">
                <a:pos x="connsiteX0" y="connsiteY0"/>
              </a:cxn>
              <a:cxn ang="0">
                <a:pos x="connsiteX1" y="connsiteY1"/>
              </a:cxn>
              <a:cxn ang="0">
                <a:pos x="connsiteX2" y="connsiteY2"/>
              </a:cxn>
              <a:cxn ang="0">
                <a:pos x="connsiteX3" y="connsiteY3"/>
              </a:cxn>
            </a:cxnLst>
            <a:rect l="l" t="t" r="r" b="b"/>
            <a:pathLst>
              <a:path w="12192000" h="2195159">
                <a:moveTo>
                  <a:pt x="0" y="0"/>
                </a:moveTo>
                <a:lnTo>
                  <a:pt x="12192000" y="0"/>
                </a:lnTo>
                <a:lnTo>
                  <a:pt x="12192000" y="2195159"/>
                </a:lnTo>
                <a:lnTo>
                  <a:pt x="0" y="2195159"/>
                </a:lnTo>
                <a:close/>
              </a:path>
            </a:pathLst>
          </a:custGeom>
        </p:spPr>
        <p:txBody>
          <a:bodyPr wrap="square">
            <a:noAutofit/>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10" name="Picture Placeholder 9"/>
          <p:cNvSpPr/>
          <p:nvPr>
            <p:ph type="pic" sz="quarter" idx="10"/>
          </p:nvPr>
        </p:nvSpPr>
        <p:spPr>
          <a:xfrm>
            <a:off x="934510" y="891863"/>
            <a:ext cx="5049636" cy="5049636"/>
          </a:xfrm>
          <a:custGeom>
            <a:avLst/>
            <a:gdLst>
              <a:gd name="connsiteX0" fmla="*/ 0 w 5049636"/>
              <a:gd name="connsiteY0" fmla="*/ 0 h 5049636"/>
              <a:gd name="connsiteX1" fmla="*/ 5049636 w 5049636"/>
              <a:gd name="connsiteY1" fmla="*/ 0 h 5049636"/>
              <a:gd name="connsiteX2" fmla="*/ 5049636 w 5049636"/>
              <a:gd name="connsiteY2" fmla="*/ 5049636 h 5049636"/>
              <a:gd name="connsiteX3" fmla="*/ 0 w 5049636"/>
              <a:gd name="connsiteY3" fmla="*/ 5049636 h 5049636"/>
            </a:gdLst>
            <a:ahLst/>
            <a:cxnLst>
              <a:cxn ang="0">
                <a:pos x="connsiteX0" y="connsiteY0"/>
              </a:cxn>
              <a:cxn ang="0">
                <a:pos x="connsiteX1" y="connsiteY1"/>
              </a:cxn>
              <a:cxn ang="0">
                <a:pos x="connsiteX2" y="connsiteY2"/>
              </a:cxn>
              <a:cxn ang="0">
                <a:pos x="connsiteX3" y="connsiteY3"/>
              </a:cxn>
            </a:cxnLst>
            <a:rect l="l" t="t" r="r" b="b"/>
            <a:pathLst>
              <a:path w="5049636" h="5049636">
                <a:moveTo>
                  <a:pt x="0" y="0"/>
                </a:moveTo>
                <a:lnTo>
                  <a:pt x="5049636" y="0"/>
                </a:lnTo>
                <a:lnTo>
                  <a:pt x="5049636" y="5049636"/>
                </a:lnTo>
                <a:lnTo>
                  <a:pt x="0" y="5049636"/>
                </a:lnTo>
                <a:close/>
              </a:path>
            </a:pathLst>
          </a:custGeom>
        </p:spPr>
        <p:txBody>
          <a:bodyPr wrap="square">
            <a:noAutofit/>
          </a:bodyPr>
          <a:lstStyle/>
          <a:p>
            <a:endParaRPr lang="en-US"/>
          </a:p>
        </p:txBody>
      </p:sp>
      <p:sp>
        <p:nvSpPr>
          <p:cNvPr id="11" name="Picture Placeholder 10"/>
          <p:cNvSpPr/>
          <p:nvPr>
            <p:ph type="pic" sz="quarter" idx="11"/>
          </p:nvPr>
        </p:nvSpPr>
        <p:spPr>
          <a:xfrm>
            <a:off x="6205279" y="891864"/>
            <a:ext cx="2415539" cy="2415539"/>
          </a:xfrm>
          <a:custGeom>
            <a:avLst/>
            <a:gdLst>
              <a:gd name="connsiteX0" fmla="*/ 0 w 2415539"/>
              <a:gd name="connsiteY0" fmla="*/ 0 h 2415539"/>
              <a:gd name="connsiteX1" fmla="*/ 2415539 w 2415539"/>
              <a:gd name="connsiteY1" fmla="*/ 0 h 2415539"/>
              <a:gd name="connsiteX2" fmla="*/ 2415539 w 2415539"/>
              <a:gd name="connsiteY2" fmla="*/ 2415539 h 2415539"/>
              <a:gd name="connsiteX3" fmla="*/ 0 w 2415539"/>
              <a:gd name="connsiteY3" fmla="*/ 2415539 h 2415539"/>
            </a:gdLst>
            <a:ahLst/>
            <a:cxnLst>
              <a:cxn ang="0">
                <a:pos x="connsiteX0" y="connsiteY0"/>
              </a:cxn>
              <a:cxn ang="0">
                <a:pos x="connsiteX1" y="connsiteY1"/>
              </a:cxn>
              <a:cxn ang="0">
                <a:pos x="connsiteX2" y="connsiteY2"/>
              </a:cxn>
              <a:cxn ang="0">
                <a:pos x="connsiteX3" y="connsiteY3"/>
              </a:cxn>
            </a:cxnLst>
            <a:rect l="l" t="t" r="r" b="b"/>
            <a:pathLst>
              <a:path w="2415539" h="2415539">
                <a:moveTo>
                  <a:pt x="0" y="0"/>
                </a:moveTo>
                <a:lnTo>
                  <a:pt x="2415539" y="0"/>
                </a:lnTo>
                <a:lnTo>
                  <a:pt x="2415539" y="2415539"/>
                </a:lnTo>
                <a:lnTo>
                  <a:pt x="0" y="2415539"/>
                </a:lnTo>
                <a:close/>
              </a:path>
            </a:pathLst>
          </a:custGeom>
        </p:spPr>
        <p:txBody>
          <a:bodyPr wrap="square">
            <a:noAutofit/>
          </a:bodyPr>
          <a:lstStyle/>
          <a:p>
            <a:endParaRPr lang="en-US" dirty="0"/>
          </a:p>
        </p:txBody>
      </p:sp>
      <p:sp>
        <p:nvSpPr>
          <p:cNvPr id="12" name="Picture Placeholder 11"/>
          <p:cNvSpPr/>
          <p:nvPr>
            <p:ph type="pic" sz="quarter" idx="12"/>
          </p:nvPr>
        </p:nvSpPr>
        <p:spPr>
          <a:xfrm>
            <a:off x="8841951" y="3550600"/>
            <a:ext cx="2415539" cy="2390900"/>
          </a:xfrm>
          <a:custGeom>
            <a:avLst/>
            <a:gdLst>
              <a:gd name="connsiteX0" fmla="*/ 0 w 2415539"/>
              <a:gd name="connsiteY0" fmla="*/ 0 h 2415539"/>
              <a:gd name="connsiteX1" fmla="*/ 2415539 w 2415539"/>
              <a:gd name="connsiteY1" fmla="*/ 0 h 2415539"/>
              <a:gd name="connsiteX2" fmla="*/ 2415539 w 2415539"/>
              <a:gd name="connsiteY2" fmla="*/ 2415539 h 2415539"/>
              <a:gd name="connsiteX3" fmla="*/ 0 w 2415539"/>
              <a:gd name="connsiteY3" fmla="*/ 2415539 h 2415539"/>
            </a:gdLst>
            <a:ahLst/>
            <a:cxnLst>
              <a:cxn ang="0">
                <a:pos x="connsiteX0" y="connsiteY0"/>
              </a:cxn>
              <a:cxn ang="0">
                <a:pos x="connsiteX1" y="connsiteY1"/>
              </a:cxn>
              <a:cxn ang="0">
                <a:pos x="connsiteX2" y="connsiteY2"/>
              </a:cxn>
              <a:cxn ang="0">
                <a:pos x="connsiteX3" y="connsiteY3"/>
              </a:cxn>
            </a:cxnLst>
            <a:rect l="l" t="t" r="r" b="b"/>
            <a:pathLst>
              <a:path w="2415539" h="2415539">
                <a:moveTo>
                  <a:pt x="0" y="0"/>
                </a:moveTo>
                <a:lnTo>
                  <a:pt x="2415539" y="0"/>
                </a:lnTo>
                <a:lnTo>
                  <a:pt x="2415539" y="2415539"/>
                </a:lnTo>
                <a:lnTo>
                  <a:pt x="0" y="2415539"/>
                </a:lnTo>
                <a:close/>
              </a:path>
            </a:pathLst>
          </a:custGeom>
        </p:spPr>
        <p:txBody>
          <a:bodyPr wrap="square">
            <a:noAutofit/>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4" name="Picture Placeholder 13"/>
          <p:cNvSpPr/>
          <p:nvPr>
            <p:ph type="pic" sz="quarter" idx="10"/>
          </p:nvPr>
        </p:nvSpPr>
        <p:spPr>
          <a:xfrm>
            <a:off x="6976160" y="0"/>
            <a:ext cx="1999397" cy="1428750"/>
          </a:xfrm>
          <a:custGeom>
            <a:avLst/>
            <a:gdLst>
              <a:gd name="connsiteX0" fmla="*/ 0 w 2533650"/>
              <a:gd name="connsiteY0" fmla="*/ 0 h 1428750"/>
              <a:gd name="connsiteX1" fmla="*/ 2533650 w 2533650"/>
              <a:gd name="connsiteY1" fmla="*/ 0 h 1428750"/>
              <a:gd name="connsiteX2" fmla="*/ 2533650 w 2533650"/>
              <a:gd name="connsiteY2" fmla="*/ 1428750 h 1428750"/>
              <a:gd name="connsiteX3" fmla="*/ 0 w 2533650"/>
              <a:gd name="connsiteY3" fmla="*/ 1428750 h 1428750"/>
            </a:gdLst>
            <a:ahLst/>
            <a:cxnLst>
              <a:cxn ang="0">
                <a:pos x="connsiteX0" y="connsiteY0"/>
              </a:cxn>
              <a:cxn ang="0">
                <a:pos x="connsiteX1" y="connsiteY1"/>
              </a:cxn>
              <a:cxn ang="0">
                <a:pos x="connsiteX2" y="connsiteY2"/>
              </a:cxn>
              <a:cxn ang="0">
                <a:pos x="connsiteX3" y="connsiteY3"/>
              </a:cxn>
            </a:cxnLst>
            <a:rect l="l" t="t" r="r" b="b"/>
            <a:pathLst>
              <a:path w="2533650" h="1428750">
                <a:moveTo>
                  <a:pt x="0" y="0"/>
                </a:moveTo>
                <a:lnTo>
                  <a:pt x="2533650" y="0"/>
                </a:lnTo>
                <a:lnTo>
                  <a:pt x="2533650" y="1428750"/>
                </a:lnTo>
                <a:lnTo>
                  <a:pt x="0" y="1428750"/>
                </a:lnTo>
                <a:close/>
              </a:path>
            </a:pathLst>
          </a:custGeom>
          <a:solidFill>
            <a:schemeClr val="accent1"/>
          </a:solidFill>
          <a:effectLst/>
        </p:spPr>
        <p:txBody>
          <a:bodyPr wrap="square">
            <a:noAutofit/>
          </a:bodyPr>
          <a:lstStyle/>
          <a:p>
            <a:endParaRPr lang="en-US"/>
          </a:p>
        </p:txBody>
      </p:sp>
      <p:sp>
        <p:nvSpPr>
          <p:cNvPr id="15" name="Picture Placeholder 14"/>
          <p:cNvSpPr/>
          <p:nvPr>
            <p:ph type="pic" sz="quarter" idx="11"/>
          </p:nvPr>
        </p:nvSpPr>
        <p:spPr>
          <a:xfrm>
            <a:off x="6976160" y="1619250"/>
            <a:ext cx="1999397" cy="3238500"/>
          </a:xfrm>
          <a:custGeom>
            <a:avLst/>
            <a:gdLst>
              <a:gd name="connsiteX0" fmla="*/ 0 w 2533650"/>
              <a:gd name="connsiteY0" fmla="*/ 0 h 3238500"/>
              <a:gd name="connsiteX1" fmla="*/ 2533650 w 2533650"/>
              <a:gd name="connsiteY1" fmla="*/ 0 h 3238500"/>
              <a:gd name="connsiteX2" fmla="*/ 2533650 w 2533650"/>
              <a:gd name="connsiteY2" fmla="*/ 3238500 h 3238500"/>
              <a:gd name="connsiteX3" fmla="*/ 0 w 2533650"/>
              <a:gd name="connsiteY3" fmla="*/ 3238500 h 3238500"/>
            </a:gdLst>
            <a:ahLst/>
            <a:cxnLst>
              <a:cxn ang="0">
                <a:pos x="connsiteX0" y="connsiteY0"/>
              </a:cxn>
              <a:cxn ang="0">
                <a:pos x="connsiteX1" y="connsiteY1"/>
              </a:cxn>
              <a:cxn ang="0">
                <a:pos x="connsiteX2" y="connsiteY2"/>
              </a:cxn>
              <a:cxn ang="0">
                <a:pos x="connsiteX3" y="connsiteY3"/>
              </a:cxn>
            </a:cxnLst>
            <a:rect l="l" t="t" r="r" b="b"/>
            <a:pathLst>
              <a:path w="2533650" h="3238500">
                <a:moveTo>
                  <a:pt x="0" y="0"/>
                </a:moveTo>
                <a:lnTo>
                  <a:pt x="2533650" y="0"/>
                </a:lnTo>
                <a:lnTo>
                  <a:pt x="2533650" y="3238500"/>
                </a:lnTo>
                <a:lnTo>
                  <a:pt x="0" y="3238500"/>
                </a:lnTo>
                <a:close/>
              </a:path>
            </a:pathLst>
          </a:custGeom>
          <a:solidFill>
            <a:schemeClr val="accent1"/>
          </a:solidFill>
          <a:effectLst>
            <a:outerShdw blurRad="381000" dist="177800" dir="2700000" algn="tl" rotWithShape="0">
              <a:prstClr val="black">
                <a:alpha val="10000"/>
              </a:prstClr>
            </a:outerShdw>
          </a:effectLst>
        </p:spPr>
        <p:txBody>
          <a:bodyPr wrap="square">
            <a:noAutofit/>
          </a:bodyPr>
          <a:lstStyle/>
          <a:p>
            <a:endParaRPr lang="en-US"/>
          </a:p>
        </p:txBody>
      </p:sp>
      <p:sp>
        <p:nvSpPr>
          <p:cNvPr id="16" name="Picture Placeholder 15"/>
          <p:cNvSpPr/>
          <p:nvPr>
            <p:ph type="pic" sz="quarter" idx="12"/>
          </p:nvPr>
        </p:nvSpPr>
        <p:spPr>
          <a:xfrm>
            <a:off x="6976160" y="5048250"/>
            <a:ext cx="1999397" cy="1809750"/>
          </a:xfrm>
          <a:custGeom>
            <a:avLst/>
            <a:gdLst>
              <a:gd name="connsiteX0" fmla="*/ 0 w 2533650"/>
              <a:gd name="connsiteY0" fmla="*/ 0 h 1809750"/>
              <a:gd name="connsiteX1" fmla="*/ 2533650 w 2533650"/>
              <a:gd name="connsiteY1" fmla="*/ 0 h 1809750"/>
              <a:gd name="connsiteX2" fmla="*/ 2533650 w 2533650"/>
              <a:gd name="connsiteY2" fmla="*/ 1809750 h 1809750"/>
              <a:gd name="connsiteX3" fmla="*/ 0 w 2533650"/>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2533650" h="1809750">
                <a:moveTo>
                  <a:pt x="0" y="0"/>
                </a:moveTo>
                <a:lnTo>
                  <a:pt x="2533650" y="0"/>
                </a:lnTo>
                <a:lnTo>
                  <a:pt x="2533650" y="1809750"/>
                </a:lnTo>
                <a:lnTo>
                  <a:pt x="0" y="1809750"/>
                </a:lnTo>
                <a:close/>
              </a:path>
            </a:pathLst>
          </a:custGeom>
          <a:solidFill>
            <a:schemeClr val="accent1"/>
          </a:solidFill>
          <a:effectLst/>
        </p:spPr>
        <p:txBody>
          <a:bodyPr wrap="square">
            <a:noAutofit/>
          </a:bodyPr>
          <a:lstStyle/>
          <a:p>
            <a:endParaRPr lang="en-US"/>
          </a:p>
        </p:txBody>
      </p:sp>
      <p:sp>
        <p:nvSpPr>
          <p:cNvPr id="18" name="Picture Placeholder 17"/>
          <p:cNvSpPr/>
          <p:nvPr>
            <p:ph type="pic" sz="quarter" idx="13"/>
          </p:nvPr>
        </p:nvSpPr>
        <p:spPr>
          <a:xfrm>
            <a:off x="9234387" y="3526972"/>
            <a:ext cx="2390257" cy="3331029"/>
          </a:xfrm>
          <a:custGeom>
            <a:avLst/>
            <a:gdLst>
              <a:gd name="connsiteX0" fmla="*/ 0 w 3028950"/>
              <a:gd name="connsiteY0" fmla="*/ 0 h 3331029"/>
              <a:gd name="connsiteX1" fmla="*/ 3028950 w 3028950"/>
              <a:gd name="connsiteY1" fmla="*/ 0 h 3331029"/>
              <a:gd name="connsiteX2" fmla="*/ 3028950 w 3028950"/>
              <a:gd name="connsiteY2" fmla="*/ 3331029 h 3331029"/>
              <a:gd name="connsiteX3" fmla="*/ 0 w 3028950"/>
              <a:gd name="connsiteY3" fmla="*/ 3331029 h 3331029"/>
            </a:gdLst>
            <a:ahLst/>
            <a:cxnLst>
              <a:cxn ang="0">
                <a:pos x="connsiteX0" y="connsiteY0"/>
              </a:cxn>
              <a:cxn ang="0">
                <a:pos x="connsiteX1" y="connsiteY1"/>
              </a:cxn>
              <a:cxn ang="0">
                <a:pos x="connsiteX2" y="connsiteY2"/>
              </a:cxn>
              <a:cxn ang="0">
                <a:pos x="connsiteX3" y="connsiteY3"/>
              </a:cxn>
            </a:cxnLst>
            <a:rect l="l" t="t" r="r" b="b"/>
            <a:pathLst>
              <a:path w="3028950" h="3331029">
                <a:moveTo>
                  <a:pt x="0" y="0"/>
                </a:moveTo>
                <a:lnTo>
                  <a:pt x="3028950" y="0"/>
                </a:lnTo>
                <a:lnTo>
                  <a:pt x="3028950" y="3331029"/>
                </a:lnTo>
                <a:lnTo>
                  <a:pt x="0" y="3331029"/>
                </a:lnTo>
                <a:close/>
              </a:path>
            </a:pathLst>
          </a:custGeom>
          <a:solidFill>
            <a:schemeClr val="accent1"/>
          </a:solidFill>
          <a:effectLst>
            <a:outerShdw blurRad="381000" dist="177800" dir="2700000" algn="tl" rotWithShape="0">
              <a:prstClr val="black">
                <a:alpha val="10000"/>
              </a:prstClr>
            </a:outerShdw>
          </a:effectLst>
        </p:spPr>
        <p:txBody>
          <a:bodyPr wrap="square">
            <a:noAutofit/>
          </a:bodyPr>
          <a:lstStyle/>
          <a:p>
            <a:endParaRPr lang="en-US"/>
          </a:p>
        </p:txBody>
      </p:sp>
      <p:sp>
        <p:nvSpPr>
          <p:cNvPr id="17" name="Picture Placeholder 16"/>
          <p:cNvSpPr/>
          <p:nvPr>
            <p:ph type="pic" sz="quarter" idx="14"/>
          </p:nvPr>
        </p:nvSpPr>
        <p:spPr>
          <a:xfrm>
            <a:off x="9234387" y="1"/>
            <a:ext cx="2390257" cy="3331029"/>
          </a:xfrm>
          <a:custGeom>
            <a:avLst/>
            <a:gdLst>
              <a:gd name="connsiteX0" fmla="*/ 0 w 3028950"/>
              <a:gd name="connsiteY0" fmla="*/ 0 h 3331029"/>
              <a:gd name="connsiteX1" fmla="*/ 3028950 w 3028950"/>
              <a:gd name="connsiteY1" fmla="*/ 0 h 3331029"/>
              <a:gd name="connsiteX2" fmla="*/ 3028950 w 3028950"/>
              <a:gd name="connsiteY2" fmla="*/ 3331029 h 3331029"/>
              <a:gd name="connsiteX3" fmla="*/ 0 w 3028950"/>
              <a:gd name="connsiteY3" fmla="*/ 3331029 h 3331029"/>
            </a:gdLst>
            <a:ahLst/>
            <a:cxnLst>
              <a:cxn ang="0">
                <a:pos x="connsiteX0" y="connsiteY0"/>
              </a:cxn>
              <a:cxn ang="0">
                <a:pos x="connsiteX1" y="connsiteY1"/>
              </a:cxn>
              <a:cxn ang="0">
                <a:pos x="connsiteX2" y="connsiteY2"/>
              </a:cxn>
              <a:cxn ang="0">
                <a:pos x="connsiteX3" y="connsiteY3"/>
              </a:cxn>
            </a:cxnLst>
            <a:rect l="l" t="t" r="r" b="b"/>
            <a:pathLst>
              <a:path w="3028950" h="3331029">
                <a:moveTo>
                  <a:pt x="0" y="0"/>
                </a:moveTo>
                <a:lnTo>
                  <a:pt x="3028950" y="0"/>
                </a:lnTo>
                <a:lnTo>
                  <a:pt x="3028950" y="3331029"/>
                </a:lnTo>
                <a:lnTo>
                  <a:pt x="0" y="3331029"/>
                </a:lnTo>
                <a:close/>
              </a:path>
            </a:pathLst>
          </a:custGeom>
          <a:solidFill>
            <a:schemeClr val="accent1"/>
          </a:solidFill>
          <a:effectLst/>
        </p:spPr>
        <p:txBody>
          <a:bodyPr wrap="square">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3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4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6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1+#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7" grpId="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3" Type="http://schemas.openxmlformats.org/officeDocument/2006/relationships/theme" Target="../theme/theme1.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9"/>
          <p:cNvSpPr/>
          <p:nvPr userDrawn="1"/>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65000"/>
              <a:alpha val="5000"/>
            </a:schemeClr>
          </a:solidFill>
          <a:ln>
            <a:noFill/>
          </a:ln>
        </p:spPr>
        <p:txBody>
          <a:bodyPr vert="horz" wrap="square" lIns="91440" tIns="45720" rIns="91440" bIns="45720" numCol="1" anchor="t" anchorCtr="0" compatLnSpc="1"/>
          <a:lstStyle/>
          <a:p>
            <a:endParaRPr lang="en-US"/>
          </a:p>
        </p:txBody>
      </p:sp>
      <p:sp>
        <p:nvSpPr>
          <p:cNvPr id="16" name="Freeform 9"/>
          <p:cNvSpPr/>
          <p:nvPr userDrawn="1"/>
        </p:nvSpPr>
        <p:spPr bwMode="auto">
          <a:xfrm>
            <a:off x="-2448563" y="1504075"/>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65000"/>
              <a:alpha val="10000"/>
            </a:schemeClr>
          </a:solidFill>
          <a:ln>
            <a:noFill/>
          </a:ln>
        </p:spPr>
        <p:txBody>
          <a:bodyPr vert="horz" wrap="square" lIns="91440" tIns="45720" rIns="91440" bIns="45720" numCol="1" anchor="t" anchorCtr="0" compatLnSpc="1"/>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image" Target="../media/image24.jpeg"/><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41.png"/><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5.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5.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8708" b="8708"/>
          <a:stretch>
            <a:fillRect/>
          </a:stretch>
        </p:blipFill>
        <p:spPr/>
      </p:pic>
      <p:sp>
        <p:nvSpPr>
          <p:cNvPr id="12" name="Rectangle 11"/>
          <p:cNvSpPr/>
          <p:nvPr/>
        </p:nvSpPr>
        <p:spPr>
          <a:xfrm>
            <a:off x="0" y="15612"/>
            <a:ext cx="12192000" cy="6896776"/>
          </a:xfrm>
          <a:prstGeom prst="rect">
            <a:avLst/>
          </a:prstGeom>
          <a:gradFill>
            <a:gsLst>
              <a:gs pos="0">
                <a:schemeClr val="accent1">
                  <a:alpha val="85000"/>
                </a:schemeClr>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2"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3"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sp>
        <p:nvSpPr>
          <p:cNvPr id="3" name="矩形 2"/>
          <p:cNvSpPr/>
          <p:nvPr/>
        </p:nvSpPr>
        <p:spPr>
          <a:xfrm>
            <a:off x="-154969" y="2877491"/>
            <a:ext cx="12907432" cy="133762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8"/>
          <p:cNvSpPr txBox="1"/>
          <p:nvPr/>
        </p:nvSpPr>
        <p:spPr>
          <a:xfrm>
            <a:off x="4666615" y="3046730"/>
            <a:ext cx="6192520" cy="1168400"/>
          </a:xfrm>
          <a:prstGeom prst="rect">
            <a:avLst/>
          </a:prstGeom>
          <a:noFill/>
        </p:spPr>
        <p:txBody>
          <a:bodyPr wrap="square" rtlCol="0">
            <a:noAutofit/>
          </a:bodyPr>
          <a:lstStyle/>
          <a:p>
            <a:pPr algn="r"/>
            <a:r>
              <a:rPr lang="zh-CN" altLang="en-US" sz="6600" b="1" spc="300" dirty="0">
                <a:solidFill>
                  <a:schemeClr val="bg1"/>
                </a:solidFill>
                <a:ea typeface="宋体" panose="02010600030101010101" pitchFamily="2" charset="-122"/>
                <a:cs typeface="+mn-ea"/>
                <a:sym typeface="+mn-lt"/>
              </a:rPr>
              <a:t>肿瘤大揭秘</a:t>
            </a:r>
            <a:endParaRPr lang="zh-CN" altLang="en-US" sz="6600" b="1" spc="300" dirty="0">
              <a:solidFill>
                <a:schemeClr val="bg1"/>
              </a:solidFill>
              <a:ea typeface="宋体" panose="02010600030101010101" pitchFamily="2" charset="-122"/>
              <a:cs typeface="+mn-ea"/>
              <a:sym typeface="+mn-lt"/>
            </a:endParaRPr>
          </a:p>
        </p:txBody>
      </p:sp>
      <p:sp>
        <p:nvSpPr>
          <p:cNvPr id="15" name="TextBox 65"/>
          <p:cNvSpPr txBox="1"/>
          <p:nvPr/>
        </p:nvSpPr>
        <p:spPr>
          <a:xfrm>
            <a:off x="7400925" y="4484370"/>
            <a:ext cx="4010025" cy="962660"/>
          </a:xfrm>
          <a:prstGeom prst="rect">
            <a:avLst/>
          </a:prstGeom>
          <a:noFill/>
        </p:spPr>
        <p:txBody>
          <a:bodyPr wrap="square" rtlCol="0">
            <a:noAutofit/>
          </a:bodyPr>
          <a:lstStyle/>
          <a:p>
            <a:pPr algn="r">
              <a:lnSpc>
                <a:spcPct val="120000"/>
              </a:lnSpc>
            </a:pPr>
            <a:r>
              <a:rPr lang="zh-CN" altLang="en-US" sz="3200" spc="300" dirty="0">
                <a:solidFill>
                  <a:schemeClr val="bg1"/>
                </a:solidFill>
                <a:ea typeface="宋体" panose="02010600030101010101" pitchFamily="2" charset="-122"/>
                <a:cs typeface="+mn-ea"/>
                <a:sym typeface="+mn-lt"/>
              </a:rPr>
              <a:t>肿瘤科</a:t>
            </a:r>
            <a:r>
              <a:rPr lang="zh-CN" altLang="en-US" sz="3200" spc="300" dirty="0">
                <a:solidFill>
                  <a:schemeClr val="bg1"/>
                </a:solidFill>
                <a:cs typeface="+mn-ea"/>
                <a:sym typeface="+mn-lt"/>
              </a:rPr>
              <a:t>：韩后松</a:t>
            </a:r>
            <a:endParaRPr lang="zh-CN" altLang="en-US" sz="3200" spc="300" dirty="0">
              <a:solidFill>
                <a:schemeClr val="bg1"/>
              </a:solidFill>
              <a:cs typeface="+mn-ea"/>
              <a:sym typeface="+mn-lt"/>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73" y="-343977"/>
            <a:ext cx="4777107" cy="7256365"/>
          </a:xfrm>
          <a:prstGeom prst="rect">
            <a:avLst/>
          </a:prstGeom>
          <a:effectLst>
            <a:outerShdw blurRad="635000" sx="103000" sy="103000" algn="ctr"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348105" y="231775"/>
            <a:ext cx="9396095" cy="1753235"/>
          </a:xfrm>
          <a:prstGeom prst="rect">
            <a:avLst/>
          </a:prstGeom>
          <a:noFill/>
        </p:spPr>
        <p:txBody>
          <a:bodyPr wrap="square" rtlCol="0">
            <a:spAutoFit/>
          </a:bodyPr>
          <a:p>
            <a:r>
              <a:rPr lang="zh-CN" altLang="en-US">
                <a:solidFill>
                  <a:srgbClr val="FF0000"/>
                </a:solidFill>
                <a:highlight>
                  <a:srgbClr val="FFFF00"/>
                </a:highlight>
              </a:rPr>
              <a:t>（二）</a:t>
            </a:r>
            <a:r>
              <a:rPr lang="zh-CN" altLang="en-US" b="1">
                <a:solidFill>
                  <a:srgbClr val="FF0000"/>
                </a:solidFill>
                <a:highlight>
                  <a:srgbClr val="FFFF00"/>
                </a:highlight>
              </a:rPr>
              <a:t>空气污染</a:t>
            </a:r>
            <a:endParaRPr lang="zh-CN" altLang="en-US">
              <a:solidFill>
                <a:srgbClr val="FF0000"/>
              </a:solidFill>
              <a:highlight>
                <a:srgbClr val="FFFF00"/>
              </a:highlight>
            </a:endParaRPr>
          </a:p>
          <a:p>
            <a:r>
              <a:rPr lang="en-US" altLang="zh-CN"/>
              <a:t>1.</a:t>
            </a:r>
            <a:r>
              <a:rPr lang="zh-CN" altLang="en-US" b="1">
                <a:ea typeface="宋体" panose="02010600030101010101" pitchFamily="2" charset="-122"/>
              </a:rPr>
              <a:t>室外大环境污染</a:t>
            </a:r>
            <a:r>
              <a:rPr lang="en-US" altLang="zh-CN">
                <a:ea typeface="宋体" panose="02010600030101010101" pitchFamily="2" charset="-122"/>
              </a:rPr>
              <a:t>  </a:t>
            </a:r>
            <a:r>
              <a:rPr lang="zh-CN" altLang="en-US">
                <a:ea typeface="宋体" panose="02010600030101010101" pitchFamily="2" charset="-122"/>
              </a:rPr>
              <a:t>城市中的工业废气、汽车尾气、等都有致癌物，如氧化亚砷、</a:t>
            </a:r>
            <a:r>
              <a:rPr lang="en-US" altLang="zh-CN">
                <a:ea typeface="宋体" panose="02010600030101010101" pitchFamily="2" charset="-122"/>
              </a:rPr>
              <a:t>NO</a:t>
            </a:r>
            <a:r>
              <a:rPr lang="zh-CN" altLang="en-US">
                <a:ea typeface="宋体" panose="02010600030101010101" pitchFamily="2" charset="-122"/>
              </a:rPr>
              <a:t>、以及不燃的脂肪族碳氢化合物等，有资料显示，城市肺癌发病率高于农村。</a:t>
            </a:r>
            <a:endParaRPr lang="zh-CN" altLang="en-US">
              <a:ea typeface="宋体" panose="02010600030101010101" pitchFamily="2" charset="-122"/>
            </a:endParaRPr>
          </a:p>
          <a:p>
            <a:r>
              <a:rPr lang="en-US" altLang="zh-CN">
                <a:ea typeface="宋体" panose="02010600030101010101" pitchFamily="2" charset="-122"/>
              </a:rPr>
              <a:t>2.</a:t>
            </a:r>
            <a:r>
              <a:rPr lang="zh-CN" altLang="en-US">
                <a:ea typeface="宋体" panose="02010600030101010101" pitchFamily="2" charset="-122"/>
              </a:rPr>
              <a:t>室内小环境污染</a:t>
            </a:r>
            <a:r>
              <a:rPr lang="en-US" altLang="zh-CN">
                <a:ea typeface="宋体" panose="02010600030101010101" pitchFamily="2" charset="-122"/>
              </a:rPr>
              <a:t>  室内被动吸烟</a:t>
            </a:r>
            <a:r>
              <a:rPr lang="zh-CN" altLang="en-US">
                <a:ea typeface="宋体" panose="02010600030101010101" pitchFamily="2" charset="-122"/>
              </a:rPr>
              <a:t>，</a:t>
            </a:r>
            <a:r>
              <a:rPr lang="en-US" altLang="zh-CN">
                <a:ea typeface="宋体" panose="02010600030101010101" pitchFamily="2" charset="-122"/>
              </a:rPr>
              <a:t>燃料燃烧和烹调过程中均可产生致癌物。</a:t>
            </a:r>
            <a:r>
              <a:rPr lang="en-US" altLang="zh-CN">
                <a:solidFill>
                  <a:srgbClr val="FF0000"/>
                </a:solidFill>
                <a:ea typeface="宋体" panose="02010600030101010101" pitchFamily="2" charset="-122"/>
              </a:rPr>
              <a:t>室内接触煤烟或其不完全燃烧物为肺癌的危险因素,特别是对女性腺癌的影响较大。烹调时加热所释放出的油烟雾也是不可忽视的致癌因素。</a:t>
            </a:r>
            <a:endParaRPr lang="en-US" altLang="zh-CN">
              <a:solidFill>
                <a:srgbClr val="FF0000"/>
              </a:solidFill>
              <a:ea typeface="宋体" panose="02010600030101010101" pitchFamily="2" charset="-122"/>
            </a:endParaRPr>
          </a:p>
        </p:txBody>
      </p:sp>
      <p:pic>
        <p:nvPicPr>
          <p:cNvPr id="3" name="图片 2" descr="&amp;pky8922516959&amp;"/>
          <p:cNvPicPr>
            <a:picLocks noChangeAspect="1"/>
          </p:cNvPicPr>
          <p:nvPr/>
        </p:nvPicPr>
        <p:blipFill>
          <a:blip r:embed="rId2"/>
          <a:stretch>
            <a:fillRect/>
          </a:stretch>
        </p:blipFill>
        <p:spPr>
          <a:xfrm>
            <a:off x="7513955" y="3830955"/>
            <a:ext cx="3178175" cy="2118995"/>
          </a:xfrm>
          <a:prstGeom prst="rect">
            <a:avLst/>
          </a:prstGeom>
        </p:spPr>
      </p:pic>
      <p:pic>
        <p:nvPicPr>
          <p:cNvPr id="4" name="图片 3" descr="&amp;pky8627867376&amp;"/>
          <p:cNvPicPr>
            <a:picLocks noChangeAspect="1"/>
          </p:cNvPicPr>
          <p:nvPr/>
        </p:nvPicPr>
        <p:blipFill>
          <a:blip r:embed="rId3"/>
          <a:stretch>
            <a:fillRect/>
          </a:stretch>
        </p:blipFill>
        <p:spPr>
          <a:xfrm>
            <a:off x="1125855" y="4085590"/>
            <a:ext cx="2934335" cy="1964690"/>
          </a:xfrm>
          <a:prstGeom prst="rect">
            <a:avLst/>
          </a:prstGeom>
        </p:spPr>
      </p:pic>
      <p:pic>
        <p:nvPicPr>
          <p:cNvPr id="6" name="图片 5" descr="&amp;pky8123860778&amp;"/>
          <p:cNvPicPr>
            <a:picLocks noChangeAspect="1"/>
          </p:cNvPicPr>
          <p:nvPr/>
        </p:nvPicPr>
        <p:blipFill>
          <a:blip r:embed="rId4"/>
          <a:stretch>
            <a:fillRect/>
          </a:stretch>
        </p:blipFill>
        <p:spPr>
          <a:xfrm>
            <a:off x="4356735" y="4037965"/>
            <a:ext cx="3073400" cy="2012315"/>
          </a:xfrm>
          <a:prstGeom prst="rect">
            <a:avLst/>
          </a:prstGeom>
        </p:spPr>
      </p:pic>
      <p:pic>
        <p:nvPicPr>
          <p:cNvPr id="7" name="图片 6" descr="&amp;pky91165348527&amp;"/>
          <p:cNvPicPr>
            <a:picLocks noChangeAspect="1"/>
          </p:cNvPicPr>
          <p:nvPr/>
        </p:nvPicPr>
        <p:blipFill>
          <a:blip r:embed="rId5"/>
          <a:stretch>
            <a:fillRect/>
          </a:stretch>
        </p:blipFill>
        <p:spPr>
          <a:xfrm>
            <a:off x="3717290" y="2052320"/>
            <a:ext cx="2490470" cy="16744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01040" y="222250"/>
            <a:ext cx="10095230" cy="2560320"/>
          </a:xfrm>
          <a:prstGeom prst="rect">
            <a:avLst/>
          </a:prstGeom>
          <a:noFill/>
        </p:spPr>
        <p:txBody>
          <a:bodyPr wrap="square" rtlCol="0">
            <a:spAutoFit/>
          </a:bodyPr>
          <a:p>
            <a:r>
              <a:rPr lang="zh-CN" altLang="en-US">
                <a:solidFill>
                  <a:srgbClr val="FF0000"/>
                </a:solidFill>
                <a:highlight>
                  <a:srgbClr val="FFFF00"/>
                </a:highlight>
              </a:rPr>
              <a:t>（三）饮食与体力活动</a:t>
            </a:r>
            <a:endParaRPr lang="zh-CN" altLang="en-US">
              <a:solidFill>
                <a:srgbClr val="FF0000"/>
              </a:solidFill>
              <a:highlight>
                <a:srgbClr val="FFFF00"/>
              </a:highlight>
            </a:endParaRPr>
          </a:p>
          <a:p>
            <a:r>
              <a:rPr lang="zh-CN" altLang="en-US"/>
              <a:t>有研究显示,水果和蔬菜的摄人量低肺癌发生的危险性升高。血清中胡萝卜素水平低的人,肺癌发生的危险性高。也有研究显示中、高强度的体力活动使发生肺癌的风险下降13%~30%。</a:t>
            </a:r>
            <a:endParaRPr lang="zh-CN" altLang="en-US"/>
          </a:p>
          <a:p>
            <a:endParaRPr lang="zh-CN" altLang="en-US"/>
          </a:p>
          <a:p>
            <a:r>
              <a:rPr lang="zh-CN" altLang="en-US">
                <a:solidFill>
                  <a:srgbClr val="FF0000"/>
                </a:solidFill>
                <a:highlight>
                  <a:srgbClr val="FFFF00"/>
                </a:highlight>
                <a:ea typeface="宋体" panose="02010600030101010101" pitchFamily="2" charset="-122"/>
              </a:rPr>
              <a:t>（四）遗传和基因改变</a:t>
            </a:r>
            <a:endParaRPr lang="zh-CN" altLang="en-US">
              <a:solidFill>
                <a:srgbClr val="FF0000"/>
              </a:solidFill>
              <a:highlight>
                <a:srgbClr val="FFFF00"/>
              </a:highlight>
              <a:ea typeface="宋体" panose="02010600030101010101" pitchFamily="2" charset="-122"/>
            </a:endParaRPr>
          </a:p>
          <a:p>
            <a:r>
              <a:rPr lang="zh-CN" altLang="en-US">
                <a:ea typeface="宋体" panose="02010600030101010101" pitchFamily="2" charset="-122"/>
              </a:rPr>
              <a:t>遗传因素与肺癌的相关性受到重视。例如有早期肺癌(60岁前)家族史的亲属罹患肺癌的危险性升高2倍;同样的香烟暴露水平女性发生肺癌的危险性高于男性。肺癌可能是外因通过内因而发</a:t>
            </a:r>
            <a:endParaRPr lang="zh-CN" altLang="en-US">
              <a:ea typeface="宋体" panose="02010600030101010101" pitchFamily="2" charset="-122"/>
            </a:endParaRPr>
          </a:p>
          <a:p>
            <a:r>
              <a:rPr lang="zh-CN" altLang="en-US">
                <a:ea typeface="宋体" panose="02010600030101010101" pitchFamily="2" charset="-122"/>
              </a:rPr>
              <a:t>病的,外因可诱发细胞的恶性转化和不可逆的基因改变包括原癌基因的活化、抑病基因</a:t>
            </a:r>
            <a:r>
              <a:rPr lang="en-US" altLang="zh-CN">
                <a:ea typeface="宋体" panose="02010600030101010101" pitchFamily="2" charset="-122"/>
              </a:rPr>
              <a:t>(P53</a:t>
            </a:r>
            <a:r>
              <a:rPr lang="zh-CN" altLang="en-US">
                <a:ea typeface="宋体" panose="02010600030101010101" pitchFamily="2" charset="-122"/>
              </a:rPr>
              <a:t>基因）的失活和细胞凋亡的抑制从而引起肿瘤细胞的产生。</a:t>
            </a:r>
            <a:endParaRPr lang="zh-CN" altLang="en-US">
              <a:ea typeface="宋体" panose="02010600030101010101" pitchFamily="2" charset="-122"/>
            </a:endParaRPr>
          </a:p>
        </p:txBody>
      </p:sp>
      <p:pic>
        <p:nvPicPr>
          <p:cNvPr id="3" name="http://photo-static-api.fotomore.com/creative/vcg/400/new/VCG41N866419214.jpg" descr="&amp;pky240_sjzg_VCG41N866419214&amp;2&amp;src_toppic_inpsrchlx1&amp;"/>
          <p:cNvPicPr>
            <a:picLocks noChangeAspect="1"/>
          </p:cNvPicPr>
          <p:nvPr/>
        </p:nvPicPr>
        <p:blipFill>
          <a:blip r:embed="rId2"/>
          <a:stretch>
            <a:fillRect/>
          </a:stretch>
        </p:blipFill>
        <p:spPr>
          <a:xfrm>
            <a:off x="2819400" y="2959100"/>
            <a:ext cx="3745230" cy="29965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84580" y="165100"/>
            <a:ext cx="9840595" cy="3931920"/>
          </a:xfrm>
          <a:prstGeom prst="rect">
            <a:avLst/>
          </a:prstGeom>
          <a:noFill/>
        </p:spPr>
        <p:txBody>
          <a:bodyPr wrap="square" rtlCol="0">
            <a:spAutoFit/>
          </a:bodyPr>
          <a:p>
            <a:r>
              <a:rPr lang="zh-CN" altLang="en-US"/>
              <a:t>肺癌的分类</a:t>
            </a:r>
            <a:endParaRPr lang="zh-CN" altLang="en-US"/>
          </a:p>
          <a:p>
            <a:r>
              <a:rPr lang="zh-CN" altLang="en-US"/>
              <a:t>（一）按解剖学分类</a:t>
            </a:r>
            <a:r>
              <a:rPr lang="en-US" altLang="zh-CN"/>
              <a:t>:</a:t>
            </a:r>
            <a:endParaRPr lang="en-US" altLang="zh-CN"/>
          </a:p>
          <a:p>
            <a:r>
              <a:rPr lang="en-US" altLang="zh-CN"/>
              <a:t>1.中央型肺癌</a:t>
            </a:r>
            <a:r>
              <a:rPr lang="zh-CN" altLang="en-US">
                <a:ea typeface="宋体" panose="02010600030101010101" pitchFamily="2" charset="-122"/>
              </a:rPr>
              <a:t>：</a:t>
            </a:r>
            <a:r>
              <a:rPr lang="en-US" altLang="zh-CN"/>
              <a:t>发生段及癌鳞状上细胞癌和小细胞肺癌较多见。</a:t>
            </a:r>
            <a:endParaRPr lang="en-US" altLang="zh-CN"/>
          </a:p>
          <a:p>
            <a:r>
              <a:rPr lang="en-US" altLang="zh-CN"/>
              <a:t>2.周围型癌发生段气下癌,以腺癌较多见。</a:t>
            </a:r>
            <a:endParaRPr lang="en-US" altLang="zh-CN"/>
          </a:p>
          <a:p>
            <a:r>
              <a:rPr lang="zh-CN" altLang="en-US">
                <a:ea typeface="宋体" panose="02010600030101010101" pitchFamily="2" charset="-122"/>
              </a:rPr>
              <a:t>（二）按组织病理学分类</a:t>
            </a:r>
            <a:endParaRPr lang="zh-CN" altLang="en-US">
              <a:ea typeface="宋体" panose="02010600030101010101" pitchFamily="2" charset="-122"/>
            </a:endParaRPr>
          </a:p>
          <a:p>
            <a:r>
              <a:rPr lang="zh-CN" altLang="en-US">
                <a:ea typeface="宋体" panose="02010600030101010101" pitchFamily="2" charset="-122"/>
              </a:rPr>
              <a:t>分为非小细胞肺癌和小细胞肺癌两大类,其中,非小细胞肺癌最为常见,约占肺癌总发病率的85%。</a:t>
            </a:r>
            <a:endParaRPr lang="zh-CN" altLang="en-US">
              <a:ea typeface="宋体" panose="02010600030101010101" pitchFamily="2" charset="-122"/>
            </a:endParaRPr>
          </a:p>
          <a:p>
            <a:r>
              <a:rPr lang="zh-CN" altLang="en-US">
                <a:ea typeface="宋体" panose="02010600030101010101" pitchFamily="2" charset="-122"/>
              </a:rPr>
              <a:t>非小细胞肺癌</a:t>
            </a:r>
            <a:endParaRPr lang="zh-CN" altLang="en-US">
              <a:ea typeface="宋体" panose="02010600030101010101" pitchFamily="2" charset="-122"/>
            </a:endParaRPr>
          </a:p>
          <a:p>
            <a:r>
              <a:rPr lang="zh-CN" altLang="en-US">
                <a:ea typeface="宋体" panose="02010600030101010101" pitchFamily="2" charset="-122"/>
              </a:rPr>
              <a:t>1)鳞状上皮细胞癌(简称鳞癌):多起源于段或亚段的支气管黏膜,并有向管腔内生长的倾向,早期常引起支气管狭窄,导致肺不张或阻塞性肺炎。癌组织易变性、坏死形成空洞或癌性肺脓肿。常见于</a:t>
            </a:r>
            <a:r>
              <a:rPr lang="zh-CN" altLang="en-US">
                <a:solidFill>
                  <a:srgbClr val="FF0000"/>
                </a:solidFill>
                <a:highlight>
                  <a:srgbClr val="FFFF00"/>
                </a:highlight>
                <a:ea typeface="宋体" panose="02010600030101010101" pitchFamily="2" charset="-122"/>
              </a:rPr>
              <a:t>老年男性</a:t>
            </a:r>
            <a:r>
              <a:rPr lang="zh-CN" altLang="en-US">
                <a:ea typeface="宋体" panose="02010600030101010101" pitchFamily="2" charset="-122"/>
              </a:rPr>
              <a:t>。</a:t>
            </a:r>
            <a:r>
              <a:rPr lang="zh-CN" altLang="en-US">
                <a:highlight>
                  <a:srgbClr val="FFFF00"/>
                </a:highlight>
                <a:ea typeface="宋体" panose="02010600030101010101" pitchFamily="2" charset="-122"/>
              </a:rPr>
              <a:t>一般生长较慢,转移晚,手术切除机会较多</a:t>
            </a:r>
            <a:r>
              <a:rPr lang="zh-CN" altLang="en-US">
                <a:ea typeface="宋体" panose="02010600030101010101" pitchFamily="2" charset="-122"/>
              </a:rPr>
              <a:t>,5年生存率较高,但对化疗和放疗敏感性不如小细胞肺癌。</a:t>
            </a:r>
            <a:endParaRPr lang="zh-CN" altLang="en-US">
              <a:ea typeface="宋体" panose="02010600030101010101" pitchFamily="2" charset="-122"/>
            </a:endParaRPr>
          </a:p>
          <a:p>
            <a:r>
              <a:rPr lang="en-US" altLang="zh-CN">
                <a:ea typeface="宋体" panose="02010600030101010101" pitchFamily="2" charset="-122"/>
              </a:rPr>
              <a:t>2)腺癌是肺癌最常见的类型。</a:t>
            </a:r>
            <a:r>
              <a:rPr lang="en-US" altLang="zh-CN">
                <a:highlight>
                  <a:srgbClr val="FFFF00"/>
                </a:highlight>
                <a:ea typeface="宋体" panose="02010600030101010101" pitchFamily="2" charset="-122"/>
              </a:rPr>
              <a:t>女性多见</a:t>
            </a:r>
            <a:r>
              <a:rPr lang="en-US" altLang="zh-CN">
                <a:ea typeface="宋体" panose="02010600030101010101" pitchFamily="2" charset="-122"/>
              </a:rPr>
              <a:t>，主要起源于支气管黏液腺可发生于细小支气管或中央气道,临床多表现为周围型。由于腺癌富含</a:t>
            </a:r>
            <a:r>
              <a:rPr lang="en-US" altLang="zh-CN">
                <a:highlight>
                  <a:srgbClr val="FFFF00"/>
                </a:highlight>
                <a:ea typeface="宋体" panose="02010600030101010101" pitchFamily="2" charset="-122"/>
              </a:rPr>
              <a:t>血管局部浸润</a:t>
            </a:r>
            <a:r>
              <a:rPr lang="en-US" altLang="zh-CN">
                <a:ea typeface="宋体" panose="02010600030101010101" pitchFamily="2" charset="-122"/>
              </a:rPr>
              <a:t>和</a:t>
            </a:r>
            <a:r>
              <a:rPr lang="en-US" altLang="zh-CN">
                <a:highlight>
                  <a:srgbClr val="FFFF00"/>
                </a:highlight>
                <a:ea typeface="宋体" panose="02010600030101010101" pitchFamily="2" charset="-122"/>
              </a:rPr>
              <a:t>血行转移较早</a:t>
            </a:r>
            <a:r>
              <a:rPr lang="en-US" altLang="zh-CN">
                <a:ea typeface="宋体" panose="02010600030101010101" pitchFamily="2" charset="-122"/>
              </a:rPr>
              <a:t>,易累及胸膜引起胸腔积液。</a:t>
            </a:r>
            <a:endParaRPr lang="en-US" altLang="zh-CN">
              <a:ea typeface="宋体" panose="02010600030101010101" pitchFamily="2" charset="-122"/>
            </a:endParaRPr>
          </a:p>
          <a:p>
            <a:endParaRPr lang="zh-CN" altLang="en-US">
              <a:ea typeface="宋体" panose="02010600030101010101" pitchFamily="2" charset="-122"/>
            </a:endParaRPr>
          </a:p>
        </p:txBody>
      </p:sp>
      <p:pic>
        <p:nvPicPr>
          <p:cNvPr id="3" name="图片 2" descr="78376ead077766170183b5b9484b0234"/>
          <p:cNvPicPr>
            <a:picLocks noChangeAspect="1"/>
          </p:cNvPicPr>
          <p:nvPr/>
        </p:nvPicPr>
        <p:blipFill>
          <a:blip r:embed="rId2"/>
          <a:stretch>
            <a:fillRect/>
          </a:stretch>
        </p:blipFill>
        <p:spPr>
          <a:xfrm>
            <a:off x="1365885" y="4101465"/>
            <a:ext cx="2920365" cy="22396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160" y="365125"/>
            <a:ext cx="9334500" cy="4523105"/>
          </a:xfrm>
          <a:prstGeom prst="rect">
            <a:avLst/>
          </a:prstGeom>
          <a:noFill/>
        </p:spPr>
        <p:txBody>
          <a:bodyPr wrap="square" rtlCol="0">
            <a:spAutoFit/>
          </a:bodyPr>
          <a:p>
            <a:r>
              <a:rPr lang="zh-CN" altLang="en-US">
                <a:ea typeface="宋体" panose="02010600030101010101" pitchFamily="2" charset="-122"/>
              </a:rPr>
              <a:t>临床表现：临床表现与肿瘤大小、类型、发展阶段所在部位、有无并发症或转移有密切关系。5%~15%的病人无症状,仅在常规体检、胸部影像学检查时发现。其余病人或多或少地表现与肺癌有关的症状与体征。</a:t>
            </a:r>
            <a:endParaRPr lang="zh-CN" altLang="en-US">
              <a:ea typeface="宋体" panose="02010600030101010101" pitchFamily="2" charset="-122"/>
            </a:endParaRPr>
          </a:p>
          <a:p>
            <a:r>
              <a:rPr lang="zh-CN" altLang="en-US" b="1">
                <a:ea typeface="宋体" panose="02010600030101010101" pitchFamily="2" charset="-122"/>
              </a:rPr>
              <a:t>(一)原发肿瘤引起的症状和体征</a:t>
            </a:r>
            <a:endParaRPr lang="zh-CN" altLang="en-US" b="1">
              <a:ea typeface="宋体" panose="02010600030101010101" pitchFamily="2" charset="-122"/>
            </a:endParaRPr>
          </a:p>
          <a:p>
            <a:r>
              <a:rPr lang="zh-CN" altLang="en-US">
                <a:ea typeface="宋体" panose="02010600030101010101" pitchFamily="2" charset="-122"/>
              </a:rPr>
              <a:t>1咳嗽；为早期症状,常为无痰或少痰的刺激性干咳，当肿瘤引起支气管狭窄后可加重嗽。多为持续性，呈高调金属音性咳嗽或刺激性咳。黏液型腺癌可有大量黏液痰。伴有继发感染时痰量增加,且呈黏液脓性。</a:t>
            </a:r>
            <a:endParaRPr lang="zh-CN" altLang="en-US">
              <a:ea typeface="宋体" panose="02010600030101010101" pitchFamily="2" charset="-122"/>
            </a:endParaRPr>
          </a:p>
          <a:p>
            <a:r>
              <a:rPr lang="en-US" altLang="zh-CN">
                <a:ea typeface="宋体" panose="02010600030101010101" pitchFamily="2" charset="-122"/>
              </a:rPr>
              <a:t>2.痰血或咯血</a:t>
            </a:r>
            <a:r>
              <a:rPr lang="zh-CN" altLang="en-US">
                <a:ea typeface="宋体" panose="02010600030101010101" pitchFamily="2" charset="-122"/>
              </a:rPr>
              <a:t>；</a:t>
            </a:r>
            <a:r>
              <a:rPr lang="en-US" altLang="zh-CN">
                <a:ea typeface="宋体" panose="02010600030101010101" pitchFamily="2" charset="-122"/>
              </a:rPr>
              <a:t>多见于中央型</a:t>
            </a:r>
            <a:r>
              <a:rPr lang="zh-CN" altLang="en-US">
                <a:ea typeface="宋体" panose="02010600030101010101" pitchFamily="2" charset="-122"/>
              </a:rPr>
              <a:t>，</a:t>
            </a:r>
            <a:r>
              <a:rPr lang="en-US" altLang="zh-CN">
                <a:ea typeface="宋体" panose="02010600030101010101" pitchFamily="2" charset="-122"/>
              </a:rPr>
              <a:t>癌肿瘤向管腔内生长者可有歇或持续性痰中带血如果表面糜烂严重侵蚀大血管,则可引起大咯血</a:t>
            </a:r>
            <a:r>
              <a:rPr lang="zh-CN" altLang="en-US">
                <a:ea typeface="宋体" panose="02010600030101010101" pitchFamily="2" charset="-122"/>
              </a:rPr>
              <a:t>。</a:t>
            </a:r>
            <a:endParaRPr lang="zh-CN" altLang="en-US">
              <a:ea typeface="宋体" panose="02010600030101010101" pitchFamily="2" charset="-122"/>
            </a:endParaRPr>
          </a:p>
          <a:p>
            <a:r>
              <a:rPr lang="en-US" altLang="zh-CN">
                <a:ea typeface="宋体" panose="02010600030101010101" pitchFamily="2" charset="-122"/>
              </a:rPr>
              <a:t>3.气短或喘鸣</a:t>
            </a:r>
            <a:r>
              <a:rPr lang="zh-CN" altLang="en-US">
                <a:ea typeface="宋体" panose="02010600030101010101" pitchFamily="2" charset="-122"/>
              </a:rPr>
              <a:t>：</a:t>
            </a:r>
            <a:r>
              <a:rPr lang="en-US" altLang="zh-CN">
                <a:ea typeface="宋体" panose="02010600030101010101" pitchFamily="2" charset="-122"/>
              </a:rPr>
              <a:t>肿瘤向气管支气管内生长引起部分气道阻塞或转移到肺门淋巴结致使肿大的淋巴结压迫主支气管</a:t>
            </a:r>
            <a:r>
              <a:rPr lang="zh-CN" altLang="en-US">
                <a:ea typeface="宋体" panose="02010600030101010101" pitchFamily="2" charset="-122"/>
              </a:rPr>
              <a:t>时可有呼吸困难、气短、喘息等表现。</a:t>
            </a:r>
            <a:endParaRPr lang="zh-CN" altLang="en-US">
              <a:ea typeface="宋体" panose="02010600030101010101" pitchFamily="2" charset="-122"/>
            </a:endParaRPr>
          </a:p>
          <a:p>
            <a:r>
              <a:rPr lang="en-US" altLang="zh-CN">
                <a:ea typeface="宋体" panose="02010600030101010101" pitchFamily="2" charset="-122"/>
              </a:rPr>
              <a:t>4.</a:t>
            </a:r>
            <a:r>
              <a:rPr lang="zh-CN" altLang="en-US">
                <a:ea typeface="宋体" panose="02010600030101010101" pitchFamily="2" charset="-122"/>
              </a:rPr>
              <a:t>胸痛</a:t>
            </a:r>
            <a:r>
              <a:rPr lang="en-US" altLang="zh-CN">
                <a:ea typeface="宋体" panose="02010600030101010101" pitchFamily="2" charset="-122"/>
              </a:rPr>
              <a:t>:</a:t>
            </a:r>
            <a:r>
              <a:rPr lang="zh-CN" altLang="en-US">
                <a:ea typeface="宋体" panose="02010600030101010101" pitchFamily="2" charset="-122"/>
              </a:rPr>
              <a:t>可有胸部隐痛，与肿瘤转移和侵犯胸壁有关</a:t>
            </a:r>
            <a:endParaRPr lang="zh-CN" altLang="en-US">
              <a:ea typeface="宋体" panose="02010600030101010101" pitchFamily="2" charset="-122"/>
            </a:endParaRPr>
          </a:p>
          <a:p>
            <a:r>
              <a:rPr lang="en-US" altLang="zh-CN">
                <a:ea typeface="宋体" panose="02010600030101010101" pitchFamily="2" charset="-122"/>
              </a:rPr>
              <a:t>5.</a:t>
            </a:r>
            <a:r>
              <a:rPr lang="zh-CN" altLang="en-US">
                <a:ea typeface="宋体" panose="02010600030101010101" pitchFamily="2" charset="-122"/>
              </a:rPr>
              <a:t>发热：肿瘤组织坏死可引起，多数是由于肿瘤阻塞引起阻塞性肺炎，抗生素治疗后无效。</a:t>
            </a:r>
            <a:endParaRPr lang="zh-CN" altLang="en-US">
              <a:ea typeface="宋体" panose="02010600030101010101" pitchFamily="2" charset="-122"/>
            </a:endParaRPr>
          </a:p>
          <a:p>
            <a:r>
              <a:rPr lang="en-US" altLang="zh-CN">
                <a:ea typeface="宋体" panose="02010600030101010101" pitchFamily="2" charset="-122"/>
              </a:rPr>
              <a:t>6.</a:t>
            </a:r>
            <a:r>
              <a:rPr lang="zh-CN" altLang="en-US">
                <a:ea typeface="宋体" panose="02010600030101010101" pitchFamily="2" charset="-122"/>
              </a:rPr>
              <a:t>消瘦：恶性肿瘤的常见表现，晚期由于肿瘤毒素及感染、疼痛所致食欲减退，可表现为消瘦或恶病质。</a:t>
            </a:r>
            <a:endParaRPr lang="en-US" altLang="zh-CN">
              <a:ea typeface="宋体" panose="02010600030101010101" pitchFamily="2" charset="-122"/>
            </a:endParaRPr>
          </a:p>
          <a:p>
            <a:endParaRPr lang="en-US" altLang="zh-CN">
              <a:ea typeface="宋体" panose="02010600030101010101" pitchFamily="2" charset="-122"/>
            </a:endParaRPr>
          </a:p>
        </p:txBody>
      </p:sp>
      <p:pic>
        <p:nvPicPr>
          <p:cNvPr id="4" name="图片 3" descr="20210430150514479"/>
          <p:cNvPicPr>
            <a:picLocks noChangeAspect="1"/>
          </p:cNvPicPr>
          <p:nvPr/>
        </p:nvPicPr>
        <p:blipFill>
          <a:blip r:embed="rId2"/>
          <a:stretch>
            <a:fillRect/>
          </a:stretch>
        </p:blipFill>
        <p:spPr>
          <a:xfrm>
            <a:off x="3693795" y="4302760"/>
            <a:ext cx="2888615" cy="22161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nvCxnSpPr>
        <p:spPr>
          <a:xfrm flipH="1">
            <a:off x="5225226" y="3171721"/>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5203189" y="4253198"/>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7" name="Rounded Rectangle 226"/>
          <p:cNvSpPr/>
          <p:nvPr/>
        </p:nvSpPr>
        <p:spPr>
          <a:xfrm>
            <a:off x="1718945" y="1619250"/>
            <a:ext cx="3444240" cy="909955"/>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ctr">
              <a:lnSpc>
                <a:spcPct val="90000"/>
              </a:lnSpc>
              <a:spcBef>
                <a:spcPts val="1000"/>
              </a:spcBef>
            </a:pPr>
            <a:r>
              <a:rPr lang="en-US" altLang="zh-CN" sz="1600" dirty="0">
                <a:solidFill>
                  <a:srgbClr val="01AAA2"/>
                </a:solidFill>
                <a:cs typeface="+mn-ea"/>
                <a:sym typeface="+mn-lt"/>
              </a:rPr>
              <a:t>X</a:t>
            </a:r>
            <a:r>
              <a:rPr lang="zh-CN" altLang="en-US" sz="1600" dirty="0">
                <a:solidFill>
                  <a:srgbClr val="01AAA2"/>
                </a:solidFill>
                <a:ea typeface="宋体" panose="02010600030101010101" pitchFamily="2" charset="-122"/>
                <a:cs typeface="+mn-ea"/>
                <a:sym typeface="+mn-lt"/>
              </a:rPr>
              <a:t>线检查；目前只作为筛查的工具，凡是胸片发现或临床怀疑肺癌但</a:t>
            </a:r>
            <a:r>
              <a:rPr lang="en-US" altLang="zh-CN" sz="1600" dirty="0">
                <a:solidFill>
                  <a:srgbClr val="01AAA2"/>
                </a:solidFill>
                <a:ea typeface="宋体" panose="02010600030101010101" pitchFamily="2" charset="-122"/>
                <a:cs typeface="+mn-ea"/>
                <a:sym typeface="+mn-lt"/>
              </a:rPr>
              <a:t>X</a:t>
            </a:r>
            <a:r>
              <a:rPr lang="zh-CN" altLang="en-US" sz="1600" dirty="0">
                <a:solidFill>
                  <a:srgbClr val="01AAA2"/>
                </a:solidFill>
                <a:ea typeface="宋体" panose="02010600030101010101" pitchFamily="2" charset="-122"/>
                <a:cs typeface="+mn-ea"/>
                <a:sym typeface="+mn-lt"/>
              </a:rPr>
              <a:t>线检查阴性的或可以者应进一步行</a:t>
            </a:r>
            <a:r>
              <a:rPr lang="en-US" altLang="zh-CN" sz="1600" dirty="0">
                <a:solidFill>
                  <a:srgbClr val="01AAA2"/>
                </a:solidFill>
                <a:ea typeface="宋体" panose="02010600030101010101" pitchFamily="2" charset="-122"/>
                <a:cs typeface="+mn-ea"/>
                <a:sym typeface="+mn-lt"/>
              </a:rPr>
              <a:t>CT</a:t>
            </a:r>
            <a:r>
              <a:rPr lang="zh-CN" altLang="en-US" sz="1600" dirty="0">
                <a:solidFill>
                  <a:srgbClr val="01AAA2"/>
                </a:solidFill>
                <a:ea typeface="宋体" panose="02010600030101010101" pitchFamily="2" charset="-122"/>
                <a:cs typeface="+mn-ea"/>
                <a:sym typeface="+mn-lt"/>
              </a:rPr>
              <a:t>检查。</a:t>
            </a:r>
            <a:endParaRPr lang="zh-CN" altLang="en-US" sz="1600" dirty="0">
              <a:solidFill>
                <a:srgbClr val="01AAA2"/>
              </a:solidFill>
              <a:ea typeface="宋体" panose="02010600030101010101" pitchFamily="2" charset="-122"/>
              <a:cs typeface="+mn-ea"/>
              <a:sym typeface="+mn-lt"/>
            </a:endParaRPr>
          </a:p>
        </p:txBody>
      </p:sp>
      <p:sp>
        <p:nvSpPr>
          <p:cNvPr id="84" name="Rounded Rectangle 226"/>
          <p:cNvSpPr/>
          <p:nvPr/>
        </p:nvSpPr>
        <p:spPr>
          <a:xfrm>
            <a:off x="1758950" y="2817495"/>
            <a:ext cx="3444240" cy="708660"/>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ctr">
              <a:lnSpc>
                <a:spcPct val="90000"/>
              </a:lnSpc>
              <a:spcBef>
                <a:spcPts val="1000"/>
              </a:spcBef>
            </a:pPr>
            <a:r>
              <a:rPr lang="en-US" altLang="zh-CN" sz="1600" dirty="0">
                <a:solidFill>
                  <a:srgbClr val="01AAA2"/>
                </a:solidFill>
                <a:cs typeface="+mn-ea"/>
                <a:sym typeface="+mn-lt"/>
              </a:rPr>
              <a:t>CT</a:t>
            </a:r>
            <a:r>
              <a:rPr lang="zh-CN" altLang="en-US" sz="1600" dirty="0">
                <a:solidFill>
                  <a:srgbClr val="01AAA2"/>
                </a:solidFill>
                <a:ea typeface="宋体" panose="02010600030101010101" pitchFamily="2" charset="-122"/>
                <a:cs typeface="+mn-ea"/>
                <a:sym typeface="+mn-lt"/>
              </a:rPr>
              <a:t>检查：是目前肺癌诊断和鉴别诊断、肺癌分期、肺癌治疗后随诊的最主要和最常用的方法</a:t>
            </a:r>
            <a:endParaRPr lang="zh-CN" altLang="en-US" sz="1600" dirty="0">
              <a:solidFill>
                <a:srgbClr val="01AAA2"/>
              </a:solidFill>
              <a:ea typeface="宋体" panose="02010600030101010101" pitchFamily="2" charset="-122"/>
              <a:cs typeface="+mn-ea"/>
              <a:sym typeface="+mn-lt"/>
            </a:endParaRPr>
          </a:p>
        </p:txBody>
      </p:sp>
      <p:sp>
        <p:nvSpPr>
          <p:cNvPr id="85" name="Rounded Rectangle 226"/>
          <p:cNvSpPr/>
          <p:nvPr/>
        </p:nvSpPr>
        <p:spPr>
          <a:xfrm>
            <a:off x="1730375" y="3665855"/>
            <a:ext cx="3444240" cy="1044575"/>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ctr">
              <a:lnSpc>
                <a:spcPct val="90000"/>
              </a:lnSpc>
              <a:spcBef>
                <a:spcPts val="1000"/>
              </a:spcBef>
            </a:pPr>
            <a:r>
              <a:rPr lang="en-US" altLang="zh-CN" sz="1400" dirty="0">
                <a:solidFill>
                  <a:srgbClr val="01AAA2"/>
                </a:solidFill>
                <a:cs typeface="+mn-ea"/>
                <a:sym typeface="+mn-lt"/>
              </a:rPr>
              <a:t>MR</a:t>
            </a:r>
            <a:r>
              <a:rPr lang="zh-CN" altLang="en-US" sz="1400" dirty="0">
                <a:solidFill>
                  <a:srgbClr val="01AAA2"/>
                </a:solidFill>
                <a:ea typeface="宋体" panose="02010600030101010101" pitchFamily="2" charset="-122"/>
                <a:cs typeface="+mn-ea"/>
                <a:sym typeface="+mn-lt"/>
              </a:rPr>
              <a:t>（磁共振）：肺癌</a:t>
            </a:r>
            <a:r>
              <a:rPr lang="en-US" altLang="zh-CN" sz="1400" dirty="0">
                <a:solidFill>
                  <a:srgbClr val="01AAA2"/>
                </a:solidFill>
                <a:ea typeface="宋体" panose="02010600030101010101" pitchFamily="2" charset="-122"/>
                <a:cs typeface="+mn-ea"/>
                <a:sym typeface="+mn-lt"/>
              </a:rPr>
              <a:t>MR</a:t>
            </a:r>
            <a:r>
              <a:rPr lang="zh-CN" altLang="en-US" sz="1400" dirty="0">
                <a:solidFill>
                  <a:srgbClr val="01AAA2"/>
                </a:solidFill>
                <a:ea typeface="宋体" panose="02010600030101010101" pitchFamily="2" charset="-122"/>
                <a:cs typeface="+mn-ea"/>
                <a:sym typeface="+mn-lt"/>
              </a:rPr>
              <a:t>成像临床价值有限，具有对软组织对比度高，不使用造影剂的优点，主要用于判断肿瘤的浸润情况和肿瘤与血管的关系及淋巴结的情况等</a:t>
            </a:r>
            <a:endParaRPr lang="zh-CN" altLang="en-US" sz="1400" dirty="0">
              <a:solidFill>
                <a:srgbClr val="01AAA2"/>
              </a:solidFill>
              <a:ea typeface="宋体" panose="02010600030101010101" pitchFamily="2" charset="-122"/>
              <a:cs typeface="+mn-ea"/>
              <a:sym typeface="+mn-lt"/>
            </a:endParaRPr>
          </a:p>
        </p:txBody>
      </p:sp>
      <p:cxnSp>
        <p:nvCxnSpPr>
          <p:cNvPr id="5" name="直接连接符 4"/>
          <p:cNvCxnSpPr/>
          <p:nvPr/>
        </p:nvCxnSpPr>
        <p:spPr>
          <a:xfrm flipH="1">
            <a:off x="5174426" y="2158466"/>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6735284" y="1641526"/>
            <a:ext cx="4902352" cy="4184656"/>
            <a:chOff x="6687024" y="1619301"/>
            <a:chExt cx="4902352" cy="4184656"/>
          </a:xfrm>
        </p:grpSpPr>
        <p:grpSp>
          <p:nvGrpSpPr>
            <p:cNvPr id="205" name="Group 204"/>
            <p:cNvGrpSpPr/>
            <p:nvPr/>
          </p:nvGrpSpPr>
          <p:grpSpPr>
            <a:xfrm>
              <a:off x="7800798" y="1796189"/>
              <a:ext cx="2358579" cy="732821"/>
              <a:chOff x="7926308" y="1796189"/>
              <a:chExt cx="2358579" cy="732821"/>
            </a:xfrm>
          </p:grpSpPr>
          <p:sp>
            <p:nvSpPr>
              <p:cNvPr id="137" name="Freeform 23"/>
              <p:cNvSpPr/>
              <p:nvPr/>
            </p:nvSpPr>
            <p:spPr bwMode="auto">
              <a:xfrm flipH="1">
                <a:off x="792630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77" name="Rectangle 176"/>
              <p:cNvSpPr/>
              <p:nvPr/>
            </p:nvSpPr>
            <p:spPr>
              <a:xfrm>
                <a:off x="9359593" y="1909060"/>
                <a:ext cx="617478" cy="523220"/>
              </a:xfrm>
              <a:prstGeom prst="rect">
                <a:avLst/>
              </a:prstGeom>
            </p:spPr>
            <p:txBody>
              <a:bodyPr wrap="none">
                <a:spAutoFit/>
              </a:bodyPr>
              <a:lstStyle/>
              <a:p>
                <a:pPr algn="r"/>
                <a:r>
                  <a:rPr lang="en-US" sz="2800" b="1">
                    <a:solidFill>
                      <a:schemeClr val="bg1"/>
                    </a:solidFill>
                    <a:cs typeface="+mn-ea"/>
                    <a:sym typeface="+mn-lt"/>
                  </a:rPr>
                  <a:t>01</a:t>
                </a:r>
                <a:endParaRPr lang="en-US" sz="2800" b="1" dirty="0">
                  <a:solidFill>
                    <a:schemeClr val="bg1"/>
                  </a:solidFill>
                  <a:cs typeface="+mn-ea"/>
                  <a:sym typeface="+mn-lt"/>
                </a:endParaRPr>
              </a:p>
            </p:txBody>
          </p:sp>
        </p:grpSp>
        <p:grpSp>
          <p:nvGrpSpPr>
            <p:cNvPr id="2" name="Group 1"/>
            <p:cNvGrpSpPr/>
            <p:nvPr/>
          </p:nvGrpSpPr>
          <p:grpSpPr>
            <a:xfrm>
              <a:off x="9811969" y="1619301"/>
              <a:ext cx="1118084" cy="1315012"/>
              <a:chOff x="9937479" y="1619301"/>
              <a:chExt cx="1118084" cy="1315012"/>
            </a:xfrm>
          </p:grpSpPr>
          <p:sp>
            <p:nvSpPr>
              <p:cNvPr id="139" name="Freeform 25"/>
              <p:cNvSpPr/>
              <p:nvPr/>
            </p:nvSpPr>
            <p:spPr bwMode="auto">
              <a:xfrm flipH="1">
                <a:off x="10752120" y="1619301"/>
                <a:ext cx="303443" cy="1302230"/>
              </a:xfrm>
              <a:custGeom>
                <a:avLst/>
                <a:gdLst/>
                <a:ahLst/>
                <a:cxnLst>
                  <a:cxn ang="0">
                    <a:pos x="176" y="773"/>
                  </a:cxn>
                  <a:cxn ang="0">
                    <a:pos x="0" y="711"/>
                  </a:cxn>
                  <a:cxn ang="0">
                    <a:pos x="0" y="149"/>
                  </a:cxn>
                  <a:cxn ang="0">
                    <a:pos x="176" y="0"/>
                  </a:cxn>
                  <a:cxn ang="0">
                    <a:pos x="176" y="773"/>
                  </a:cxn>
                </a:cxnLst>
                <a:rect l="0" t="0" r="r" b="b"/>
                <a:pathLst>
                  <a:path w="176" h="773">
                    <a:moveTo>
                      <a:pt x="176" y="773"/>
                    </a:moveTo>
                    <a:lnTo>
                      <a:pt x="0" y="711"/>
                    </a:lnTo>
                    <a:lnTo>
                      <a:pt x="0" y="149"/>
                    </a:lnTo>
                    <a:lnTo>
                      <a:pt x="176" y="0"/>
                    </a:lnTo>
                    <a:lnTo>
                      <a:pt x="176" y="773"/>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0" name="Freeform 26"/>
              <p:cNvSpPr/>
              <p:nvPr/>
            </p:nvSpPr>
            <p:spPr bwMode="auto">
              <a:xfrm flipH="1">
                <a:off x="9937479" y="1632083"/>
                <a:ext cx="818952" cy="1302230"/>
              </a:xfrm>
              <a:custGeom>
                <a:avLst/>
                <a:gdLst/>
                <a:ahLst/>
                <a:cxnLst>
                  <a:cxn ang="0">
                    <a:pos x="0" y="773"/>
                  </a:cxn>
                  <a:cxn ang="0">
                    <a:pos x="475" y="711"/>
                  </a:cxn>
                  <a:cxn ang="0">
                    <a:pos x="475" y="105"/>
                  </a:cxn>
                  <a:cxn ang="0">
                    <a:pos x="0" y="0"/>
                  </a:cxn>
                  <a:cxn ang="0">
                    <a:pos x="0" y="773"/>
                  </a:cxn>
                </a:cxnLst>
                <a:rect l="0" t="0" r="r" b="b"/>
                <a:pathLst>
                  <a:path w="475" h="773">
                    <a:moveTo>
                      <a:pt x="0" y="773"/>
                    </a:moveTo>
                    <a:lnTo>
                      <a:pt x="475" y="711"/>
                    </a:lnTo>
                    <a:lnTo>
                      <a:pt x="475" y="105"/>
                    </a:lnTo>
                    <a:lnTo>
                      <a:pt x="0" y="0"/>
                    </a:lnTo>
                    <a:lnTo>
                      <a:pt x="0" y="773"/>
                    </a:lnTo>
                    <a:close/>
                  </a:path>
                </a:pathLst>
              </a:custGeom>
              <a:solidFill>
                <a:schemeClr val="accent1">
                  <a:lumMod val="75000"/>
                </a:schemeClr>
              </a:solidFill>
              <a:ln w="9525">
                <a:noFill/>
                <a:round/>
              </a:ln>
            </p:spPr>
            <p:txBody>
              <a:bodyPr vert="horz" wrap="square" lIns="91440" tIns="45720" rIns="91440" bIns="45720" numCol="1" anchor="t" anchorCtr="0" compatLnSpc="1"/>
              <a:lstStyle/>
              <a:p>
                <a:endParaRPr lang="en-US" sz="1350">
                  <a:cs typeface="+mn-ea"/>
                  <a:sym typeface="+mn-lt"/>
                </a:endParaRPr>
              </a:p>
            </p:txBody>
          </p:sp>
        </p:grpSp>
        <p:sp>
          <p:nvSpPr>
            <p:cNvPr id="121" name="Freeform 6"/>
            <p:cNvSpPr/>
            <p:nvPr/>
          </p:nvSpPr>
          <p:spPr bwMode="auto">
            <a:xfrm flipH="1">
              <a:off x="7804246" y="4894249"/>
              <a:ext cx="2355131" cy="788413"/>
            </a:xfrm>
            <a:custGeom>
              <a:avLst/>
              <a:gdLst/>
              <a:ahLst/>
              <a:cxnLst>
                <a:cxn ang="0">
                  <a:pos x="1206" y="0"/>
                </a:cxn>
                <a:cxn ang="0">
                  <a:pos x="0" y="0"/>
                </a:cxn>
                <a:cxn ang="0">
                  <a:pos x="0" y="468"/>
                </a:cxn>
                <a:cxn ang="0">
                  <a:pos x="1206" y="468"/>
                </a:cxn>
                <a:cxn ang="0">
                  <a:pos x="1366" y="235"/>
                </a:cxn>
                <a:cxn ang="0">
                  <a:pos x="1206" y="0"/>
                </a:cxn>
              </a:cxnLst>
              <a:rect l="0" t="0" r="r" b="b"/>
              <a:pathLst>
                <a:path w="1366" h="468">
                  <a:moveTo>
                    <a:pt x="1206" y="0"/>
                  </a:moveTo>
                  <a:lnTo>
                    <a:pt x="0" y="0"/>
                  </a:lnTo>
                  <a:lnTo>
                    <a:pt x="0" y="468"/>
                  </a:lnTo>
                  <a:lnTo>
                    <a:pt x="1206" y="468"/>
                  </a:lnTo>
                  <a:lnTo>
                    <a:pt x="1366" y="235"/>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3" name="Freeform 8"/>
            <p:cNvSpPr/>
            <p:nvPr/>
          </p:nvSpPr>
          <p:spPr bwMode="auto">
            <a:xfrm flipH="1">
              <a:off x="7804246" y="4894249"/>
              <a:ext cx="2168928" cy="788413"/>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4" name="Freeform 10"/>
            <p:cNvSpPr/>
            <p:nvPr/>
          </p:nvSpPr>
          <p:spPr bwMode="auto">
            <a:xfrm flipH="1">
              <a:off x="7233566" y="4107521"/>
              <a:ext cx="3665453" cy="786729"/>
            </a:xfrm>
            <a:custGeom>
              <a:avLst/>
              <a:gdLst/>
              <a:ahLst/>
              <a:cxnLst>
                <a:cxn ang="0">
                  <a:pos x="1965" y="0"/>
                </a:cxn>
                <a:cxn ang="0">
                  <a:pos x="0" y="0"/>
                </a:cxn>
                <a:cxn ang="0">
                  <a:pos x="0" y="467"/>
                </a:cxn>
                <a:cxn ang="0">
                  <a:pos x="1965" y="467"/>
                </a:cxn>
                <a:cxn ang="0">
                  <a:pos x="2126" y="234"/>
                </a:cxn>
                <a:cxn ang="0">
                  <a:pos x="1965" y="0"/>
                </a:cxn>
              </a:cxnLst>
              <a:rect l="0" t="0" r="r" b="b"/>
              <a:pathLst>
                <a:path w="2126" h="467">
                  <a:moveTo>
                    <a:pt x="1965" y="0"/>
                  </a:moveTo>
                  <a:lnTo>
                    <a:pt x="0" y="0"/>
                  </a:lnTo>
                  <a:lnTo>
                    <a:pt x="0" y="467"/>
                  </a:lnTo>
                  <a:lnTo>
                    <a:pt x="1965" y="467"/>
                  </a:lnTo>
                  <a:lnTo>
                    <a:pt x="2126" y="234"/>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6" name="Freeform 12"/>
            <p:cNvSpPr/>
            <p:nvPr/>
          </p:nvSpPr>
          <p:spPr bwMode="auto">
            <a:xfrm flipH="1">
              <a:off x="7233566" y="4107521"/>
              <a:ext cx="2524094" cy="786729"/>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7" name="Freeform 13"/>
            <p:cNvSpPr/>
            <p:nvPr/>
          </p:nvSpPr>
          <p:spPr bwMode="auto">
            <a:xfrm flipH="1">
              <a:off x="6687024" y="385040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close/>
                </a:path>
              </a:pathLst>
            </a:custGeom>
            <a:solidFill>
              <a:srgbClr val="AAA876"/>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8" name="Freeform 14"/>
            <p:cNvSpPr/>
            <p:nvPr/>
          </p:nvSpPr>
          <p:spPr bwMode="auto">
            <a:xfrm flipH="1">
              <a:off x="6687024" y="331573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0" name="Freeform 16"/>
            <p:cNvSpPr/>
            <p:nvPr/>
          </p:nvSpPr>
          <p:spPr bwMode="auto">
            <a:xfrm flipH="1">
              <a:off x="6687024" y="3315738"/>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2" name="Freeform 18"/>
            <p:cNvSpPr/>
            <p:nvPr/>
          </p:nvSpPr>
          <p:spPr bwMode="auto">
            <a:xfrm flipH="1">
              <a:off x="7231841" y="2529009"/>
              <a:ext cx="3667178" cy="786729"/>
            </a:xfrm>
            <a:custGeom>
              <a:avLst/>
              <a:gdLst/>
              <a:ahLst/>
              <a:cxnLst>
                <a:cxn ang="0">
                  <a:pos x="1967" y="0"/>
                </a:cxn>
                <a:cxn ang="0">
                  <a:pos x="0" y="0"/>
                </a:cxn>
                <a:cxn ang="0">
                  <a:pos x="0" y="467"/>
                </a:cxn>
                <a:cxn ang="0">
                  <a:pos x="1967" y="467"/>
                </a:cxn>
                <a:cxn ang="0">
                  <a:pos x="2127" y="234"/>
                </a:cxn>
                <a:cxn ang="0">
                  <a:pos x="1967" y="0"/>
                </a:cxn>
              </a:cxnLst>
              <a:rect l="0" t="0" r="r" b="b"/>
              <a:pathLst>
                <a:path w="2127" h="467">
                  <a:moveTo>
                    <a:pt x="1967" y="0"/>
                  </a:moveTo>
                  <a:lnTo>
                    <a:pt x="0" y="0"/>
                  </a:lnTo>
                  <a:lnTo>
                    <a:pt x="0" y="467"/>
                  </a:lnTo>
                  <a:lnTo>
                    <a:pt x="1967" y="467"/>
                  </a:lnTo>
                  <a:lnTo>
                    <a:pt x="2127" y="234"/>
                  </a:lnTo>
                  <a:lnTo>
                    <a:pt x="196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4" name="Freeform 20"/>
            <p:cNvSpPr/>
            <p:nvPr/>
          </p:nvSpPr>
          <p:spPr bwMode="auto">
            <a:xfrm flipH="1">
              <a:off x="7231842" y="2529009"/>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6" name="Freeform 22"/>
            <p:cNvSpPr/>
            <p:nvPr/>
          </p:nvSpPr>
          <p:spPr bwMode="auto">
            <a:xfrm flipH="1">
              <a:off x="7800798" y="1796189"/>
              <a:ext cx="2358579" cy="732821"/>
            </a:xfrm>
            <a:custGeom>
              <a:avLst/>
              <a:gdLst/>
              <a:ahLst/>
              <a:cxnLst>
                <a:cxn ang="0">
                  <a:pos x="1207" y="0"/>
                </a:cxn>
                <a:cxn ang="0">
                  <a:pos x="0" y="0"/>
                </a:cxn>
                <a:cxn ang="0">
                  <a:pos x="0" y="435"/>
                </a:cxn>
                <a:cxn ang="0">
                  <a:pos x="1207" y="435"/>
                </a:cxn>
                <a:cxn ang="0">
                  <a:pos x="1368" y="217"/>
                </a:cxn>
                <a:cxn ang="0">
                  <a:pos x="1207" y="0"/>
                </a:cxn>
              </a:cxnLst>
              <a:rect l="0" t="0" r="r" b="b"/>
              <a:pathLst>
                <a:path w="1368" h="435">
                  <a:moveTo>
                    <a:pt x="1207" y="0"/>
                  </a:moveTo>
                  <a:lnTo>
                    <a:pt x="0" y="0"/>
                  </a:lnTo>
                  <a:lnTo>
                    <a:pt x="0" y="435"/>
                  </a:lnTo>
                  <a:lnTo>
                    <a:pt x="1207" y="435"/>
                  </a:lnTo>
                  <a:lnTo>
                    <a:pt x="1368" y="217"/>
                  </a:lnTo>
                  <a:lnTo>
                    <a:pt x="120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8" name="Freeform 24"/>
            <p:cNvSpPr/>
            <p:nvPr/>
          </p:nvSpPr>
          <p:spPr bwMode="auto">
            <a:xfrm flipH="1">
              <a:off x="780079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4" name="Rectangle 33"/>
            <p:cNvSpPr/>
            <p:nvPr/>
          </p:nvSpPr>
          <p:spPr bwMode="auto">
            <a:xfrm flipH="1">
              <a:off x="9805934" y="4914465"/>
              <a:ext cx="1725" cy="638481"/>
            </a:xfrm>
            <a:prstGeom prst="rect">
              <a:avLst/>
            </a:prstGeom>
            <a:solidFill>
              <a:srgbClr val="BCC447"/>
            </a:solid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5" name="Rectangle 34"/>
            <p:cNvSpPr/>
            <p:nvPr/>
          </p:nvSpPr>
          <p:spPr bwMode="auto">
            <a:xfrm flipH="1">
              <a:off x="9805934" y="4914465"/>
              <a:ext cx="1725" cy="638481"/>
            </a:xfrm>
            <a:prstGeom prst="rect">
              <a:avLst/>
            </a:prstGeom>
            <a:no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6" name="Freeform 36"/>
            <p:cNvSpPr/>
            <p:nvPr/>
          </p:nvSpPr>
          <p:spPr bwMode="auto">
            <a:xfrm flipH="1">
              <a:off x="9973173" y="5682663"/>
              <a:ext cx="155170" cy="121294"/>
            </a:xfrm>
            <a:custGeom>
              <a:avLst/>
              <a:gdLst/>
              <a:ahLst/>
              <a:cxnLst>
                <a:cxn ang="0">
                  <a:pos x="90" y="0"/>
                </a:cxn>
                <a:cxn ang="0">
                  <a:pos x="86" y="0"/>
                </a:cxn>
                <a:cxn ang="0">
                  <a:pos x="0" y="66"/>
                </a:cxn>
                <a:cxn ang="0">
                  <a:pos x="0" y="72"/>
                </a:cxn>
                <a:cxn ang="0">
                  <a:pos x="90" y="0"/>
                </a:cxn>
              </a:cxnLst>
              <a:rect l="0" t="0" r="r" b="b"/>
              <a:pathLst>
                <a:path w="90" h="72">
                  <a:moveTo>
                    <a:pt x="90" y="0"/>
                  </a:moveTo>
                  <a:lnTo>
                    <a:pt x="86" y="0"/>
                  </a:lnTo>
                  <a:lnTo>
                    <a:pt x="0" y="66"/>
                  </a:lnTo>
                  <a:lnTo>
                    <a:pt x="0" y="72"/>
                  </a:lnTo>
                  <a:lnTo>
                    <a:pt x="9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7" name="Freeform 37"/>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close/>
                </a:path>
              </a:pathLst>
            </a:custGeom>
            <a:solidFill>
              <a:srgbClr val="BCC44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8" name="Freeform 38"/>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0" name="Freeform 40"/>
            <p:cNvSpPr/>
            <p:nvPr/>
          </p:nvSpPr>
          <p:spPr bwMode="auto">
            <a:xfrm flipH="1">
              <a:off x="9807659" y="4914465"/>
              <a:ext cx="320684" cy="879384"/>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2" name="Freeform 42"/>
            <p:cNvSpPr/>
            <p:nvPr/>
          </p:nvSpPr>
          <p:spPr bwMode="auto">
            <a:xfrm flipH="1">
              <a:off x="9455940" y="3984541"/>
              <a:ext cx="781021" cy="1078172"/>
            </a:xfrm>
            <a:custGeom>
              <a:avLst/>
              <a:gdLst/>
              <a:ahLst/>
              <a:cxnLst>
                <a:cxn ang="0">
                  <a:pos x="0" y="0"/>
                </a:cxn>
                <a:cxn ang="0">
                  <a:pos x="453" y="56"/>
                </a:cxn>
                <a:cxn ang="0">
                  <a:pos x="453" y="478"/>
                </a:cxn>
                <a:cxn ang="0">
                  <a:pos x="0" y="640"/>
                </a:cxn>
                <a:cxn ang="0">
                  <a:pos x="0" y="0"/>
                </a:cxn>
              </a:cxnLst>
              <a:rect l="0" t="0" r="r" b="b"/>
              <a:pathLst>
                <a:path w="453" h="640">
                  <a:moveTo>
                    <a:pt x="0" y="0"/>
                  </a:moveTo>
                  <a:lnTo>
                    <a:pt x="453" y="56"/>
                  </a:lnTo>
                  <a:lnTo>
                    <a:pt x="453" y="478"/>
                  </a:lnTo>
                  <a:lnTo>
                    <a:pt x="0" y="640"/>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5" name="Freeform 45"/>
            <p:cNvSpPr/>
            <p:nvPr/>
          </p:nvSpPr>
          <p:spPr bwMode="auto">
            <a:xfrm flipH="1">
              <a:off x="9455940" y="3984541"/>
              <a:ext cx="781021" cy="1078172"/>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grpSp>
          <p:nvGrpSpPr>
            <p:cNvPr id="221" name="Group 220"/>
            <p:cNvGrpSpPr/>
            <p:nvPr/>
          </p:nvGrpSpPr>
          <p:grpSpPr>
            <a:xfrm>
              <a:off x="7231842" y="2565649"/>
              <a:ext cx="4048205" cy="1100397"/>
              <a:chOff x="7357352" y="2565649"/>
              <a:chExt cx="4048205" cy="1100397"/>
            </a:xfrm>
            <a:effectLst>
              <a:outerShdw blurRad="660400" dist="254000" dir="2700000" algn="tl" rotWithShape="0">
                <a:prstClr val="black">
                  <a:alpha val="40000"/>
                </a:prstClr>
              </a:outerShdw>
            </a:effectLst>
          </p:grpSpPr>
          <p:grpSp>
            <p:nvGrpSpPr>
              <p:cNvPr id="208" name="Group 207"/>
              <p:cNvGrpSpPr/>
              <p:nvPr/>
            </p:nvGrpSpPr>
            <p:grpSpPr>
              <a:xfrm>
                <a:off x="7357352" y="2786184"/>
                <a:ext cx="2820640" cy="786729"/>
                <a:chOff x="7357352" y="2786184"/>
                <a:chExt cx="2820640" cy="786729"/>
              </a:xfrm>
            </p:grpSpPr>
            <p:sp>
              <p:nvSpPr>
                <p:cNvPr id="133" name="Freeform 19"/>
                <p:cNvSpPr/>
                <p:nvPr/>
              </p:nvSpPr>
              <p:spPr bwMode="auto">
                <a:xfrm flipH="1">
                  <a:off x="7357352" y="2786184"/>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1" name="Rectangle 180"/>
                <p:cNvSpPr/>
                <p:nvPr/>
              </p:nvSpPr>
              <p:spPr>
                <a:xfrm>
                  <a:off x="8941047" y="2887926"/>
                  <a:ext cx="617478" cy="523220"/>
                </a:xfrm>
                <a:prstGeom prst="rect">
                  <a:avLst/>
                </a:prstGeom>
              </p:spPr>
              <p:txBody>
                <a:bodyPr wrap="none">
                  <a:spAutoFit/>
                </a:bodyPr>
                <a:lstStyle/>
                <a:p>
                  <a:pPr algn="r"/>
                  <a:r>
                    <a:rPr lang="en-US" sz="2800" b="1">
                      <a:solidFill>
                        <a:schemeClr val="bg1"/>
                      </a:solidFill>
                      <a:cs typeface="+mn-ea"/>
                      <a:sym typeface="+mn-lt"/>
                    </a:rPr>
                    <a:t>02</a:t>
                  </a:r>
                  <a:endParaRPr lang="en-US" sz="2800" b="1" dirty="0">
                    <a:solidFill>
                      <a:schemeClr val="bg1"/>
                    </a:solidFill>
                    <a:cs typeface="+mn-ea"/>
                    <a:sym typeface="+mn-lt"/>
                  </a:endParaRPr>
                </a:p>
              </p:txBody>
            </p:sp>
          </p:grpSp>
          <p:grpSp>
            <p:nvGrpSpPr>
              <p:cNvPr id="3" name="Group 2"/>
              <p:cNvGrpSpPr/>
              <p:nvPr/>
            </p:nvGrpSpPr>
            <p:grpSpPr>
              <a:xfrm>
                <a:off x="9570655" y="2565649"/>
                <a:ext cx="1834902" cy="1100397"/>
                <a:chOff x="9570655" y="2565649"/>
                <a:chExt cx="1834902" cy="1100397"/>
              </a:xfrm>
            </p:grpSpPr>
            <p:sp>
              <p:nvSpPr>
                <p:cNvPr id="141" name="Freeform 27"/>
                <p:cNvSpPr/>
                <p:nvPr/>
              </p:nvSpPr>
              <p:spPr bwMode="auto">
                <a:xfrm flipH="1">
                  <a:off x="10627984" y="2587874"/>
                  <a:ext cx="777573" cy="1078172"/>
                </a:xfrm>
                <a:custGeom>
                  <a:avLst/>
                  <a:gdLst/>
                  <a:ahLst/>
                  <a:cxnLst>
                    <a:cxn ang="0">
                      <a:pos x="451" y="640"/>
                    </a:cxn>
                    <a:cxn ang="0">
                      <a:pos x="0" y="584"/>
                    </a:cxn>
                    <a:cxn ang="0">
                      <a:pos x="0" y="162"/>
                    </a:cxn>
                    <a:cxn ang="0">
                      <a:pos x="451" y="0"/>
                    </a:cxn>
                    <a:cxn ang="0">
                      <a:pos x="451" y="640"/>
                    </a:cxn>
                  </a:cxnLst>
                  <a:rect l="0" t="0" r="r" b="b"/>
                  <a:pathLst>
                    <a:path w="451" h="640">
                      <a:moveTo>
                        <a:pt x="451" y="640"/>
                      </a:moveTo>
                      <a:lnTo>
                        <a:pt x="0" y="584"/>
                      </a:lnTo>
                      <a:lnTo>
                        <a:pt x="0" y="162"/>
                      </a:lnTo>
                      <a:lnTo>
                        <a:pt x="451" y="0"/>
                      </a:lnTo>
                      <a:lnTo>
                        <a:pt x="451" y="640"/>
                      </a:lnTo>
                      <a:close/>
                    </a:path>
                  </a:pathLst>
                </a:custGeom>
                <a:solidFill>
                  <a:srgbClr val="01B0A8"/>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2" name="Freeform 28"/>
                <p:cNvSpPr/>
                <p:nvPr/>
              </p:nvSpPr>
              <p:spPr bwMode="auto">
                <a:xfrm flipH="1">
                  <a:off x="9570655" y="2565649"/>
                  <a:ext cx="1046534" cy="1078172"/>
                </a:xfrm>
                <a:custGeom>
                  <a:avLst/>
                  <a:gdLst/>
                  <a:ahLst/>
                  <a:cxnLst>
                    <a:cxn ang="0">
                      <a:pos x="0" y="640"/>
                    </a:cxn>
                    <a:cxn ang="0">
                      <a:pos x="607" y="584"/>
                    </a:cxn>
                    <a:cxn ang="0">
                      <a:pos x="607" y="103"/>
                    </a:cxn>
                    <a:cxn ang="0">
                      <a:pos x="0" y="0"/>
                    </a:cxn>
                    <a:cxn ang="0">
                      <a:pos x="0" y="640"/>
                    </a:cxn>
                  </a:cxnLst>
                  <a:rect l="0" t="0" r="r" b="b"/>
                  <a:pathLst>
                    <a:path w="607" h="640">
                      <a:moveTo>
                        <a:pt x="0" y="640"/>
                      </a:moveTo>
                      <a:lnTo>
                        <a:pt x="607" y="584"/>
                      </a:lnTo>
                      <a:lnTo>
                        <a:pt x="607" y="103"/>
                      </a:lnTo>
                      <a:lnTo>
                        <a:pt x="0" y="0"/>
                      </a:lnTo>
                      <a:lnTo>
                        <a:pt x="0" y="640"/>
                      </a:lnTo>
                      <a:close/>
                    </a:path>
                  </a:pathLst>
                </a:custGeom>
                <a:solidFill>
                  <a:srgbClr val="01857E"/>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grpSp>
          <p:nvGrpSpPr>
            <p:cNvPr id="211" name="Group 210"/>
            <p:cNvGrpSpPr/>
            <p:nvPr/>
          </p:nvGrpSpPr>
          <p:grpSpPr>
            <a:xfrm>
              <a:off x="6687099" y="3708817"/>
              <a:ext cx="4902277" cy="1034969"/>
              <a:chOff x="6812609" y="3708817"/>
              <a:chExt cx="4902277" cy="1034969"/>
            </a:xfrm>
            <a:effectLst>
              <a:outerShdw blurRad="660400" dist="254000" dir="2700000" algn="tl" rotWithShape="0">
                <a:prstClr val="black">
                  <a:alpha val="40000"/>
                </a:prstClr>
              </a:outerShdw>
            </a:effectLst>
          </p:grpSpPr>
          <p:grpSp>
            <p:nvGrpSpPr>
              <p:cNvPr id="210" name="Group 209"/>
              <p:cNvGrpSpPr/>
              <p:nvPr/>
            </p:nvGrpSpPr>
            <p:grpSpPr>
              <a:xfrm>
                <a:off x="6812609" y="3823840"/>
                <a:ext cx="2817192" cy="791783"/>
                <a:chOff x="6812609" y="3823840"/>
                <a:chExt cx="2817192" cy="791783"/>
              </a:xfrm>
            </p:grpSpPr>
            <p:sp>
              <p:nvSpPr>
                <p:cNvPr id="129" name="Freeform 15"/>
                <p:cNvSpPr/>
                <p:nvPr/>
              </p:nvSpPr>
              <p:spPr bwMode="auto">
                <a:xfrm flipH="1">
                  <a:off x="6812609" y="3823840"/>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4" name="Rectangle 183"/>
                <p:cNvSpPr/>
                <p:nvPr/>
              </p:nvSpPr>
              <p:spPr>
                <a:xfrm>
                  <a:off x="8459144" y="3956663"/>
                  <a:ext cx="617478" cy="523220"/>
                </a:xfrm>
                <a:prstGeom prst="rect">
                  <a:avLst/>
                </a:prstGeom>
              </p:spPr>
              <p:txBody>
                <a:bodyPr wrap="none">
                  <a:spAutoFit/>
                </a:bodyPr>
                <a:lstStyle/>
                <a:p>
                  <a:pPr algn="r"/>
                  <a:r>
                    <a:rPr lang="en-US" sz="2800" b="1">
                      <a:solidFill>
                        <a:schemeClr val="bg1"/>
                      </a:solidFill>
                      <a:cs typeface="+mn-ea"/>
                      <a:sym typeface="+mn-lt"/>
                    </a:rPr>
                    <a:t>03</a:t>
                  </a:r>
                  <a:endParaRPr lang="en-US" sz="2800" b="1" dirty="0">
                    <a:solidFill>
                      <a:schemeClr val="bg1"/>
                    </a:solidFill>
                    <a:cs typeface="+mn-ea"/>
                    <a:sym typeface="+mn-lt"/>
                  </a:endParaRPr>
                </a:p>
              </p:txBody>
            </p:sp>
          </p:grpSp>
          <p:grpSp>
            <p:nvGrpSpPr>
              <p:cNvPr id="158" name="Group 157"/>
              <p:cNvGrpSpPr/>
              <p:nvPr/>
            </p:nvGrpSpPr>
            <p:grpSpPr>
              <a:xfrm>
                <a:off x="9250954" y="3708817"/>
                <a:ext cx="2463932" cy="1034969"/>
                <a:chOff x="9262309" y="3708715"/>
                <a:chExt cx="2463932" cy="1034969"/>
              </a:xfrm>
            </p:grpSpPr>
            <p:sp>
              <p:nvSpPr>
                <p:cNvPr id="156" name="Freeform 46"/>
                <p:cNvSpPr/>
                <p:nvPr/>
              </p:nvSpPr>
              <p:spPr bwMode="auto">
                <a:xfrm flipH="1">
                  <a:off x="10510745" y="3743005"/>
                  <a:ext cx="1215496" cy="1000679"/>
                </a:xfrm>
                <a:custGeom>
                  <a:avLst/>
                  <a:gdLst/>
                  <a:ahLst/>
                  <a:cxnLst>
                    <a:cxn ang="0">
                      <a:pos x="705" y="594"/>
                    </a:cxn>
                    <a:cxn ang="0">
                      <a:pos x="0" y="531"/>
                    </a:cxn>
                    <a:cxn ang="0">
                      <a:pos x="0" y="63"/>
                    </a:cxn>
                    <a:cxn ang="0">
                      <a:pos x="705" y="0"/>
                    </a:cxn>
                    <a:cxn ang="0">
                      <a:pos x="705" y="594"/>
                    </a:cxn>
                  </a:cxnLst>
                  <a:rect l="0" t="0" r="r" b="b"/>
                  <a:pathLst>
                    <a:path w="705" h="594">
                      <a:moveTo>
                        <a:pt x="705" y="594"/>
                      </a:moveTo>
                      <a:lnTo>
                        <a:pt x="0" y="531"/>
                      </a:lnTo>
                      <a:lnTo>
                        <a:pt x="0" y="63"/>
                      </a:lnTo>
                      <a:lnTo>
                        <a:pt x="705" y="0"/>
                      </a:lnTo>
                      <a:lnTo>
                        <a:pt x="705" y="594"/>
                      </a:lnTo>
                      <a:close/>
                    </a:path>
                  </a:pathLst>
                </a:custGeom>
                <a:solidFill>
                  <a:srgbClr val="01AFA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7" name="Freeform 47"/>
                <p:cNvSpPr/>
                <p:nvPr/>
              </p:nvSpPr>
              <p:spPr bwMode="auto">
                <a:xfrm flipH="1">
                  <a:off x="9262309" y="3708715"/>
                  <a:ext cx="1246530" cy="1000679"/>
                </a:xfrm>
                <a:custGeom>
                  <a:avLst/>
                  <a:gdLst/>
                  <a:ahLst/>
                  <a:cxnLst>
                    <a:cxn ang="0">
                      <a:pos x="0" y="594"/>
                    </a:cxn>
                    <a:cxn ang="0">
                      <a:pos x="723" y="531"/>
                    </a:cxn>
                    <a:cxn ang="0">
                      <a:pos x="723" y="63"/>
                    </a:cxn>
                    <a:cxn ang="0">
                      <a:pos x="0" y="0"/>
                    </a:cxn>
                    <a:cxn ang="0">
                      <a:pos x="0" y="594"/>
                    </a:cxn>
                  </a:cxnLst>
                  <a:rect l="0" t="0" r="r" b="b"/>
                  <a:pathLst>
                    <a:path w="723" h="594">
                      <a:moveTo>
                        <a:pt x="0" y="594"/>
                      </a:moveTo>
                      <a:lnTo>
                        <a:pt x="723" y="531"/>
                      </a:lnTo>
                      <a:lnTo>
                        <a:pt x="723" y="63"/>
                      </a:lnTo>
                      <a:lnTo>
                        <a:pt x="0" y="0"/>
                      </a:lnTo>
                      <a:lnTo>
                        <a:pt x="0" y="594"/>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4566" y="3927394"/>
              <a:ext cx="631775" cy="631775"/>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174" y="2900234"/>
              <a:ext cx="464931" cy="464931"/>
            </a:xfrm>
            <a:prstGeom prst="rect">
              <a:avLst/>
            </a:prstGeom>
          </p:spPr>
        </p:pic>
        <p:pic>
          <p:nvPicPr>
            <p:cNvPr id="88"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170" y="1909060"/>
              <a:ext cx="400774" cy="400774"/>
            </a:xfrm>
            <a:prstGeom prst="rect">
              <a:avLst/>
            </a:prstGeom>
          </p:spPr>
        </p:pic>
      </p:grpSp>
      <p:sp>
        <p:nvSpPr>
          <p:cNvPr id="73" name="TextBox 34"/>
          <p:cNvSpPr txBox="1"/>
          <p:nvPr/>
        </p:nvSpPr>
        <p:spPr>
          <a:xfrm>
            <a:off x="1790685" y="702683"/>
            <a:ext cx="2317750" cy="521970"/>
          </a:xfrm>
          <a:prstGeom prst="rect">
            <a:avLst/>
          </a:prstGeom>
          <a:noFill/>
          <a:effectLst>
            <a:outerShdw blurRad="660400" dist="254000" dir="5400000" algn="t" rotWithShape="0">
              <a:prstClr val="black">
                <a:alpha val="40000"/>
              </a:prstClr>
            </a:outerShdw>
          </a:effectLst>
        </p:spPr>
        <p:txBody>
          <a:bodyPr wrap="none" rtlCol="0">
            <a:spAutoFit/>
          </a:bodyPr>
          <a:lstStyle/>
          <a:p>
            <a:r>
              <a:rPr lang="en-US" altLang="zh-CN" sz="2800" b="1" dirty="0">
                <a:solidFill>
                  <a:srgbClr val="01B2AA"/>
                </a:solidFill>
                <a:ea typeface="宋体" panose="02010600030101010101" pitchFamily="2" charset="-122"/>
                <a:cs typeface="+mn-ea"/>
                <a:sym typeface="+mn-lt"/>
              </a:rPr>
              <a:t>1.</a:t>
            </a:r>
            <a:r>
              <a:rPr lang="zh-CN" altLang="en-US" sz="2800" b="1" dirty="0">
                <a:solidFill>
                  <a:srgbClr val="01B2AA"/>
                </a:solidFill>
                <a:ea typeface="宋体" panose="02010600030101010101" pitchFamily="2" charset="-122"/>
                <a:cs typeface="+mn-ea"/>
                <a:sym typeface="+mn-lt"/>
              </a:rPr>
              <a:t>影像学检查</a:t>
            </a:r>
            <a:endParaRPr lang="zh-CN" altLang="en-US" sz="2800" b="1" dirty="0">
              <a:solidFill>
                <a:srgbClr val="01B2AA"/>
              </a:solidFill>
              <a:ea typeface="宋体" panose="02010600030101010101" pitchFamily="2" charset="-122"/>
              <a:cs typeface="+mn-ea"/>
              <a:sym typeface="+mn-lt"/>
            </a:endParaRPr>
          </a:p>
        </p:txBody>
      </p:sp>
    </p:spTree>
  </p:cSld>
  <p:clrMapOvr>
    <a:masterClrMapping/>
  </p:clrMapOvr>
  <p:timing>
    <p:tnLst>
      <p:par>
        <p:cTn id="1" dur="indefinite" restart="never" nodeType="tmRoot"/>
      </p:par>
    </p:tnLst>
    <p:bldLst>
      <p:bldP spid="227" grpId="0" animBg="1"/>
      <p:bldP spid="84" grpId="0" animBg="1"/>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2015092014414612738961"/>
          <p:cNvPicPr>
            <a:picLocks noChangeAspect="1"/>
          </p:cNvPicPr>
          <p:nvPr/>
        </p:nvPicPr>
        <p:blipFill>
          <a:blip r:embed="rId2"/>
          <a:stretch>
            <a:fillRect/>
          </a:stretch>
        </p:blipFill>
        <p:spPr>
          <a:xfrm>
            <a:off x="1209675" y="1838325"/>
            <a:ext cx="2657475" cy="2305050"/>
          </a:xfrm>
          <a:prstGeom prst="rect">
            <a:avLst/>
          </a:prstGeom>
        </p:spPr>
      </p:pic>
      <p:pic>
        <p:nvPicPr>
          <p:cNvPr id="5" name="图片 4" descr="t010f88a3ae4893040c"/>
          <p:cNvPicPr>
            <a:picLocks noChangeAspect="1"/>
          </p:cNvPicPr>
          <p:nvPr/>
        </p:nvPicPr>
        <p:blipFill>
          <a:blip r:embed="rId3"/>
          <a:stretch>
            <a:fillRect/>
          </a:stretch>
        </p:blipFill>
        <p:spPr>
          <a:xfrm>
            <a:off x="7092315" y="2457450"/>
            <a:ext cx="3810000" cy="2247900"/>
          </a:xfrm>
          <a:prstGeom prst="rect">
            <a:avLst/>
          </a:prstGeom>
        </p:spPr>
      </p:pic>
      <p:pic>
        <p:nvPicPr>
          <p:cNvPr id="6" name="图片 5" descr="20210113112458696"/>
          <p:cNvPicPr>
            <a:picLocks noChangeAspect="1"/>
          </p:cNvPicPr>
          <p:nvPr/>
        </p:nvPicPr>
        <p:blipFill>
          <a:blip r:embed="rId4"/>
          <a:stretch>
            <a:fillRect/>
          </a:stretch>
        </p:blipFill>
        <p:spPr>
          <a:xfrm>
            <a:off x="4339590" y="1357630"/>
            <a:ext cx="2752725" cy="38576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nvCxnSpPr>
        <p:spPr>
          <a:xfrm flipH="1">
            <a:off x="5174426" y="2921531"/>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5192394" y="3695033"/>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174426" y="5151747"/>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5174426" y="4511686"/>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7" name="Rounded Rectangle 226"/>
          <p:cNvSpPr/>
          <p:nvPr/>
        </p:nvSpPr>
        <p:spPr>
          <a:xfrm>
            <a:off x="1748155" y="1619250"/>
            <a:ext cx="3444240" cy="909955"/>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b="1" dirty="0">
                <a:solidFill>
                  <a:schemeClr val="tx1"/>
                </a:solidFill>
                <a:ea typeface="宋体" panose="02010600030101010101" pitchFamily="2" charset="-122"/>
                <a:cs typeface="+mn-ea"/>
                <a:sym typeface="+mn-lt"/>
              </a:rPr>
              <a:t>痰脱落细胞学检查重要诊断方法之一。要提高痰检阳性率必须获得气道深部的痰液,及时送检,至少送检3次以上。敏感性&lt;70%,但特异性高</a:t>
            </a:r>
            <a:r>
              <a:rPr lang="zh-CN" altLang="en-US" sz="1600" dirty="0">
                <a:solidFill>
                  <a:schemeClr val="tx1"/>
                </a:solidFill>
                <a:ea typeface="宋体" panose="02010600030101010101" pitchFamily="2" charset="-122"/>
                <a:cs typeface="+mn-ea"/>
                <a:sym typeface="+mn-lt"/>
              </a:rPr>
              <a:t>。</a:t>
            </a:r>
            <a:endParaRPr lang="zh-CN" altLang="en-US" sz="1600" dirty="0">
              <a:solidFill>
                <a:schemeClr val="tx1"/>
              </a:solidFill>
              <a:ea typeface="宋体" panose="02010600030101010101" pitchFamily="2" charset="-122"/>
              <a:cs typeface="+mn-ea"/>
              <a:sym typeface="+mn-lt"/>
            </a:endParaRPr>
          </a:p>
        </p:txBody>
      </p:sp>
      <p:sp>
        <p:nvSpPr>
          <p:cNvPr id="84" name="Rounded Rectangle 226"/>
          <p:cNvSpPr/>
          <p:nvPr/>
        </p:nvSpPr>
        <p:spPr>
          <a:xfrm>
            <a:off x="1748155" y="2565400"/>
            <a:ext cx="3461385" cy="746760"/>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b="1" dirty="0">
                <a:solidFill>
                  <a:schemeClr val="tx1"/>
                </a:solidFill>
                <a:ea typeface="宋体" panose="02010600030101010101" pitchFamily="2" charset="-122"/>
                <a:cs typeface="+mn-ea"/>
                <a:sym typeface="+mn-lt"/>
              </a:rPr>
              <a:t>胸腔积液细胞学检查有胸腔积液的病人，可抽液找癌细胞,检出率40%~90%。多次送检可提高阳性率</a:t>
            </a:r>
            <a:r>
              <a:rPr lang="zh-CN" altLang="en-US" sz="1400" dirty="0">
                <a:solidFill>
                  <a:schemeClr val="tx1"/>
                </a:solidFill>
                <a:ea typeface="宋体" panose="02010600030101010101" pitchFamily="2" charset="-122"/>
                <a:cs typeface="+mn-ea"/>
                <a:sym typeface="+mn-lt"/>
              </a:rPr>
              <a:t>。</a:t>
            </a:r>
            <a:endParaRPr lang="zh-CN" altLang="en-US" sz="1400" dirty="0">
              <a:solidFill>
                <a:schemeClr val="tx1"/>
              </a:solidFill>
              <a:ea typeface="宋体" panose="02010600030101010101" pitchFamily="2" charset="-122"/>
              <a:cs typeface="+mn-ea"/>
              <a:sym typeface="+mn-lt"/>
            </a:endParaRPr>
          </a:p>
        </p:txBody>
      </p:sp>
      <p:sp>
        <p:nvSpPr>
          <p:cNvPr id="85" name="Rounded Rectangle 226"/>
          <p:cNvSpPr/>
          <p:nvPr/>
        </p:nvSpPr>
        <p:spPr>
          <a:xfrm>
            <a:off x="1748155" y="3369945"/>
            <a:ext cx="3444240" cy="836930"/>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b="1" dirty="0">
                <a:solidFill>
                  <a:schemeClr val="tx1"/>
                </a:solidFill>
                <a:ea typeface="宋体" panose="02010600030101010101" pitchFamily="2" charset="-122"/>
                <a:cs typeface="+mn-ea"/>
                <a:sym typeface="+mn-lt"/>
              </a:rPr>
              <a:t>支气管镜:诊断肺癌的主要方法之一对于中央型肺癌,直视下组织活检家细胞刷刷检诊断阳性率可达90%左右。</a:t>
            </a:r>
            <a:endParaRPr lang="zh-CN" altLang="en-US" sz="1400" b="1" dirty="0">
              <a:solidFill>
                <a:schemeClr val="tx1"/>
              </a:solidFill>
              <a:ea typeface="宋体" panose="02010600030101010101" pitchFamily="2" charset="-122"/>
              <a:cs typeface="+mn-ea"/>
              <a:sym typeface="+mn-lt"/>
            </a:endParaRPr>
          </a:p>
        </p:txBody>
      </p:sp>
      <p:sp>
        <p:nvSpPr>
          <p:cNvPr id="86" name="Rounded Rectangle 226"/>
          <p:cNvSpPr/>
          <p:nvPr/>
        </p:nvSpPr>
        <p:spPr>
          <a:xfrm>
            <a:off x="1748155" y="4243070"/>
            <a:ext cx="3444240" cy="639445"/>
          </a:xfrm>
          <a:prstGeom prst="roundRect">
            <a:avLst>
              <a:gd name="adj" fmla="val 50000"/>
            </a:avLst>
          </a:prstGeom>
          <a:noFill/>
          <a:ln w="31750">
            <a:solidFill>
              <a:srgbClr val="01AEA6"/>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zh-CN" sz="1400" b="1" dirty="0">
                <a:solidFill>
                  <a:schemeClr val="tx1"/>
                </a:solidFill>
                <a:cs typeface="+mn-ea"/>
                <a:sym typeface="+mn-lt"/>
              </a:rPr>
              <a:t>胸腔镜：用于经气镜等方法无法取得病理标本的胸膜下病变,并可观察胸膜有无转移病变。</a:t>
            </a:r>
            <a:endParaRPr lang="zh-CN" altLang="zh-CN" sz="1400" b="1" dirty="0">
              <a:solidFill>
                <a:schemeClr val="tx1"/>
              </a:solidFill>
              <a:cs typeface="+mn-ea"/>
              <a:sym typeface="+mn-lt"/>
            </a:endParaRPr>
          </a:p>
        </p:txBody>
      </p:sp>
      <p:sp>
        <p:nvSpPr>
          <p:cNvPr id="87" name="Rounded Rectangle 226"/>
          <p:cNvSpPr/>
          <p:nvPr/>
        </p:nvSpPr>
        <p:spPr>
          <a:xfrm>
            <a:off x="1747914" y="4962106"/>
            <a:ext cx="3444292" cy="591279"/>
          </a:xfrm>
          <a:prstGeom prst="roundRect">
            <a:avLst>
              <a:gd name="adj" fmla="val 50000"/>
            </a:avLst>
          </a:prstGeom>
          <a:noFill/>
          <a:ln w="31750">
            <a:solidFill>
              <a:srgbClr val="01AEA6"/>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b="1" dirty="0">
                <a:solidFill>
                  <a:schemeClr val="tx1"/>
                </a:solidFill>
                <a:ea typeface="宋体" panose="02010600030101010101" pitchFamily="2" charset="-122"/>
                <a:cs typeface="+mn-ea"/>
                <a:sym typeface="+mn-lt"/>
              </a:rPr>
              <a:t>纵隔镜:可作为确诊肺癌和手术前评估淋巴结分期的方法。</a:t>
            </a:r>
            <a:endParaRPr lang="zh-CN" altLang="en-US" sz="1400" b="1" dirty="0">
              <a:solidFill>
                <a:schemeClr val="tx1"/>
              </a:solidFill>
              <a:ea typeface="宋体" panose="02010600030101010101" pitchFamily="2" charset="-122"/>
              <a:cs typeface="+mn-ea"/>
              <a:sym typeface="+mn-lt"/>
            </a:endParaRPr>
          </a:p>
        </p:txBody>
      </p:sp>
      <p:cxnSp>
        <p:nvCxnSpPr>
          <p:cNvPr id="5" name="直接连接符 4"/>
          <p:cNvCxnSpPr/>
          <p:nvPr/>
        </p:nvCxnSpPr>
        <p:spPr>
          <a:xfrm flipH="1">
            <a:off x="5174426" y="2158466"/>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7081434" y="1615491"/>
            <a:ext cx="4913707" cy="4184656"/>
            <a:chOff x="6675669" y="1619301"/>
            <a:chExt cx="4913707" cy="4184656"/>
          </a:xfrm>
        </p:grpSpPr>
        <p:grpSp>
          <p:nvGrpSpPr>
            <p:cNvPr id="205" name="Group 204"/>
            <p:cNvGrpSpPr/>
            <p:nvPr/>
          </p:nvGrpSpPr>
          <p:grpSpPr>
            <a:xfrm>
              <a:off x="7800798" y="1796189"/>
              <a:ext cx="2358579" cy="732821"/>
              <a:chOff x="7926308" y="1796189"/>
              <a:chExt cx="2358579" cy="732821"/>
            </a:xfrm>
          </p:grpSpPr>
          <p:sp>
            <p:nvSpPr>
              <p:cNvPr id="137" name="Freeform 23"/>
              <p:cNvSpPr/>
              <p:nvPr/>
            </p:nvSpPr>
            <p:spPr bwMode="auto">
              <a:xfrm flipH="1">
                <a:off x="792630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77" name="Rectangle 176"/>
              <p:cNvSpPr/>
              <p:nvPr/>
            </p:nvSpPr>
            <p:spPr>
              <a:xfrm>
                <a:off x="9359593" y="1909060"/>
                <a:ext cx="617478" cy="523220"/>
              </a:xfrm>
              <a:prstGeom prst="rect">
                <a:avLst/>
              </a:prstGeom>
            </p:spPr>
            <p:txBody>
              <a:bodyPr wrap="none">
                <a:spAutoFit/>
              </a:bodyPr>
              <a:lstStyle/>
              <a:p>
                <a:pPr algn="r"/>
                <a:r>
                  <a:rPr lang="en-US" sz="2800" b="1">
                    <a:solidFill>
                      <a:schemeClr val="bg1"/>
                    </a:solidFill>
                    <a:cs typeface="+mn-ea"/>
                    <a:sym typeface="+mn-lt"/>
                  </a:rPr>
                  <a:t>01</a:t>
                </a:r>
                <a:endParaRPr lang="en-US" sz="2800" b="1" dirty="0">
                  <a:solidFill>
                    <a:schemeClr val="bg1"/>
                  </a:solidFill>
                  <a:cs typeface="+mn-ea"/>
                  <a:sym typeface="+mn-lt"/>
                </a:endParaRPr>
              </a:p>
            </p:txBody>
          </p:sp>
        </p:grpSp>
        <p:grpSp>
          <p:nvGrpSpPr>
            <p:cNvPr id="2" name="Group 1"/>
            <p:cNvGrpSpPr/>
            <p:nvPr/>
          </p:nvGrpSpPr>
          <p:grpSpPr>
            <a:xfrm>
              <a:off x="9811969" y="1619301"/>
              <a:ext cx="1118084" cy="1315012"/>
              <a:chOff x="9937479" y="1619301"/>
              <a:chExt cx="1118084" cy="1315012"/>
            </a:xfrm>
          </p:grpSpPr>
          <p:sp>
            <p:nvSpPr>
              <p:cNvPr id="139" name="Freeform 25"/>
              <p:cNvSpPr/>
              <p:nvPr/>
            </p:nvSpPr>
            <p:spPr bwMode="auto">
              <a:xfrm flipH="1">
                <a:off x="10752120" y="1619301"/>
                <a:ext cx="303443" cy="1302230"/>
              </a:xfrm>
              <a:custGeom>
                <a:avLst/>
                <a:gdLst/>
                <a:ahLst/>
                <a:cxnLst>
                  <a:cxn ang="0">
                    <a:pos x="176" y="773"/>
                  </a:cxn>
                  <a:cxn ang="0">
                    <a:pos x="0" y="711"/>
                  </a:cxn>
                  <a:cxn ang="0">
                    <a:pos x="0" y="149"/>
                  </a:cxn>
                  <a:cxn ang="0">
                    <a:pos x="176" y="0"/>
                  </a:cxn>
                  <a:cxn ang="0">
                    <a:pos x="176" y="773"/>
                  </a:cxn>
                </a:cxnLst>
                <a:rect l="0" t="0" r="r" b="b"/>
                <a:pathLst>
                  <a:path w="176" h="773">
                    <a:moveTo>
                      <a:pt x="176" y="773"/>
                    </a:moveTo>
                    <a:lnTo>
                      <a:pt x="0" y="711"/>
                    </a:lnTo>
                    <a:lnTo>
                      <a:pt x="0" y="149"/>
                    </a:lnTo>
                    <a:lnTo>
                      <a:pt x="176" y="0"/>
                    </a:lnTo>
                    <a:lnTo>
                      <a:pt x="176" y="773"/>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0" name="Freeform 26"/>
              <p:cNvSpPr/>
              <p:nvPr/>
            </p:nvSpPr>
            <p:spPr bwMode="auto">
              <a:xfrm flipH="1">
                <a:off x="9937479" y="1632083"/>
                <a:ext cx="818952" cy="1302230"/>
              </a:xfrm>
              <a:custGeom>
                <a:avLst/>
                <a:gdLst/>
                <a:ahLst/>
                <a:cxnLst>
                  <a:cxn ang="0">
                    <a:pos x="0" y="773"/>
                  </a:cxn>
                  <a:cxn ang="0">
                    <a:pos x="475" y="711"/>
                  </a:cxn>
                  <a:cxn ang="0">
                    <a:pos x="475" y="105"/>
                  </a:cxn>
                  <a:cxn ang="0">
                    <a:pos x="0" y="0"/>
                  </a:cxn>
                  <a:cxn ang="0">
                    <a:pos x="0" y="773"/>
                  </a:cxn>
                </a:cxnLst>
                <a:rect l="0" t="0" r="r" b="b"/>
                <a:pathLst>
                  <a:path w="475" h="773">
                    <a:moveTo>
                      <a:pt x="0" y="773"/>
                    </a:moveTo>
                    <a:lnTo>
                      <a:pt x="475" y="711"/>
                    </a:lnTo>
                    <a:lnTo>
                      <a:pt x="475" y="105"/>
                    </a:lnTo>
                    <a:lnTo>
                      <a:pt x="0" y="0"/>
                    </a:lnTo>
                    <a:lnTo>
                      <a:pt x="0" y="773"/>
                    </a:lnTo>
                    <a:close/>
                  </a:path>
                </a:pathLst>
              </a:custGeom>
              <a:solidFill>
                <a:schemeClr val="accent1">
                  <a:lumMod val="75000"/>
                </a:schemeClr>
              </a:solidFill>
              <a:ln w="9525">
                <a:noFill/>
                <a:round/>
              </a:ln>
            </p:spPr>
            <p:txBody>
              <a:bodyPr vert="horz" wrap="square" lIns="91440" tIns="45720" rIns="91440" bIns="45720" numCol="1" anchor="t" anchorCtr="0" compatLnSpc="1"/>
              <a:lstStyle/>
              <a:p>
                <a:endParaRPr lang="en-US" sz="1350">
                  <a:cs typeface="+mn-ea"/>
                  <a:sym typeface="+mn-lt"/>
                </a:endParaRPr>
              </a:p>
            </p:txBody>
          </p:sp>
        </p:grpSp>
        <p:sp>
          <p:nvSpPr>
            <p:cNvPr id="121" name="Freeform 6"/>
            <p:cNvSpPr/>
            <p:nvPr/>
          </p:nvSpPr>
          <p:spPr bwMode="auto">
            <a:xfrm flipH="1">
              <a:off x="7804246" y="4894249"/>
              <a:ext cx="2355131" cy="788413"/>
            </a:xfrm>
            <a:custGeom>
              <a:avLst/>
              <a:gdLst/>
              <a:ahLst/>
              <a:cxnLst>
                <a:cxn ang="0">
                  <a:pos x="1206" y="0"/>
                </a:cxn>
                <a:cxn ang="0">
                  <a:pos x="0" y="0"/>
                </a:cxn>
                <a:cxn ang="0">
                  <a:pos x="0" y="468"/>
                </a:cxn>
                <a:cxn ang="0">
                  <a:pos x="1206" y="468"/>
                </a:cxn>
                <a:cxn ang="0">
                  <a:pos x="1366" y="235"/>
                </a:cxn>
                <a:cxn ang="0">
                  <a:pos x="1206" y="0"/>
                </a:cxn>
              </a:cxnLst>
              <a:rect l="0" t="0" r="r" b="b"/>
              <a:pathLst>
                <a:path w="1366" h="468">
                  <a:moveTo>
                    <a:pt x="1206" y="0"/>
                  </a:moveTo>
                  <a:lnTo>
                    <a:pt x="0" y="0"/>
                  </a:lnTo>
                  <a:lnTo>
                    <a:pt x="0" y="468"/>
                  </a:lnTo>
                  <a:lnTo>
                    <a:pt x="1206" y="468"/>
                  </a:lnTo>
                  <a:lnTo>
                    <a:pt x="1366" y="235"/>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3" name="Freeform 8"/>
            <p:cNvSpPr/>
            <p:nvPr/>
          </p:nvSpPr>
          <p:spPr bwMode="auto">
            <a:xfrm flipH="1">
              <a:off x="7804246" y="4894249"/>
              <a:ext cx="2168928" cy="788413"/>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4" name="Freeform 10"/>
            <p:cNvSpPr/>
            <p:nvPr/>
          </p:nvSpPr>
          <p:spPr bwMode="auto">
            <a:xfrm flipH="1">
              <a:off x="7233566" y="4107521"/>
              <a:ext cx="3665453" cy="786729"/>
            </a:xfrm>
            <a:custGeom>
              <a:avLst/>
              <a:gdLst/>
              <a:ahLst/>
              <a:cxnLst>
                <a:cxn ang="0">
                  <a:pos x="1965" y="0"/>
                </a:cxn>
                <a:cxn ang="0">
                  <a:pos x="0" y="0"/>
                </a:cxn>
                <a:cxn ang="0">
                  <a:pos x="0" y="467"/>
                </a:cxn>
                <a:cxn ang="0">
                  <a:pos x="1965" y="467"/>
                </a:cxn>
                <a:cxn ang="0">
                  <a:pos x="2126" y="234"/>
                </a:cxn>
                <a:cxn ang="0">
                  <a:pos x="1965" y="0"/>
                </a:cxn>
              </a:cxnLst>
              <a:rect l="0" t="0" r="r" b="b"/>
              <a:pathLst>
                <a:path w="2126" h="467">
                  <a:moveTo>
                    <a:pt x="1965" y="0"/>
                  </a:moveTo>
                  <a:lnTo>
                    <a:pt x="0" y="0"/>
                  </a:lnTo>
                  <a:lnTo>
                    <a:pt x="0" y="467"/>
                  </a:lnTo>
                  <a:lnTo>
                    <a:pt x="1965" y="467"/>
                  </a:lnTo>
                  <a:lnTo>
                    <a:pt x="2126" y="234"/>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6" name="Freeform 12"/>
            <p:cNvSpPr/>
            <p:nvPr/>
          </p:nvSpPr>
          <p:spPr bwMode="auto">
            <a:xfrm flipH="1">
              <a:off x="7233566" y="4107521"/>
              <a:ext cx="2524094" cy="786729"/>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7" name="Freeform 13"/>
            <p:cNvSpPr/>
            <p:nvPr/>
          </p:nvSpPr>
          <p:spPr bwMode="auto">
            <a:xfrm flipH="1">
              <a:off x="6687024" y="331573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close/>
                </a:path>
              </a:pathLst>
            </a:custGeom>
            <a:solidFill>
              <a:srgbClr val="AAA876"/>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8" name="Freeform 14"/>
            <p:cNvSpPr/>
            <p:nvPr/>
          </p:nvSpPr>
          <p:spPr bwMode="auto">
            <a:xfrm flipH="1">
              <a:off x="6687024" y="331573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0" name="Freeform 16"/>
            <p:cNvSpPr/>
            <p:nvPr/>
          </p:nvSpPr>
          <p:spPr bwMode="auto">
            <a:xfrm flipH="1">
              <a:off x="6687024" y="3315738"/>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2" name="Freeform 18"/>
            <p:cNvSpPr/>
            <p:nvPr/>
          </p:nvSpPr>
          <p:spPr bwMode="auto">
            <a:xfrm flipH="1">
              <a:off x="7231841" y="2529009"/>
              <a:ext cx="3667178" cy="786729"/>
            </a:xfrm>
            <a:custGeom>
              <a:avLst/>
              <a:gdLst/>
              <a:ahLst/>
              <a:cxnLst>
                <a:cxn ang="0">
                  <a:pos x="1967" y="0"/>
                </a:cxn>
                <a:cxn ang="0">
                  <a:pos x="0" y="0"/>
                </a:cxn>
                <a:cxn ang="0">
                  <a:pos x="0" y="467"/>
                </a:cxn>
                <a:cxn ang="0">
                  <a:pos x="1967" y="467"/>
                </a:cxn>
                <a:cxn ang="0">
                  <a:pos x="2127" y="234"/>
                </a:cxn>
                <a:cxn ang="0">
                  <a:pos x="1967" y="0"/>
                </a:cxn>
              </a:cxnLst>
              <a:rect l="0" t="0" r="r" b="b"/>
              <a:pathLst>
                <a:path w="2127" h="467">
                  <a:moveTo>
                    <a:pt x="1967" y="0"/>
                  </a:moveTo>
                  <a:lnTo>
                    <a:pt x="0" y="0"/>
                  </a:lnTo>
                  <a:lnTo>
                    <a:pt x="0" y="467"/>
                  </a:lnTo>
                  <a:lnTo>
                    <a:pt x="1967" y="467"/>
                  </a:lnTo>
                  <a:lnTo>
                    <a:pt x="2127" y="234"/>
                  </a:lnTo>
                  <a:lnTo>
                    <a:pt x="196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4" name="Freeform 20"/>
            <p:cNvSpPr/>
            <p:nvPr/>
          </p:nvSpPr>
          <p:spPr bwMode="auto">
            <a:xfrm flipH="1">
              <a:off x="7231842" y="2529009"/>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6" name="Freeform 22"/>
            <p:cNvSpPr/>
            <p:nvPr/>
          </p:nvSpPr>
          <p:spPr bwMode="auto">
            <a:xfrm flipH="1">
              <a:off x="7800798" y="1796189"/>
              <a:ext cx="2358579" cy="732821"/>
            </a:xfrm>
            <a:custGeom>
              <a:avLst/>
              <a:gdLst/>
              <a:ahLst/>
              <a:cxnLst>
                <a:cxn ang="0">
                  <a:pos x="1207" y="0"/>
                </a:cxn>
                <a:cxn ang="0">
                  <a:pos x="0" y="0"/>
                </a:cxn>
                <a:cxn ang="0">
                  <a:pos x="0" y="435"/>
                </a:cxn>
                <a:cxn ang="0">
                  <a:pos x="1207" y="435"/>
                </a:cxn>
                <a:cxn ang="0">
                  <a:pos x="1368" y="217"/>
                </a:cxn>
                <a:cxn ang="0">
                  <a:pos x="1207" y="0"/>
                </a:cxn>
              </a:cxnLst>
              <a:rect l="0" t="0" r="r" b="b"/>
              <a:pathLst>
                <a:path w="1368" h="435">
                  <a:moveTo>
                    <a:pt x="1207" y="0"/>
                  </a:moveTo>
                  <a:lnTo>
                    <a:pt x="0" y="0"/>
                  </a:lnTo>
                  <a:lnTo>
                    <a:pt x="0" y="435"/>
                  </a:lnTo>
                  <a:lnTo>
                    <a:pt x="1207" y="435"/>
                  </a:lnTo>
                  <a:lnTo>
                    <a:pt x="1368" y="217"/>
                  </a:lnTo>
                  <a:lnTo>
                    <a:pt x="120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8" name="Freeform 24"/>
            <p:cNvSpPr/>
            <p:nvPr/>
          </p:nvSpPr>
          <p:spPr bwMode="auto">
            <a:xfrm flipH="1">
              <a:off x="780079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4" name="Rectangle 33"/>
            <p:cNvSpPr/>
            <p:nvPr/>
          </p:nvSpPr>
          <p:spPr bwMode="auto">
            <a:xfrm flipH="1">
              <a:off x="9805934" y="4914465"/>
              <a:ext cx="1725" cy="638481"/>
            </a:xfrm>
            <a:prstGeom prst="rect">
              <a:avLst/>
            </a:prstGeom>
            <a:solidFill>
              <a:srgbClr val="BCC447"/>
            </a:solid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5" name="Rectangle 34"/>
            <p:cNvSpPr/>
            <p:nvPr/>
          </p:nvSpPr>
          <p:spPr bwMode="auto">
            <a:xfrm flipH="1">
              <a:off x="9805934" y="4914465"/>
              <a:ext cx="1725" cy="638481"/>
            </a:xfrm>
            <a:prstGeom prst="rect">
              <a:avLst/>
            </a:prstGeom>
            <a:no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6" name="Freeform 36"/>
            <p:cNvSpPr/>
            <p:nvPr/>
          </p:nvSpPr>
          <p:spPr bwMode="auto">
            <a:xfrm flipH="1">
              <a:off x="9973173" y="5682663"/>
              <a:ext cx="155170" cy="121294"/>
            </a:xfrm>
            <a:custGeom>
              <a:avLst/>
              <a:gdLst/>
              <a:ahLst/>
              <a:cxnLst>
                <a:cxn ang="0">
                  <a:pos x="90" y="0"/>
                </a:cxn>
                <a:cxn ang="0">
                  <a:pos x="86" y="0"/>
                </a:cxn>
                <a:cxn ang="0">
                  <a:pos x="0" y="66"/>
                </a:cxn>
                <a:cxn ang="0">
                  <a:pos x="0" y="72"/>
                </a:cxn>
                <a:cxn ang="0">
                  <a:pos x="90" y="0"/>
                </a:cxn>
              </a:cxnLst>
              <a:rect l="0" t="0" r="r" b="b"/>
              <a:pathLst>
                <a:path w="90" h="72">
                  <a:moveTo>
                    <a:pt x="90" y="0"/>
                  </a:moveTo>
                  <a:lnTo>
                    <a:pt x="86" y="0"/>
                  </a:lnTo>
                  <a:lnTo>
                    <a:pt x="0" y="66"/>
                  </a:lnTo>
                  <a:lnTo>
                    <a:pt x="0" y="72"/>
                  </a:lnTo>
                  <a:lnTo>
                    <a:pt x="9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7" name="Freeform 37"/>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close/>
                </a:path>
              </a:pathLst>
            </a:custGeom>
            <a:solidFill>
              <a:srgbClr val="BCC44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8" name="Freeform 38"/>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0" name="Freeform 40"/>
            <p:cNvSpPr/>
            <p:nvPr/>
          </p:nvSpPr>
          <p:spPr bwMode="auto">
            <a:xfrm flipH="1">
              <a:off x="9807659" y="4914465"/>
              <a:ext cx="320684" cy="879384"/>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2" name="Freeform 42"/>
            <p:cNvSpPr/>
            <p:nvPr/>
          </p:nvSpPr>
          <p:spPr bwMode="auto">
            <a:xfrm flipH="1">
              <a:off x="9455940" y="3984541"/>
              <a:ext cx="781021" cy="1078172"/>
            </a:xfrm>
            <a:custGeom>
              <a:avLst/>
              <a:gdLst/>
              <a:ahLst/>
              <a:cxnLst>
                <a:cxn ang="0">
                  <a:pos x="0" y="0"/>
                </a:cxn>
                <a:cxn ang="0">
                  <a:pos x="453" y="56"/>
                </a:cxn>
                <a:cxn ang="0">
                  <a:pos x="453" y="478"/>
                </a:cxn>
                <a:cxn ang="0">
                  <a:pos x="0" y="640"/>
                </a:cxn>
                <a:cxn ang="0">
                  <a:pos x="0" y="0"/>
                </a:cxn>
              </a:cxnLst>
              <a:rect l="0" t="0" r="r" b="b"/>
              <a:pathLst>
                <a:path w="453" h="640">
                  <a:moveTo>
                    <a:pt x="0" y="0"/>
                  </a:moveTo>
                  <a:lnTo>
                    <a:pt x="453" y="56"/>
                  </a:lnTo>
                  <a:lnTo>
                    <a:pt x="453" y="478"/>
                  </a:lnTo>
                  <a:lnTo>
                    <a:pt x="0" y="640"/>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5" name="Freeform 45"/>
            <p:cNvSpPr/>
            <p:nvPr/>
          </p:nvSpPr>
          <p:spPr bwMode="auto">
            <a:xfrm flipH="1">
              <a:off x="9455940" y="3984541"/>
              <a:ext cx="781021" cy="1078172"/>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grpSp>
          <p:nvGrpSpPr>
            <p:cNvPr id="218" name="Group 217"/>
            <p:cNvGrpSpPr/>
            <p:nvPr/>
          </p:nvGrpSpPr>
          <p:grpSpPr>
            <a:xfrm>
              <a:off x="7765614" y="4470941"/>
              <a:ext cx="3104641" cy="1302230"/>
              <a:chOff x="7891124" y="4470941"/>
              <a:chExt cx="3104641" cy="1302230"/>
            </a:xfrm>
            <a:effectLst>
              <a:outerShdw blurRad="660400" dist="254000" dir="2700000" algn="tl" rotWithShape="0">
                <a:prstClr val="black">
                  <a:alpha val="40000"/>
                </a:prstClr>
              </a:outerShdw>
            </a:effectLst>
          </p:grpSpPr>
          <p:sp>
            <p:nvSpPr>
              <p:cNvPr id="122" name="Freeform 7"/>
              <p:cNvSpPr/>
              <p:nvPr/>
            </p:nvSpPr>
            <p:spPr bwMode="auto">
              <a:xfrm flipH="1">
                <a:off x="7891124" y="4770186"/>
                <a:ext cx="2168928" cy="759772"/>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grpSp>
            <p:nvGrpSpPr>
              <p:cNvPr id="160" name="Group 159"/>
              <p:cNvGrpSpPr/>
              <p:nvPr/>
            </p:nvGrpSpPr>
            <p:grpSpPr>
              <a:xfrm>
                <a:off x="9881651" y="4470941"/>
                <a:ext cx="1114114" cy="1302230"/>
                <a:chOff x="9881651" y="4470941"/>
                <a:chExt cx="1114114" cy="1302230"/>
              </a:xfrm>
            </p:grpSpPr>
            <p:sp>
              <p:nvSpPr>
                <p:cNvPr id="143" name="Freeform 31"/>
                <p:cNvSpPr/>
                <p:nvPr/>
              </p:nvSpPr>
              <p:spPr bwMode="auto">
                <a:xfrm flipH="1">
                  <a:off x="10194054" y="4470941"/>
                  <a:ext cx="801711" cy="1302230"/>
                </a:xfrm>
                <a:custGeom>
                  <a:avLst/>
                  <a:gdLst/>
                  <a:ahLst/>
                  <a:cxnLst>
                    <a:cxn ang="0">
                      <a:pos x="465" y="0"/>
                    </a:cxn>
                    <a:cxn ang="0">
                      <a:pos x="0" y="62"/>
                    </a:cxn>
                    <a:cxn ang="0">
                      <a:pos x="0" y="668"/>
                    </a:cxn>
                    <a:cxn ang="0">
                      <a:pos x="465" y="773"/>
                    </a:cxn>
                    <a:cxn ang="0">
                      <a:pos x="465" y="0"/>
                    </a:cxn>
                  </a:cxnLst>
                  <a:rect l="0" t="0" r="r" b="b"/>
                  <a:pathLst>
                    <a:path w="465" h="773">
                      <a:moveTo>
                        <a:pt x="465" y="0"/>
                      </a:moveTo>
                      <a:lnTo>
                        <a:pt x="0" y="62"/>
                      </a:lnTo>
                      <a:lnTo>
                        <a:pt x="0" y="668"/>
                      </a:lnTo>
                      <a:lnTo>
                        <a:pt x="465" y="773"/>
                      </a:lnTo>
                      <a:lnTo>
                        <a:pt x="465" y="0"/>
                      </a:lnTo>
                      <a:close/>
                    </a:path>
                  </a:pathLst>
                </a:custGeom>
                <a:solidFill>
                  <a:srgbClr val="01AFA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9" name="Freeform 39"/>
                <p:cNvSpPr/>
                <p:nvPr/>
              </p:nvSpPr>
              <p:spPr bwMode="auto">
                <a:xfrm flipH="1">
                  <a:off x="9881651" y="4888710"/>
                  <a:ext cx="320684" cy="879384"/>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sp>
            <p:nvSpPr>
              <p:cNvPr id="190" name="Rectangle 189"/>
              <p:cNvSpPr/>
              <p:nvPr/>
            </p:nvSpPr>
            <p:spPr>
              <a:xfrm>
                <a:off x="9236885" y="4930470"/>
                <a:ext cx="617478" cy="523220"/>
              </a:xfrm>
              <a:prstGeom prst="rect">
                <a:avLst/>
              </a:prstGeom>
            </p:spPr>
            <p:txBody>
              <a:bodyPr wrap="none">
                <a:spAutoFit/>
              </a:bodyPr>
              <a:lstStyle/>
              <a:p>
                <a:pPr algn="r"/>
                <a:r>
                  <a:rPr lang="en-US" sz="2800" b="1">
                    <a:solidFill>
                      <a:schemeClr val="bg1"/>
                    </a:solidFill>
                    <a:cs typeface="+mn-ea"/>
                    <a:sym typeface="+mn-lt"/>
                  </a:rPr>
                  <a:t>05</a:t>
                </a:r>
                <a:endParaRPr lang="en-US" sz="2800" b="1" dirty="0">
                  <a:solidFill>
                    <a:schemeClr val="bg1"/>
                  </a:solidFill>
                  <a:cs typeface="+mn-ea"/>
                  <a:sym typeface="+mn-lt"/>
                </a:endParaRPr>
              </a:p>
            </p:txBody>
          </p:sp>
        </p:grpSp>
        <p:grpSp>
          <p:nvGrpSpPr>
            <p:cNvPr id="222" name="Group 221"/>
            <p:cNvGrpSpPr/>
            <p:nvPr/>
          </p:nvGrpSpPr>
          <p:grpSpPr>
            <a:xfrm>
              <a:off x="7233567" y="3993506"/>
              <a:ext cx="4037515" cy="1078172"/>
              <a:chOff x="7359077" y="3993506"/>
              <a:chExt cx="4037515" cy="1078172"/>
            </a:xfrm>
            <a:effectLst>
              <a:outerShdw blurRad="660400" dist="254000" dir="2700000" algn="tl" rotWithShape="0">
                <a:prstClr val="black">
                  <a:alpha val="40000"/>
                </a:prstClr>
              </a:outerShdw>
            </a:effectLst>
          </p:grpSpPr>
          <p:sp>
            <p:nvSpPr>
              <p:cNvPr id="199" name="Freeform 11"/>
              <p:cNvSpPr/>
              <p:nvPr/>
            </p:nvSpPr>
            <p:spPr bwMode="auto">
              <a:xfrm flipH="1">
                <a:off x="7359077" y="4107521"/>
                <a:ext cx="2524094" cy="675543"/>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grpSp>
            <p:nvGrpSpPr>
              <p:cNvPr id="212" name="Group 211"/>
              <p:cNvGrpSpPr/>
              <p:nvPr/>
            </p:nvGrpSpPr>
            <p:grpSpPr>
              <a:xfrm>
                <a:off x="9572485" y="3993506"/>
                <a:ext cx="1824107" cy="1078172"/>
                <a:chOff x="9572485" y="3993506"/>
                <a:chExt cx="1824107" cy="1078172"/>
              </a:xfrm>
            </p:grpSpPr>
            <p:sp>
              <p:nvSpPr>
                <p:cNvPr id="201" name="Freeform 43"/>
                <p:cNvSpPr/>
                <p:nvPr/>
              </p:nvSpPr>
              <p:spPr bwMode="auto">
                <a:xfrm flipH="1">
                  <a:off x="10353506" y="3993506"/>
                  <a:ext cx="1043086" cy="1078172"/>
                </a:xfrm>
                <a:custGeom>
                  <a:avLst/>
                  <a:gdLst/>
                  <a:ahLst/>
                  <a:cxnLst>
                    <a:cxn ang="0">
                      <a:pos x="605" y="0"/>
                    </a:cxn>
                    <a:cxn ang="0">
                      <a:pos x="0" y="56"/>
                    </a:cxn>
                    <a:cxn ang="0">
                      <a:pos x="0" y="537"/>
                    </a:cxn>
                    <a:cxn ang="0">
                      <a:pos x="605" y="640"/>
                    </a:cxn>
                    <a:cxn ang="0">
                      <a:pos x="605" y="0"/>
                    </a:cxn>
                  </a:cxnLst>
                  <a:rect l="0" t="0" r="r" b="b"/>
                  <a:pathLst>
                    <a:path w="605" h="640">
                      <a:moveTo>
                        <a:pt x="605" y="0"/>
                      </a:moveTo>
                      <a:lnTo>
                        <a:pt x="0" y="56"/>
                      </a:lnTo>
                      <a:lnTo>
                        <a:pt x="0" y="537"/>
                      </a:lnTo>
                      <a:lnTo>
                        <a:pt x="605" y="640"/>
                      </a:lnTo>
                      <a:lnTo>
                        <a:pt x="605" y="0"/>
                      </a:lnTo>
                      <a:close/>
                    </a:path>
                  </a:pathLst>
                </a:custGeom>
                <a:solidFill>
                  <a:srgbClr val="01AFA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202" name="Freeform 44"/>
                <p:cNvSpPr/>
                <p:nvPr/>
              </p:nvSpPr>
              <p:spPr bwMode="auto">
                <a:xfrm flipH="1">
                  <a:off x="9572485" y="3993506"/>
                  <a:ext cx="781021" cy="1078172"/>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sp>
          <p:nvSpPr>
            <p:cNvPr id="187" name="Rectangle 186"/>
            <p:cNvSpPr/>
            <p:nvPr/>
          </p:nvSpPr>
          <p:spPr>
            <a:xfrm>
              <a:off x="8769827" y="4177686"/>
              <a:ext cx="617478" cy="523220"/>
            </a:xfrm>
            <a:prstGeom prst="rect">
              <a:avLst/>
            </a:prstGeom>
          </p:spPr>
          <p:txBody>
            <a:bodyPr wrap="none">
              <a:spAutoFit/>
            </a:bodyPr>
            <a:lstStyle/>
            <a:p>
              <a:pPr algn="r"/>
              <a:r>
                <a:rPr lang="en-US" sz="2800" b="1">
                  <a:solidFill>
                    <a:schemeClr val="bg1"/>
                  </a:solidFill>
                  <a:cs typeface="+mn-ea"/>
                  <a:sym typeface="+mn-lt"/>
                </a:rPr>
                <a:t>04</a:t>
              </a:r>
              <a:endParaRPr lang="en-US" sz="2800" b="1" dirty="0">
                <a:solidFill>
                  <a:schemeClr val="bg1"/>
                </a:solidFill>
                <a:cs typeface="+mn-ea"/>
                <a:sym typeface="+mn-lt"/>
              </a:endParaRPr>
            </a:p>
          </p:txBody>
        </p:sp>
        <p:grpSp>
          <p:nvGrpSpPr>
            <p:cNvPr id="221" name="Group 220"/>
            <p:cNvGrpSpPr/>
            <p:nvPr/>
          </p:nvGrpSpPr>
          <p:grpSpPr>
            <a:xfrm>
              <a:off x="7231842" y="2360544"/>
              <a:ext cx="4048205" cy="1078172"/>
              <a:chOff x="7357352" y="2360544"/>
              <a:chExt cx="4048205" cy="1078172"/>
            </a:xfrm>
            <a:effectLst>
              <a:outerShdw blurRad="660400" dist="254000" dir="2700000" algn="tl" rotWithShape="0">
                <a:prstClr val="black">
                  <a:alpha val="40000"/>
                </a:prstClr>
              </a:outerShdw>
            </a:effectLst>
          </p:grpSpPr>
          <p:grpSp>
            <p:nvGrpSpPr>
              <p:cNvPr id="208" name="Group 207"/>
              <p:cNvGrpSpPr/>
              <p:nvPr/>
            </p:nvGrpSpPr>
            <p:grpSpPr>
              <a:xfrm>
                <a:off x="7357352" y="2529009"/>
                <a:ext cx="2820640" cy="786729"/>
                <a:chOff x="7357352" y="2529009"/>
                <a:chExt cx="2820640" cy="786729"/>
              </a:xfrm>
            </p:grpSpPr>
            <p:sp>
              <p:nvSpPr>
                <p:cNvPr id="133" name="Freeform 19"/>
                <p:cNvSpPr/>
                <p:nvPr/>
              </p:nvSpPr>
              <p:spPr bwMode="auto">
                <a:xfrm flipH="1">
                  <a:off x="7357352" y="2529009"/>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1" name="Rectangle 180"/>
                <p:cNvSpPr/>
                <p:nvPr/>
              </p:nvSpPr>
              <p:spPr>
                <a:xfrm>
                  <a:off x="8982957" y="2661866"/>
                  <a:ext cx="617478" cy="523220"/>
                </a:xfrm>
                <a:prstGeom prst="rect">
                  <a:avLst/>
                </a:prstGeom>
              </p:spPr>
              <p:txBody>
                <a:bodyPr wrap="none">
                  <a:spAutoFit/>
                </a:bodyPr>
                <a:lstStyle/>
                <a:p>
                  <a:pPr algn="r"/>
                  <a:r>
                    <a:rPr lang="en-US" sz="2800" b="1">
                      <a:solidFill>
                        <a:schemeClr val="bg1"/>
                      </a:solidFill>
                      <a:cs typeface="+mn-ea"/>
                      <a:sym typeface="+mn-lt"/>
                    </a:rPr>
                    <a:t>02</a:t>
                  </a:r>
                  <a:endParaRPr lang="en-US" sz="2800" b="1" dirty="0">
                    <a:solidFill>
                      <a:schemeClr val="bg1"/>
                    </a:solidFill>
                    <a:cs typeface="+mn-ea"/>
                    <a:sym typeface="+mn-lt"/>
                  </a:endParaRPr>
                </a:p>
              </p:txBody>
            </p:sp>
          </p:grpSp>
          <p:grpSp>
            <p:nvGrpSpPr>
              <p:cNvPr id="3" name="Group 2"/>
              <p:cNvGrpSpPr/>
              <p:nvPr/>
            </p:nvGrpSpPr>
            <p:grpSpPr>
              <a:xfrm>
                <a:off x="9581450" y="2360544"/>
                <a:ext cx="1824107" cy="1078172"/>
                <a:chOff x="9581450" y="2360544"/>
                <a:chExt cx="1824107" cy="1078172"/>
              </a:xfrm>
            </p:grpSpPr>
            <p:sp>
              <p:nvSpPr>
                <p:cNvPr id="141" name="Freeform 27"/>
                <p:cNvSpPr/>
                <p:nvPr/>
              </p:nvSpPr>
              <p:spPr bwMode="auto">
                <a:xfrm flipH="1">
                  <a:off x="10627984" y="2360544"/>
                  <a:ext cx="777573" cy="1078172"/>
                </a:xfrm>
                <a:custGeom>
                  <a:avLst/>
                  <a:gdLst/>
                  <a:ahLst/>
                  <a:cxnLst>
                    <a:cxn ang="0">
                      <a:pos x="451" y="640"/>
                    </a:cxn>
                    <a:cxn ang="0">
                      <a:pos x="0" y="584"/>
                    </a:cxn>
                    <a:cxn ang="0">
                      <a:pos x="0" y="162"/>
                    </a:cxn>
                    <a:cxn ang="0">
                      <a:pos x="451" y="0"/>
                    </a:cxn>
                    <a:cxn ang="0">
                      <a:pos x="451" y="640"/>
                    </a:cxn>
                  </a:cxnLst>
                  <a:rect l="0" t="0" r="r" b="b"/>
                  <a:pathLst>
                    <a:path w="451" h="640">
                      <a:moveTo>
                        <a:pt x="451" y="640"/>
                      </a:moveTo>
                      <a:lnTo>
                        <a:pt x="0" y="584"/>
                      </a:lnTo>
                      <a:lnTo>
                        <a:pt x="0" y="162"/>
                      </a:lnTo>
                      <a:lnTo>
                        <a:pt x="451" y="0"/>
                      </a:lnTo>
                      <a:lnTo>
                        <a:pt x="451" y="640"/>
                      </a:lnTo>
                      <a:close/>
                    </a:path>
                  </a:pathLst>
                </a:custGeom>
                <a:solidFill>
                  <a:srgbClr val="01B0A8"/>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2" name="Freeform 28"/>
                <p:cNvSpPr/>
                <p:nvPr/>
              </p:nvSpPr>
              <p:spPr bwMode="auto">
                <a:xfrm flipH="1">
                  <a:off x="9581450" y="2360544"/>
                  <a:ext cx="1046534" cy="1078172"/>
                </a:xfrm>
                <a:custGeom>
                  <a:avLst/>
                  <a:gdLst/>
                  <a:ahLst/>
                  <a:cxnLst>
                    <a:cxn ang="0">
                      <a:pos x="0" y="640"/>
                    </a:cxn>
                    <a:cxn ang="0">
                      <a:pos x="607" y="584"/>
                    </a:cxn>
                    <a:cxn ang="0">
                      <a:pos x="607" y="103"/>
                    </a:cxn>
                    <a:cxn ang="0">
                      <a:pos x="0" y="0"/>
                    </a:cxn>
                    <a:cxn ang="0">
                      <a:pos x="0" y="640"/>
                    </a:cxn>
                  </a:cxnLst>
                  <a:rect l="0" t="0" r="r" b="b"/>
                  <a:pathLst>
                    <a:path w="607" h="640">
                      <a:moveTo>
                        <a:pt x="0" y="640"/>
                      </a:moveTo>
                      <a:lnTo>
                        <a:pt x="607" y="584"/>
                      </a:lnTo>
                      <a:lnTo>
                        <a:pt x="607" y="103"/>
                      </a:lnTo>
                      <a:lnTo>
                        <a:pt x="0" y="0"/>
                      </a:lnTo>
                      <a:lnTo>
                        <a:pt x="0" y="640"/>
                      </a:lnTo>
                      <a:close/>
                    </a:path>
                  </a:pathLst>
                </a:custGeom>
                <a:solidFill>
                  <a:srgbClr val="01857E"/>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grpSp>
          <p:nvGrpSpPr>
            <p:cNvPr id="211" name="Group 210"/>
            <p:cNvGrpSpPr/>
            <p:nvPr/>
          </p:nvGrpSpPr>
          <p:grpSpPr>
            <a:xfrm>
              <a:off x="6675669" y="3209707"/>
              <a:ext cx="4913707" cy="1000679"/>
              <a:chOff x="6801179" y="3209707"/>
              <a:chExt cx="4913707" cy="1000679"/>
            </a:xfrm>
            <a:effectLst>
              <a:outerShdw blurRad="660400" dist="254000" dir="2700000" algn="tl" rotWithShape="0">
                <a:prstClr val="black">
                  <a:alpha val="40000"/>
                </a:prstClr>
              </a:outerShdw>
            </a:effectLst>
          </p:grpSpPr>
          <p:grpSp>
            <p:nvGrpSpPr>
              <p:cNvPr id="210" name="Group 209"/>
              <p:cNvGrpSpPr/>
              <p:nvPr/>
            </p:nvGrpSpPr>
            <p:grpSpPr>
              <a:xfrm>
                <a:off x="6801179" y="3315840"/>
                <a:ext cx="2817192" cy="791783"/>
                <a:chOff x="6801179" y="3315840"/>
                <a:chExt cx="2817192" cy="791783"/>
              </a:xfrm>
            </p:grpSpPr>
            <p:sp>
              <p:nvSpPr>
                <p:cNvPr id="129" name="Freeform 15"/>
                <p:cNvSpPr/>
                <p:nvPr/>
              </p:nvSpPr>
              <p:spPr bwMode="auto">
                <a:xfrm flipH="1">
                  <a:off x="6801179" y="3315840"/>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4" name="Rectangle 183"/>
                <p:cNvSpPr/>
                <p:nvPr/>
              </p:nvSpPr>
              <p:spPr>
                <a:xfrm>
                  <a:off x="8561379" y="3433423"/>
                  <a:ext cx="617478" cy="523220"/>
                </a:xfrm>
                <a:prstGeom prst="rect">
                  <a:avLst/>
                </a:prstGeom>
              </p:spPr>
              <p:txBody>
                <a:bodyPr wrap="none">
                  <a:spAutoFit/>
                </a:bodyPr>
                <a:lstStyle/>
                <a:p>
                  <a:pPr algn="r"/>
                  <a:r>
                    <a:rPr lang="en-US" sz="2800" b="1">
                      <a:solidFill>
                        <a:schemeClr val="bg1"/>
                      </a:solidFill>
                      <a:cs typeface="+mn-ea"/>
                      <a:sym typeface="+mn-lt"/>
                    </a:rPr>
                    <a:t>03</a:t>
                  </a:r>
                  <a:endParaRPr lang="en-US" sz="2800" b="1" dirty="0">
                    <a:solidFill>
                      <a:schemeClr val="bg1"/>
                    </a:solidFill>
                    <a:cs typeface="+mn-ea"/>
                    <a:sym typeface="+mn-lt"/>
                  </a:endParaRPr>
                </a:p>
              </p:txBody>
            </p:sp>
          </p:grpSp>
          <p:grpSp>
            <p:nvGrpSpPr>
              <p:cNvPr id="158" name="Group 157"/>
              <p:cNvGrpSpPr/>
              <p:nvPr/>
            </p:nvGrpSpPr>
            <p:grpSpPr>
              <a:xfrm>
                <a:off x="9252859" y="3209707"/>
                <a:ext cx="2462027" cy="1000679"/>
                <a:chOff x="9264214" y="3209605"/>
                <a:chExt cx="2462027" cy="1000679"/>
              </a:xfrm>
            </p:grpSpPr>
            <p:sp>
              <p:nvSpPr>
                <p:cNvPr id="156" name="Freeform 46"/>
                <p:cNvSpPr/>
                <p:nvPr/>
              </p:nvSpPr>
              <p:spPr bwMode="auto">
                <a:xfrm flipH="1">
                  <a:off x="10510745" y="3209605"/>
                  <a:ext cx="1215496" cy="1000679"/>
                </a:xfrm>
                <a:custGeom>
                  <a:avLst/>
                  <a:gdLst/>
                  <a:ahLst/>
                  <a:cxnLst>
                    <a:cxn ang="0">
                      <a:pos x="705" y="594"/>
                    </a:cxn>
                    <a:cxn ang="0">
                      <a:pos x="0" y="531"/>
                    </a:cxn>
                    <a:cxn ang="0">
                      <a:pos x="0" y="63"/>
                    </a:cxn>
                    <a:cxn ang="0">
                      <a:pos x="705" y="0"/>
                    </a:cxn>
                    <a:cxn ang="0">
                      <a:pos x="705" y="594"/>
                    </a:cxn>
                  </a:cxnLst>
                  <a:rect l="0" t="0" r="r" b="b"/>
                  <a:pathLst>
                    <a:path w="705" h="594">
                      <a:moveTo>
                        <a:pt x="705" y="594"/>
                      </a:moveTo>
                      <a:lnTo>
                        <a:pt x="0" y="531"/>
                      </a:lnTo>
                      <a:lnTo>
                        <a:pt x="0" y="63"/>
                      </a:lnTo>
                      <a:lnTo>
                        <a:pt x="705" y="0"/>
                      </a:lnTo>
                      <a:lnTo>
                        <a:pt x="705" y="594"/>
                      </a:lnTo>
                      <a:close/>
                    </a:path>
                  </a:pathLst>
                </a:custGeom>
                <a:solidFill>
                  <a:srgbClr val="01AFA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7" name="Freeform 47"/>
                <p:cNvSpPr/>
                <p:nvPr/>
              </p:nvSpPr>
              <p:spPr bwMode="auto">
                <a:xfrm flipH="1">
                  <a:off x="9264214" y="3209605"/>
                  <a:ext cx="1246530" cy="1000679"/>
                </a:xfrm>
                <a:custGeom>
                  <a:avLst/>
                  <a:gdLst/>
                  <a:ahLst/>
                  <a:cxnLst>
                    <a:cxn ang="0">
                      <a:pos x="0" y="594"/>
                    </a:cxn>
                    <a:cxn ang="0">
                      <a:pos x="723" y="531"/>
                    </a:cxn>
                    <a:cxn ang="0">
                      <a:pos x="723" y="63"/>
                    </a:cxn>
                    <a:cxn ang="0">
                      <a:pos x="0" y="0"/>
                    </a:cxn>
                    <a:cxn ang="0">
                      <a:pos x="0" y="594"/>
                    </a:cxn>
                  </a:cxnLst>
                  <a:rect l="0" t="0" r="r" b="b"/>
                  <a:pathLst>
                    <a:path w="723" h="594">
                      <a:moveTo>
                        <a:pt x="0" y="594"/>
                      </a:moveTo>
                      <a:lnTo>
                        <a:pt x="723" y="531"/>
                      </a:lnTo>
                      <a:lnTo>
                        <a:pt x="723" y="63"/>
                      </a:lnTo>
                      <a:lnTo>
                        <a:pt x="0" y="0"/>
                      </a:lnTo>
                      <a:lnTo>
                        <a:pt x="0" y="594"/>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23957" y="4289792"/>
              <a:ext cx="444226" cy="44422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3727" y="5152035"/>
              <a:ext cx="261424" cy="26142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516" y="3385104"/>
              <a:ext cx="631775" cy="631775"/>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7549" y="2688144"/>
              <a:ext cx="464931" cy="464931"/>
            </a:xfrm>
            <a:prstGeom prst="rect">
              <a:avLst/>
            </a:prstGeom>
          </p:spPr>
        </p:pic>
        <p:pic>
          <p:nvPicPr>
            <p:cNvPr id="88" name="图片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1170" y="1909060"/>
              <a:ext cx="400774" cy="400774"/>
            </a:xfrm>
            <a:prstGeom prst="rect">
              <a:avLst/>
            </a:prstGeom>
          </p:spPr>
        </p:pic>
      </p:grpSp>
      <p:sp>
        <p:nvSpPr>
          <p:cNvPr id="73" name="TextBox 34"/>
          <p:cNvSpPr txBox="1"/>
          <p:nvPr/>
        </p:nvSpPr>
        <p:spPr>
          <a:xfrm>
            <a:off x="1804655" y="660138"/>
            <a:ext cx="2675255" cy="521970"/>
          </a:xfrm>
          <a:prstGeom prst="rect">
            <a:avLst/>
          </a:prstGeom>
          <a:noFill/>
          <a:effectLst>
            <a:outerShdw blurRad="660400" dist="254000" dir="5400000" algn="t" rotWithShape="0">
              <a:prstClr val="black">
                <a:alpha val="40000"/>
              </a:prstClr>
            </a:outerShdw>
          </a:effectLst>
        </p:spPr>
        <p:txBody>
          <a:bodyPr wrap="none" rtlCol="0">
            <a:spAutoFit/>
          </a:bodyPr>
          <a:lstStyle/>
          <a:p>
            <a:r>
              <a:rPr lang="en-US" altLang="zh-CN" sz="2800" b="1" dirty="0">
                <a:solidFill>
                  <a:srgbClr val="01B2AA"/>
                </a:solidFill>
                <a:ea typeface="宋体" panose="02010600030101010101" pitchFamily="2" charset="-122"/>
                <a:cs typeface="+mn-ea"/>
                <a:sym typeface="+mn-lt"/>
              </a:rPr>
              <a:t>2.</a:t>
            </a:r>
            <a:r>
              <a:rPr lang="zh-CN" altLang="en-US" sz="2800" b="1" dirty="0">
                <a:solidFill>
                  <a:srgbClr val="01B2AA"/>
                </a:solidFill>
                <a:ea typeface="宋体" panose="02010600030101010101" pitchFamily="2" charset="-122"/>
                <a:cs typeface="+mn-ea"/>
                <a:sym typeface="+mn-lt"/>
              </a:rPr>
              <a:t>病理内镜检查</a:t>
            </a:r>
            <a:endParaRPr lang="zh-CN" altLang="en-US" sz="2800" b="1" dirty="0">
              <a:solidFill>
                <a:srgbClr val="01B2AA"/>
              </a:solidFill>
              <a:ea typeface="宋体" panose="02010600030101010101" pitchFamily="2" charset="-122"/>
              <a:cs typeface="+mn-ea"/>
              <a:sym typeface="+mn-lt"/>
            </a:endParaRPr>
          </a:p>
        </p:txBody>
      </p:sp>
    </p:spTree>
  </p:cSld>
  <p:clrMapOvr>
    <a:masterClrMapping/>
  </p:clrMapOvr>
  <p:timing>
    <p:tnLst>
      <p:par>
        <p:cTn id="1" dur="indefinite" restart="never" nodeType="tmRoot"/>
      </p:par>
    </p:tnLst>
    <p:bldLst>
      <p:bldP spid="227" grpId="0" animBg="1"/>
      <p:bldP spid="84" grpId="0" animBg="1"/>
      <p:bldP spid="85" grpId="0" animBg="1"/>
      <p:bldP spid="86" grpId="0" animBg="1"/>
      <p:bldP spid="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nvCxnSpPr>
        <p:spPr>
          <a:xfrm flipH="1">
            <a:off x="5174426" y="2921531"/>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5192394" y="3695033"/>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5174426" y="4439296"/>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7" name="Rounded Rectangle 226"/>
          <p:cNvSpPr/>
          <p:nvPr/>
        </p:nvSpPr>
        <p:spPr>
          <a:xfrm>
            <a:off x="1718945" y="1619250"/>
            <a:ext cx="3444240" cy="909955"/>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dirty="0">
                <a:solidFill>
                  <a:schemeClr val="tx1"/>
                </a:solidFill>
                <a:ea typeface="宋体" panose="02010600030101010101" pitchFamily="2" charset="-122"/>
                <a:cs typeface="+mn-ea"/>
                <a:sym typeface="+mn-lt"/>
              </a:rPr>
              <a:t>经胸壁穿刺肺活检:在X线透视胸部CT或超声引导下可进行病灶针吸或切割活检。创伤小、操作简便可迅速获得结果。</a:t>
            </a:r>
            <a:endParaRPr lang="zh-CN" altLang="en-US" sz="1400" dirty="0">
              <a:solidFill>
                <a:schemeClr val="tx1"/>
              </a:solidFill>
              <a:ea typeface="宋体" panose="02010600030101010101" pitchFamily="2" charset="-122"/>
              <a:cs typeface="+mn-ea"/>
              <a:sym typeface="+mn-lt"/>
            </a:endParaRPr>
          </a:p>
        </p:txBody>
      </p:sp>
      <p:sp>
        <p:nvSpPr>
          <p:cNvPr id="84" name="Rounded Rectangle 226"/>
          <p:cNvSpPr/>
          <p:nvPr/>
        </p:nvSpPr>
        <p:spPr>
          <a:xfrm>
            <a:off x="1730375" y="2606675"/>
            <a:ext cx="3444240" cy="827405"/>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dirty="0">
                <a:solidFill>
                  <a:schemeClr val="tx1"/>
                </a:solidFill>
                <a:ea typeface="宋体" panose="02010600030101010101" pitchFamily="2" charset="-122"/>
                <a:cs typeface="+mn-ea"/>
                <a:sym typeface="+mn-lt"/>
              </a:rPr>
              <a:t>浅表淋巴结活检:锁骨上或腋窝肿大的浅表淋巴结可做针吸活检,也可手术淋巴结活检或切除，操作简便，可在门诊进行。</a:t>
            </a:r>
            <a:endParaRPr lang="zh-CN" altLang="en-US" sz="1400" dirty="0">
              <a:solidFill>
                <a:schemeClr val="tx1"/>
              </a:solidFill>
              <a:ea typeface="宋体" panose="02010600030101010101" pitchFamily="2" charset="-122"/>
              <a:cs typeface="+mn-ea"/>
              <a:sym typeface="+mn-lt"/>
            </a:endParaRPr>
          </a:p>
        </p:txBody>
      </p:sp>
      <p:sp>
        <p:nvSpPr>
          <p:cNvPr id="85" name="Rounded Rectangle 226"/>
          <p:cNvSpPr/>
          <p:nvPr/>
        </p:nvSpPr>
        <p:spPr>
          <a:xfrm>
            <a:off x="1748155" y="3498215"/>
            <a:ext cx="3444240" cy="712470"/>
          </a:xfrm>
          <a:prstGeom prst="roundRect">
            <a:avLst>
              <a:gd name="adj" fmla="val 50000"/>
            </a:avLst>
          </a:prstGeom>
          <a:noFill/>
          <a:ln w="31750">
            <a:solidFill>
              <a:srgbClr val="01ABA3"/>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en-US" sz="1400" dirty="0">
                <a:solidFill>
                  <a:schemeClr val="tx1"/>
                </a:solidFill>
                <a:ea typeface="宋体" panose="02010600030101010101" pitchFamily="2" charset="-122"/>
                <a:cs typeface="+mn-ea"/>
                <a:sym typeface="+mn-lt"/>
              </a:rPr>
              <a:t>闭式胸膜针活检：对胸膜结节或有胸腔积液的病人也可得到病理诊断。</a:t>
            </a:r>
            <a:endParaRPr lang="zh-CN" altLang="en-US" sz="1400" dirty="0">
              <a:solidFill>
                <a:schemeClr val="tx1"/>
              </a:solidFill>
              <a:ea typeface="宋体" panose="02010600030101010101" pitchFamily="2" charset="-122"/>
              <a:cs typeface="+mn-ea"/>
              <a:sym typeface="+mn-lt"/>
            </a:endParaRPr>
          </a:p>
        </p:txBody>
      </p:sp>
      <p:sp>
        <p:nvSpPr>
          <p:cNvPr id="86" name="Rounded Rectangle 226"/>
          <p:cNvSpPr/>
          <p:nvPr/>
        </p:nvSpPr>
        <p:spPr>
          <a:xfrm>
            <a:off x="1748155" y="4218305"/>
            <a:ext cx="3444240" cy="853440"/>
          </a:xfrm>
          <a:prstGeom prst="roundRect">
            <a:avLst>
              <a:gd name="adj" fmla="val 50000"/>
            </a:avLst>
          </a:prstGeom>
          <a:noFill/>
          <a:ln w="31750">
            <a:solidFill>
              <a:srgbClr val="01AEA6"/>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gn="just">
              <a:lnSpc>
                <a:spcPct val="90000"/>
              </a:lnSpc>
              <a:spcBef>
                <a:spcPts val="1000"/>
              </a:spcBef>
            </a:pPr>
            <a:r>
              <a:rPr lang="zh-CN" altLang="zh-CN" sz="1400" dirty="0">
                <a:solidFill>
                  <a:schemeClr val="tx1"/>
                </a:solidFill>
                <a:cs typeface="+mn-ea"/>
                <a:sym typeface="+mn-lt"/>
              </a:rPr>
              <a:t>开胸肺活检：若经上述多项检查仍能明确诊断可考虑开胸肺活检。必须根据病人的年龄、肺功能等仔细权衡利弊后决定</a:t>
            </a:r>
            <a:r>
              <a:rPr lang="zh-CN" altLang="zh-CN" dirty="0">
                <a:solidFill>
                  <a:schemeClr val="tx1"/>
                </a:solidFill>
                <a:cs typeface="+mn-ea"/>
                <a:sym typeface="+mn-lt"/>
              </a:rPr>
              <a:t>。</a:t>
            </a:r>
            <a:endParaRPr lang="zh-CN" altLang="zh-CN" dirty="0">
              <a:solidFill>
                <a:schemeClr val="tx1"/>
              </a:solidFill>
              <a:cs typeface="+mn-ea"/>
              <a:sym typeface="+mn-lt"/>
            </a:endParaRPr>
          </a:p>
        </p:txBody>
      </p:sp>
      <p:cxnSp>
        <p:nvCxnSpPr>
          <p:cNvPr id="5" name="直接连接符 4"/>
          <p:cNvCxnSpPr/>
          <p:nvPr/>
        </p:nvCxnSpPr>
        <p:spPr>
          <a:xfrm flipH="1">
            <a:off x="5174426" y="2158466"/>
            <a:ext cx="4078894"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6778539" y="1619301"/>
            <a:ext cx="4913707" cy="4184656"/>
            <a:chOff x="6675669" y="1619301"/>
            <a:chExt cx="4913707" cy="4184656"/>
          </a:xfrm>
        </p:grpSpPr>
        <p:grpSp>
          <p:nvGrpSpPr>
            <p:cNvPr id="205" name="Group 204"/>
            <p:cNvGrpSpPr/>
            <p:nvPr/>
          </p:nvGrpSpPr>
          <p:grpSpPr>
            <a:xfrm>
              <a:off x="7800798" y="1796189"/>
              <a:ext cx="2358579" cy="732821"/>
              <a:chOff x="7926308" y="1796189"/>
              <a:chExt cx="2358579" cy="732821"/>
            </a:xfrm>
          </p:grpSpPr>
          <p:sp>
            <p:nvSpPr>
              <p:cNvPr id="137" name="Freeform 23"/>
              <p:cNvSpPr/>
              <p:nvPr/>
            </p:nvSpPr>
            <p:spPr bwMode="auto">
              <a:xfrm flipH="1">
                <a:off x="792630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77" name="Rectangle 176"/>
              <p:cNvSpPr/>
              <p:nvPr/>
            </p:nvSpPr>
            <p:spPr>
              <a:xfrm>
                <a:off x="9359593" y="1909060"/>
                <a:ext cx="617478" cy="523220"/>
              </a:xfrm>
              <a:prstGeom prst="rect">
                <a:avLst/>
              </a:prstGeom>
            </p:spPr>
            <p:txBody>
              <a:bodyPr wrap="none">
                <a:spAutoFit/>
              </a:bodyPr>
              <a:lstStyle/>
              <a:p>
                <a:pPr algn="r"/>
                <a:r>
                  <a:rPr lang="en-US" sz="2800" b="1">
                    <a:solidFill>
                      <a:schemeClr val="bg1"/>
                    </a:solidFill>
                    <a:cs typeface="+mn-ea"/>
                    <a:sym typeface="+mn-lt"/>
                  </a:rPr>
                  <a:t>01</a:t>
                </a:r>
                <a:endParaRPr lang="en-US" sz="2800" b="1" dirty="0">
                  <a:solidFill>
                    <a:schemeClr val="bg1"/>
                  </a:solidFill>
                  <a:cs typeface="+mn-ea"/>
                  <a:sym typeface="+mn-lt"/>
                </a:endParaRPr>
              </a:p>
            </p:txBody>
          </p:sp>
        </p:grpSp>
        <p:grpSp>
          <p:nvGrpSpPr>
            <p:cNvPr id="2" name="Group 1"/>
            <p:cNvGrpSpPr/>
            <p:nvPr/>
          </p:nvGrpSpPr>
          <p:grpSpPr>
            <a:xfrm>
              <a:off x="9811969" y="1619301"/>
              <a:ext cx="1118084" cy="1315012"/>
              <a:chOff x="9937479" y="1619301"/>
              <a:chExt cx="1118084" cy="1315012"/>
            </a:xfrm>
          </p:grpSpPr>
          <p:sp>
            <p:nvSpPr>
              <p:cNvPr id="139" name="Freeform 25"/>
              <p:cNvSpPr/>
              <p:nvPr/>
            </p:nvSpPr>
            <p:spPr bwMode="auto">
              <a:xfrm flipH="1">
                <a:off x="10752120" y="1619301"/>
                <a:ext cx="303443" cy="1302230"/>
              </a:xfrm>
              <a:custGeom>
                <a:avLst/>
                <a:gdLst/>
                <a:ahLst/>
                <a:cxnLst>
                  <a:cxn ang="0">
                    <a:pos x="176" y="773"/>
                  </a:cxn>
                  <a:cxn ang="0">
                    <a:pos x="0" y="711"/>
                  </a:cxn>
                  <a:cxn ang="0">
                    <a:pos x="0" y="149"/>
                  </a:cxn>
                  <a:cxn ang="0">
                    <a:pos x="176" y="0"/>
                  </a:cxn>
                  <a:cxn ang="0">
                    <a:pos x="176" y="773"/>
                  </a:cxn>
                </a:cxnLst>
                <a:rect l="0" t="0" r="r" b="b"/>
                <a:pathLst>
                  <a:path w="176" h="773">
                    <a:moveTo>
                      <a:pt x="176" y="773"/>
                    </a:moveTo>
                    <a:lnTo>
                      <a:pt x="0" y="711"/>
                    </a:lnTo>
                    <a:lnTo>
                      <a:pt x="0" y="149"/>
                    </a:lnTo>
                    <a:lnTo>
                      <a:pt x="176" y="0"/>
                    </a:lnTo>
                    <a:lnTo>
                      <a:pt x="176" y="773"/>
                    </a:lnTo>
                    <a:close/>
                  </a:path>
                </a:pathLst>
              </a:custGeom>
              <a:solidFill>
                <a:schemeClr val="accent1"/>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0" name="Freeform 26"/>
              <p:cNvSpPr/>
              <p:nvPr/>
            </p:nvSpPr>
            <p:spPr bwMode="auto">
              <a:xfrm flipH="1">
                <a:off x="9937479" y="1632083"/>
                <a:ext cx="818952" cy="1302230"/>
              </a:xfrm>
              <a:custGeom>
                <a:avLst/>
                <a:gdLst/>
                <a:ahLst/>
                <a:cxnLst>
                  <a:cxn ang="0">
                    <a:pos x="0" y="773"/>
                  </a:cxn>
                  <a:cxn ang="0">
                    <a:pos x="475" y="711"/>
                  </a:cxn>
                  <a:cxn ang="0">
                    <a:pos x="475" y="105"/>
                  </a:cxn>
                  <a:cxn ang="0">
                    <a:pos x="0" y="0"/>
                  </a:cxn>
                  <a:cxn ang="0">
                    <a:pos x="0" y="773"/>
                  </a:cxn>
                </a:cxnLst>
                <a:rect l="0" t="0" r="r" b="b"/>
                <a:pathLst>
                  <a:path w="475" h="773">
                    <a:moveTo>
                      <a:pt x="0" y="773"/>
                    </a:moveTo>
                    <a:lnTo>
                      <a:pt x="475" y="711"/>
                    </a:lnTo>
                    <a:lnTo>
                      <a:pt x="475" y="105"/>
                    </a:lnTo>
                    <a:lnTo>
                      <a:pt x="0" y="0"/>
                    </a:lnTo>
                    <a:lnTo>
                      <a:pt x="0" y="773"/>
                    </a:lnTo>
                    <a:close/>
                  </a:path>
                </a:pathLst>
              </a:custGeom>
              <a:solidFill>
                <a:schemeClr val="accent1">
                  <a:lumMod val="75000"/>
                </a:schemeClr>
              </a:solidFill>
              <a:ln w="9525">
                <a:noFill/>
                <a:round/>
              </a:ln>
            </p:spPr>
            <p:txBody>
              <a:bodyPr vert="horz" wrap="square" lIns="91440" tIns="45720" rIns="91440" bIns="45720" numCol="1" anchor="t" anchorCtr="0" compatLnSpc="1"/>
              <a:lstStyle/>
              <a:p>
                <a:endParaRPr lang="en-US" sz="1350">
                  <a:cs typeface="+mn-ea"/>
                  <a:sym typeface="+mn-lt"/>
                </a:endParaRPr>
              </a:p>
            </p:txBody>
          </p:sp>
        </p:grpSp>
        <p:sp>
          <p:nvSpPr>
            <p:cNvPr id="121" name="Freeform 6"/>
            <p:cNvSpPr/>
            <p:nvPr/>
          </p:nvSpPr>
          <p:spPr bwMode="auto">
            <a:xfrm flipH="1">
              <a:off x="7804246" y="4894249"/>
              <a:ext cx="2355131" cy="788413"/>
            </a:xfrm>
            <a:custGeom>
              <a:avLst/>
              <a:gdLst/>
              <a:ahLst/>
              <a:cxnLst>
                <a:cxn ang="0">
                  <a:pos x="1206" y="0"/>
                </a:cxn>
                <a:cxn ang="0">
                  <a:pos x="0" y="0"/>
                </a:cxn>
                <a:cxn ang="0">
                  <a:pos x="0" y="468"/>
                </a:cxn>
                <a:cxn ang="0">
                  <a:pos x="1206" y="468"/>
                </a:cxn>
                <a:cxn ang="0">
                  <a:pos x="1366" y="235"/>
                </a:cxn>
                <a:cxn ang="0">
                  <a:pos x="1206" y="0"/>
                </a:cxn>
              </a:cxnLst>
              <a:rect l="0" t="0" r="r" b="b"/>
              <a:pathLst>
                <a:path w="1366" h="468">
                  <a:moveTo>
                    <a:pt x="1206" y="0"/>
                  </a:moveTo>
                  <a:lnTo>
                    <a:pt x="0" y="0"/>
                  </a:lnTo>
                  <a:lnTo>
                    <a:pt x="0" y="468"/>
                  </a:lnTo>
                  <a:lnTo>
                    <a:pt x="1206" y="468"/>
                  </a:lnTo>
                  <a:lnTo>
                    <a:pt x="1366" y="235"/>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3" name="Freeform 8"/>
            <p:cNvSpPr/>
            <p:nvPr/>
          </p:nvSpPr>
          <p:spPr bwMode="auto">
            <a:xfrm flipH="1">
              <a:off x="7804246" y="4894249"/>
              <a:ext cx="2168928" cy="788413"/>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4" name="Freeform 10"/>
            <p:cNvSpPr/>
            <p:nvPr/>
          </p:nvSpPr>
          <p:spPr bwMode="auto">
            <a:xfrm flipH="1">
              <a:off x="7233566" y="4107521"/>
              <a:ext cx="3665453" cy="786729"/>
            </a:xfrm>
            <a:custGeom>
              <a:avLst/>
              <a:gdLst/>
              <a:ahLst/>
              <a:cxnLst>
                <a:cxn ang="0">
                  <a:pos x="1965" y="0"/>
                </a:cxn>
                <a:cxn ang="0">
                  <a:pos x="0" y="0"/>
                </a:cxn>
                <a:cxn ang="0">
                  <a:pos x="0" y="467"/>
                </a:cxn>
                <a:cxn ang="0">
                  <a:pos x="1965" y="467"/>
                </a:cxn>
                <a:cxn ang="0">
                  <a:pos x="2126" y="234"/>
                </a:cxn>
                <a:cxn ang="0">
                  <a:pos x="1965" y="0"/>
                </a:cxn>
              </a:cxnLst>
              <a:rect l="0" t="0" r="r" b="b"/>
              <a:pathLst>
                <a:path w="2126" h="467">
                  <a:moveTo>
                    <a:pt x="1965" y="0"/>
                  </a:moveTo>
                  <a:lnTo>
                    <a:pt x="0" y="0"/>
                  </a:lnTo>
                  <a:lnTo>
                    <a:pt x="0" y="467"/>
                  </a:lnTo>
                  <a:lnTo>
                    <a:pt x="1965" y="467"/>
                  </a:lnTo>
                  <a:lnTo>
                    <a:pt x="2126" y="234"/>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6" name="Freeform 12"/>
            <p:cNvSpPr/>
            <p:nvPr/>
          </p:nvSpPr>
          <p:spPr bwMode="auto">
            <a:xfrm flipH="1">
              <a:off x="7233566" y="4107521"/>
              <a:ext cx="2524094" cy="786729"/>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7" name="Freeform 13"/>
            <p:cNvSpPr/>
            <p:nvPr/>
          </p:nvSpPr>
          <p:spPr bwMode="auto">
            <a:xfrm flipH="1">
              <a:off x="6687024" y="331573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close/>
                </a:path>
              </a:pathLst>
            </a:custGeom>
            <a:solidFill>
              <a:srgbClr val="AAA876"/>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28" name="Freeform 14"/>
            <p:cNvSpPr/>
            <p:nvPr/>
          </p:nvSpPr>
          <p:spPr bwMode="auto">
            <a:xfrm flipH="1">
              <a:off x="6687024" y="3315738"/>
              <a:ext cx="3665453" cy="79178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0" name="Freeform 16"/>
            <p:cNvSpPr/>
            <p:nvPr/>
          </p:nvSpPr>
          <p:spPr bwMode="auto">
            <a:xfrm flipH="1">
              <a:off x="6687024" y="3315738"/>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2" name="Freeform 18"/>
            <p:cNvSpPr/>
            <p:nvPr/>
          </p:nvSpPr>
          <p:spPr bwMode="auto">
            <a:xfrm flipH="1">
              <a:off x="7231841" y="2529009"/>
              <a:ext cx="3667178" cy="786729"/>
            </a:xfrm>
            <a:custGeom>
              <a:avLst/>
              <a:gdLst/>
              <a:ahLst/>
              <a:cxnLst>
                <a:cxn ang="0">
                  <a:pos x="1967" y="0"/>
                </a:cxn>
                <a:cxn ang="0">
                  <a:pos x="0" y="0"/>
                </a:cxn>
                <a:cxn ang="0">
                  <a:pos x="0" y="467"/>
                </a:cxn>
                <a:cxn ang="0">
                  <a:pos x="1967" y="467"/>
                </a:cxn>
                <a:cxn ang="0">
                  <a:pos x="2127" y="234"/>
                </a:cxn>
                <a:cxn ang="0">
                  <a:pos x="1967" y="0"/>
                </a:cxn>
              </a:cxnLst>
              <a:rect l="0" t="0" r="r" b="b"/>
              <a:pathLst>
                <a:path w="2127" h="467">
                  <a:moveTo>
                    <a:pt x="1967" y="0"/>
                  </a:moveTo>
                  <a:lnTo>
                    <a:pt x="0" y="0"/>
                  </a:lnTo>
                  <a:lnTo>
                    <a:pt x="0" y="467"/>
                  </a:lnTo>
                  <a:lnTo>
                    <a:pt x="1967" y="467"/>
                  </a:lnTo>
                  <a:lnTo>
                    <a:pt x="2127" y="234"/>
                  </a:lnTo>
                  <a:lnTo>
                    <a:pt x="196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4" name="Freeform 20"/>
            <p:cNvSpPr/>
            <p:nvPr/>
          </p:nvSpPr>
          <p:spPr bwMode="auto">
            <a:xfrm flipH="1">
              <a:off x="7231842" y="2529009"/>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6" name="Freeform 22"/>
            <p:cNvSpPr/>
            <p:nvPr/>
          </p:nvSpPr>
          <p:spPr bwMode="auto">
            <a:xfrm flipH="1">
              <a:off x="7800798" y="1796189"/>
              <a:ext cx="2358579" cy="732821"/>
            </a:xfrm>
            <a:custGeom>
              <a:avLst/>
              <a:gdLst/>
              <a:ahLst/>
              <a:cxnLst>
                <a:cxn ang="0">
                  <a:pos x="1207" y="0"/>
                </a:cxn>
                <a:cxn ang="0">
                  <a:pos x="0" y="0"/>
                </a:cxn>
                <a:cxn ang="0">
                  <a:pos x="0" y="435"/>
                </a:cxn>
                <a:cxn ang="0">
                  <a:pos x="1207" y="435"/>
                </a:cxn>
                <a:cxn ang="0">
                  <a:pos x="1368" y="217"/>
                </a:cxn>
                <a:cxn ang="0">
                  <a:pos x="1207" y="0"/>
                </a:cxn>
              </a:cxnLst>
              <a:rect l="0" t="0" r="r" b="b"/>
              <a:pathLst>
                <a:path w="1368" h="435">
                  <a:moveTo>
                    <a:pt x="1207" y="0"/>
                  </a:moveTo>
                  <a:lnTo>
                    <a:pt x="0" y="0"/>
                  </a:lnTo>
                  <a:lnTo>
                    <a:pt x="0" y="435"/>
                  </a:lnTo>
                  <a:lnTo>
                    <a:pt x="1207" y="435"/>
                  </a:lnTo>
                  <a:lnTo>
                    <a:pt x="1368" y="217"/>
                  </a:lnTo>
                  <a:lnTo>
                    <a:pt x="1207"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38" name="Freeform 24"/>
            <p:cNvSpPr/>
            <p:nvPr/>
          </p:nvSpPr>
          <p:spPr bwMode="auto">
            <a:xfrm flipH="1">
              <a:off x="7800798" y="1796189"/>
              <a:ext cx="2358579" cy="732821"/>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4" name="Rectangle 33"/>
            <p:cNvSpPr/>
            <p:nvPr/>
          </p:nvSpPr>
          <p:spPr bwMode="auto">
            <a:xfrm flipH="1">
              <a:off x="9805934" y="4914465"/>
              <a:ext cx="1725" cy="638481"/>
            </a:xfrm>
            <a:prstGeom prst="rect">
              <a:avLst/>
            </a:prstGeom>
            <a:solidFill>
              <a:srgbClr val="BCC447"/>
            </a:solid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5" name="Rectangle 34"/>
            <p:cNvSpPr/>
            <p:nvPr/>
          </p:nvSpPr>
          <p:spPr bwMode="auto">
            <a:xfrm flipH="1">
              <a:off x="9805934" y="4914465"/>
              <a:ext cx="1725" cy="638481"/>
            </a:xfrm>
            <a:prstGeom prst="rect">
              <a:avLst/>
            </a:prstGeom>
            <a:noFill/>
            <a:ln w="9525">
              <a:noFill/>
              <a:miter lim="800000"/>
            </a:ln>
          </p:spPr>
          <p:txBody>
            <a:bodyPr vert="horz" wrap="square" lIns="91440" tIns="45720" rIns="91440" bIns="45720" numCol="1" anchor="t" anchorCtr="0" compatLnSpc="1"/>
            <a:lstStyle/>
            <a:p>
              <a:endParaRPr lang="en-US" sz="1350">
                <a:cs typeface="+mn-ea"/>
                <a:sym typeface="+mn-lt"/>
              </a:endParaRPr>
            </a:p>
          </p:txBody>
        </p:sp>
        <p:sp>
          <p:nvSpPr>
            <p:cNvPr id="146" name="Freeform 36"/>
            <p:cNvSpPr/>
            <p:nvPr/>
          </p:nvSpPr>
          <p:spPr bwMode="auto">
            <a:xfrm flipH="1">
              <a:off x="9973173" y="5682663"/>
              <a:ext cx="155170" cy="121294"/>
            </a:xfrm>
            <a:custGeom>
              <a:avLst/>
              <a:gdLst/>
              <a:ahLst/>
              <a:cxnLst>
                <a:cxn ang="0">
                  <a:pos x="90" y="0"/>
                </a:cxn>
                <a:cxn ang="0">
                  <a:pos x="86" y="0"/>
                </a:cxn>
                <a:cxn ang="0">
                  <a:pos x="0" y="66"/>
                </a:cxn>
                <a:cxn ang="0">
                  <a:pos x="0" y="72"/>
                </a:cxn>
                <a:cxn ang="0">
                  <a:pos x="90" y="0"/>
                </a:cxn>
              </a:cxnLst>
              <a:rect l="0" t="0" r="r" b="b"/>
              <a:pathLst>
                <a:path w="90" h="72">
                  <a:moveTo>
                    <a:pt x="90" y="0"/>
                  </a:moveTo>
                  <a:lnTo>
                    <a:pt x="86" y="0"/>
                  </a:lnTo>
                  <a:lnTo>
                    <a:pt x="0" y="66"/>
                  </a:lnTo>
                  <a:lnTo>
                    <a:pt x="0" y="72"/>
                  </a:lnTo>
                  <a:lnTo>
                    <a:pt x="9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7" name="Freeform 37"/>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close/>
                </a:path>
              </a:pathLst>
            </a:custGeom>
            <a:solidFill>
              <a:srgbClr val="BCC44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8" name="Freeform 38"/>
            <p:cNvSpPr/>
            <p:nvPr/>
          </p:nvSpPr>
          <p:spPr bwMode="auto">
            <a:xfrm flipH="1">
              <a:off x="9809383" y="5552946"/>
              <a:ext cx="170687" cy="129718"/>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0" name="Freeform 40"/>
            <p:cNvSpPr/>
            <p:nvPr/>
          </p:nvSpPr>
          <p:spPr bwMode="auto">
            <a:xfrm flipH="1">
              <a:off x="9807659" y="4914465"/>
              <a:ext cx="320684" cy="879384"/>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2" name="Freeform 42"/>
            <p:cNvSpPr/>
            <p:nvPr/>
          </p:nvSpPr>
          <p:spPr bwMode="auto">
            <a:xfrm flipH="1">
              <a:off x="9455940" y="3984541"/>
              <a:ext cx="781021" cy="1078172"/>
            </a:xfrm>
            <a:custGeom>
              <a:avLst/>
              <a:gdLst/>
              <a:ahLst/>
              <a:cxnLst>
                <a:cxn ang="0">
                  <a:pos x="0" y="0"/>
                </a:cxn>
                <a:cxn ang="0">
                  <a:pos x="453" y="56"/>
                </a:cxn>
                <a:cxn ang="0">
                  <a:pos x="453" y="478"/>
                </a:cxn>
                <a:cxn ang="0">
                  <a:pos x="0" y="640"/>
                </a:cxn>
                <a:cxn ang="0">
                  <a:pos x="0" y="0"/>
                </a:cxn>
              </a:cxnLst>
              <a:rect l="0" t="0" r="r" b="b"/>
              <a:pathLst>
                <a:path w="453" h="640">
                  <a:moveTo>
                    <a:pt x="0" y="0"/>
                  </a:moveTo>
                  <a:lnTo>
                    <a:pt x="453" y="56"/>
                  </a:lnTo>
                  <a:lnTo>
                    <a:pt x="453" y="478"/>
                  </a:lnTo>
                  <a:lnTo>
                    <a:pt x="0" y="640"/>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5" name="Freeform 45"/>
            <p:cNvSpPr/>
            <p:nvPr/>
          </p:nvSpPr>
          <p:spPr bwMode="auto">
            <a:xfrm flipH="1">
              <a:off x="9455940" y="3984541"/>
              <a:ext cx="781021" cy="1078172"/>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path>
              </a:pathLst>
            </a:custGeom>
            <a:noFill/>
            <a:ln w="9525">
              <a:noFill/>
              <a:round/>
            </a:ln>
          </p:spPr>
          <p:txBody>
            <a:bodyPr vert="horz" wrap="square" lIns="91440" tIns="45720" rIns="91440" bIns="45720" numCol="1" anchor="t" anchorCtr="0" compatLnSpc="1"/>
            <a:lstStyle/>
            <a:p>
              <a:endParaRPr lang="en-US" sz="1350">
                <a:cs typeface="+mn-ea"/>
                <a:sym typeface="+mn-lt"/>
              </a:endParaRPr>
            </a:p>
          </p:txBody>
        </p:sp>
        <p:grpSp>
          <p:nvGrpSpPr>
            <p:cNvPr id="222" name="Group 221"/>
            <p:cNvGrpSpPr/>
            <p:nvPr/>
          </p:nvGrpSpPr>
          <p:grpSpPr>
            <a:xfrm>
              <a:off x="7233567" y="3993506"/>
              <a:ext cx="2994429" cy="1078172"/>
              <a:chOff x="7359077" y="3993506"/>
              <a:chExt cx="2994429" cy="1078172"/>
            </a:xfrm>
            <a:effectLst>
              <a:outerShdw blurRad="660400" dist="254000" dir="2700000" algn="tl" rotWithShape="0">
                <a:prstClr val="black">
                  <a:alpha val="40000"/>
                </a:prstClr>
              </a:outerShdw>
            </a:effectLst>
          </p:grpSpPr>
          <p:sp>
            <p:nvSpPr>
              <p:cNvPr id="199" name="Freeform 11"/>
              <p:cNvSpPr/>
              <p:nvPr/>
            </p:nvSpPr>
            <p:spPr bwMode="auto">
              <a:xfrm flipH="1">
                <a:off x="7359077" y="4107521"/>
                <a:ext cx="2524094" cy="675543"/>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202" name="Freeform 44"/>
              <p:cNvSpPr/>
              <p:nvPr/>
            </p:nvSpPr>
            <p:spPr bwMode="auto">
              <a:xfrm flipH="1">
                <a:off x="9572485" y="3993506"/>
                <a:ext cx="781021" cy="1078172"/>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sp>
          <p:nvSpPr>
            <p:cNvPr id="187" name="Rectangle 186"/>
            <p:cNvSpPr/>
            <p:nvPr/>
          </p:nvSpPr>
          <p:spPr>
            <a:xfrm>
              <a:off x="8769827" y="4177686"/>
              <a:ext cx="617478" cy="523220"/>
            </a:xfrm>
            <a:prstGeom prst="rect">
              <a:avLst/>
            </a:prstGeom>
          </p:spPr>
          <p:txBody>
            <a:bodyPr wrap="none">
              <a:spAutoFit/>
            </a:bodyPr>
            <a:lstStyle/>
            <a:p>
              <a:pPr algn="r"/>
              <a:r>
                <a:rPr lang="en-US" sz="2800" b="1">
                  <a:solidFill>
                    <a:schemeClr val="bg1"/>
                  </a:solidFill>
                  <a:cs typeface="+mn-ea"/>
                  <a:sym typeface="+mn-lt"/>
                </a:rPr>
                <a:t>04</a:t>
              </a:r>
              <a:endParaRPr lang="en-US" sz="2800" b="1" dirty="0">
                <a:solidFill>
                  <a:schemeClr val="bg1"/>
                </a:solidFill>
                <a:cs typeface="+mn-ea"/>
                <a:sym typeface="+mn-lt"/>
              </a:endParaRPr>
            </a:p>
          </p:txBody>
        </p:sp>
        <p:grpSp>
          <p:nvGrpSpPr>
            <p:cNvPr id="221" name="Group 220"/>
            <p:cNvGrpSpPr/>
            <p:nvPr/>
          </p:nvGrpSpPr>
          <p:grpSpPr>
            <a:xfrm>
              <a:off x="7231842" y="2360544"/>
              <a:ext cx="4048205" cy="1078172"/>
              <a:chOff x="7357352" y="2360544"/>
              <a:chExt cx="4048205" cy="1078172"/>
            </a:xfrm>
            <a:effectLst>
              <a:outerShdw blurRad="660400" dist="254000" dir="2700000" algn="tl" rotWithShape="0">
                <a:prstClr val="black">
                  <a:alpha val="40000"/>
                </a:prstClr>
              </a:outerShdw>
            </a:effectLst>
          </p:grpSpPr>
          <p:grpSp>
            <p:nvGrpSpPr>
              <p:cNvPr id="208" name="Group 207"/>
              <p:cNvGrpSpPr/>
              <p:nvPr/>
            </p:nvGrpSpPr>
            <p:grpSpPr>
              <a:xfrm>
                <a:off x="7357352" y="2529009"/>
                <a:ext cx="2820640" cy="786729"/>
                <a:chOff x="7357352" y="2529009"/>
                <a:chExt cx="2820640" cy="786729"/>
              </a:xfrm>
            </p:grpSpPr>
            <p:sp>
              <p:nvSpPr>
                <p:cNvPr id="133" name="Freeform 19"/>
                <p:cNvSpPr/>
                <p:nvPr/>
              </p:nvSpPr>
              <p:spPr bwMode="auto">
                <a:xfrm flipH="1">
                  <a:off x="7357352" y="2529009"/>
                  <a:ext cx="2820640" cy="786729"/>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1" name="Rectangle 180"/>
                <p:cNvSpPr/>
                <p:nvPr/>
              </p:nvSpPr>
              <p:spPr>
                <a:xfrm>
                  <a:off x="8982957" y="2661866"/>
                  <a:ext cx="617478" cy="523220"/>
                </a:xfrm>
                <a:prstGeom prst="rect">
                  <a:avLst/>
                </a:prstGeom>
              </p:spPr>
              <p:txBody>
                <a:bodyPr wrap="none">
                  <a:spAutoFit/>
                </a:bodyPr>
                <a:lstStyle/>
                <a:p>
                  <a:pPr algn="r"/>
                  <a:r>
                    <a:rPr lang="en-US" sz="2800" b="1">
                      <a:solidFill>
                        <a:schemeClr val="bg1"/>
                      </a:solidFill>
                      <a:cs typeface="+mn-ea"/>
                      <a:sym typeface="+mn-lt"/>
                    </a:rPr>
                    <a:t>02</a:t>
                  </a:r>
                  <a:endParaRPr lang="en-US" sz="2800" b="1" dirty="0">
                    <a:solidFill>
                      <a:schemeClr val="bg1"/>
                    </a:solidFill>
                    <a:cs typeface="+mn-ea"/>
                    <a:sym typeface="+mn-lt"/>
                  </a:endParaRPr>
                </a:p>
              </p:txBody>
            </p:sp>
          </p:grpSp>
          <p:grpSp>
            <p:nvGrpSpPr>
              <p:cNvPr id="3" name="Group 2"/>
              <p:cNvGrpSpPr/>
              <p:nvPr/>
            </p:nvGrpSpPr>
            <p:grpSpPr>
              <a:xfrm>
                <a:off x="9581450" y="2360544"/>
                <a:ext cx="1824107" cy="1078172"/>
                <a:chOff x="9581450" y="2360544"/>
                <a:chExt cx="1824107" cy="1078172"/>
              </a:xfrm>
            </p:grpSpPr>
            <p:sp>
              <p:nvSpPr>
                <p:cNvPr id="141" name="Freeform 27"/>
                <p:cNvSpPr/>
                <p:nvPr/>
              </p:nvSpPr>
              <p:spPr bwMode="auto">
                <a:xfrm flipH="1">
                  <a:off x="10627984" y="2360544"/>
                  <a:ext cx="777573" cy="1078172"/>
                </a:xfrm>
                <a:custGeom>
                  <a:avLst/>
                  <a:gdLst/>
                  <a:ahLst/>
                  <a:cxnLst>
                    <a:cxn ang="0">
                      <a:pos x="451" y="640"/>
                    </a:cxn>
                    <a:cxn ang="0">
                      <a:pos x="0" y="584"/>
                    </a:cxn>
                    <a:cxn ang="0">
                      <a:pos x="0" y="162"/>
                    </a:cxn>
                    <a:cxn ang="0">
                      <a:pos x="451" y="0"/>
                    </a:cxn>
                    <a:cxn ang="0">
                      <a:pos x="451" y="640"/>
                    </a:cxn>
                  </a:cxnLst>
                  <a:rect l="0" t="0" r="r" b="b"/>
                  <a:pathLst>
                    <a:path w="451" h="640">
                      <a:moveTo>
                        <a:pt x="451" y="640"/>
                      </a:moveTo>
                      <a:lnTo>
                        <a:pt x="0" y="584"/>
                      </a:lnTo>
                      <a:lnTo>
                        <a:pt x="0" y="162"/>
                      </a:lnTo>
                      <a:lnTo>
                        <a:pt x="451" y="0"/>
                      </a:lnTo>
                      <a:lnTo>
                        <a:pt x="451" y="640"/>
                      </a:lnTo>
                      <a:close/>
                    </a:path>
                  </a:pathLst>
                </a:custGeom>
                <a:solidFill>
                  <a:srgbClr val="01B0A8"/>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42" name="Freeform 28"/>
                <p:cNvSpPr/>
                <p:nvPr/>
              </p:nvSpPr>
              <p:spPr bwMode="auto">
                <a:xfrm flipH="1">
                  <a:off x="9581450" y="2360544"/>
                  <a:ext cx="1046534" cy="1078172"/>
                </a:xfrm>
                <a:custGeom>
                  <a:avLst/>
                  <a:gdLst/>
                  <a:ahLst/>
                  <a:cxnLst>
                    <a:cxn ang="0">
                      <a:pos x="0" y="640"/>
                    </a:cxn>
                    <a:cxn ang="0">
                      <a:pos x="607" y="584"/>
                    </a:cxn>
                    <a:cxn ang="0">
                      <a:pos x="607" y="103"/>
                    </a:cxn>
                    <a:cxn ang="0">
                      <a:pos x="0" y="0"/>
                    </a:cxn>
                    <a:cxn ang="0">
                      <a:pos x="0" y="640"/>
                    </a:cxn>
                  </a:cxnLst>
                  <a:rect l="0" t="0" r="r" b="b"/>
                  <a:pathLst>
                    <a:path w="607" h="640">
                      <a:moveTo>
                        <a:pt x="0" y="640"/>
                      </a:moveTo>
                      <a:lnTo>
                        <a:pt x="607" y="584"/>
                      </a:lnTo>
                      <a:lnTo>
                        <a:pt x="607" y="103"/>
                      </a:lnTo>
                      <a:lnTo>
                        <a:pt x="0" y="0"/>
                      </a:lnTo>
                      <a:lnTo>
                        <a:pt x="0" y="640"/>
                      </a:lnTo>
                      <a:close/>
                    </a:path>
                  </a:pathLst>
                </a:custGeom>
                <a:solidFill>
                  <a:srgbClr val="01857E"/>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grpSp>
          <p:nvGrpSpPr>
            <p:cNvPr id="211" name="Group 210"/>
            <p:cNvGrpSpPr/>
            <p:nvPr/>
          </p:nvGrpSpPr>
          <p:grpSpPr>
            <a:xfrm>
              <a:off x="6675669" y="3209707"/>
              <a:ext cx="4913707" cy="1000679"/>
              <a:chOff x="6801179" y="3209707"/>
              <a:chExt cx="4913707" cy="1000679"/>
            </a:xfrm>
            <a:effectLst>
              <a:outerShdw blurRad="660400" dist="254000" dir="2700000" algn="tl" rotWithShape="0">
                <a:prstClr val="black">
                  <a:alpha val="40000"/>
                </a:prstClr>
              </a:outerShdw>
            </a:effectLst>
          </p:grpSpPr>
          <p:grpSp>
            <p:nvGrpSpPr>
              <p:cNvPr id="210" name="Group 209"/>
              <p:cNvGrpSpPr/>
              <p:nvPr/>
            </p:nvGrpSpPr>
            <p:grpSpPr>
              <a:xfrm>
                <a:off x="6801179" y="3315840"/>
                <a:ext cx="2817192" cy="791783"/>
                <a:chOff x="6801179" y="3315840"/>
                <a:chExt cx="2817192" cy="791783"/>
              </a:xfrm>
            </p:grpSpPr>
            <p:sp>
              <p:nvSpPr>
                <p:cNvPr id="129" name="Freeform 15"/>
                <p:cNvSpPr/>
                <p:nvPr/>
              </p:nvSpPr>
              <p:spPr bwMode="auto">
                <a:xfrm flipH="1">
                  <a:off x="6801179" y="3315840"/>
                  <a:ext cx="2817192" cy="79178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close/>
                    </a:path>
                  </a:pathLst>
                </a:custGeom>
                <a:solidFill>
                  <a:srgbClr val="01B1A9"/>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84" name="Rectangle 183"/>
                <p:cNvSpPr/>
                <p:nvPr/>
              </p:nvSpPr>
              <p:spPr>
                <a:xfrm>
                  <a:off x="8561379" y="3433423"/>
                  <a:ext cx="617478" cy="523220"/>
                </a:xfrm>
                <a:prstGeom prst="rect">
                  <a:avLst/>
                </a:prstGeom>
              </p:spPr>
              <p:txBody>
                <a:bodyPr wrap="none">
                  <a:spAutoFit/>
                </a:bodyPr>
                <a:lstStyle/>
                <a:p>
                  <a:pPr algn="r"/>
                  <a:r>
                    <a:rPr lang="en-US" sz="2800" b="1">
                      <a:solidFill>
                        <a:schemeClr val="bg1"/>
                      </a:solidFill>
                      <a:cs typeface="+mn-ea"/>
                      <a:sym typeface="+mn-lt"/>
                    </a:rPr>
                    <a:t>03</a:t>
                  </a:r>
                  <a:endParaRPr lang="en-US" sz="2800" b="1" dirty="0">
                    <a:solidFill>
                      <a:schemeClr val="bg1"/>
                    </a:solidFill>
                    <a:cs typeface="+mn-ea"/>
                    <a:sym typeface="+mn-lt"/>
                  </a:endParaRPr>
                </a:p>
              </p:txBody>
            </p:sp>
          </p:grpSp>
          <p:grpSp>
            <p:nvGrpSpPr>
              <p:cNvPr id="158" name="Group 157"/>
              <p:cNvGrpSpPr/>
              <p:nvPr/>
            </p:nvGrpSpPr>
            <p:grpSpPr>
              <a:xfrm>
                <a:off x="9252859" y="3209707"/>
                <a:ext cx="2462027" cy="1000679"/>
                <a:chOff x="9264214" y="3209605"/>
                <a:chExt cx="2462027" cy="1000679"/>
              </a:xfrm>
            </p:grpSpPr>
            <p:sp>
              <p:nvSpPr>
                <p:cNvPr id="156" name="Freeform 46"/>
                <p:cNvSpPr/>
                <p:nvPr/>
              </p:nvSpPr>
              <p:spPr bwMode="auto">
                <a:xfrm flipH="1">
                  <a:off x="10510745" y="3209605"/>
                  <a:ext cx="1215496" cy="1000679"/>
                </a:xfrm>
                <a:custGeom>
                  <a:avLst/>
                  <a:gdLst/>
                  <a:ahLst/>
                  <a:cxnLst>
                    <a:cxn ang="0">
                      <a:pos x="705" y="594"/>
                    </a:cxn>
                    <a:cxn ang="0">
                      <a:pos x="0" y="531"/>
                    </a:cxn>
                    <a:cxn ang="0">
                      <a:pos x="0" y="63"/>
                    </a:cxn>
                    <a:cxn ang="0">
                      <a:pos x="705" y="0"/>
                    </a:cxn>
                    <a:cxn ang="0">
                      <a:pos x="705" y="594"/>
                    </a:cxn>
                  </a:cxnLst>
                  <a:rect l="0" t="0" r="r" b="b"/>
                  <a:pathLst>
                    <a:path w="705" h="594">
                      <a:moveTo>
                        <a:pt x="705" y="594"/>
                      </a:moveTo>
                      <a:lnTo>
                        <a:pt x="0" y="531"/>
                      </a:lnTo>
                      <a:lnTo>
                        <a:pt x="0" y="63"/>
                      </a:lnTo>
                      <a:lnTo>
                        <a:pt x="705" y="0"/>
                      </a:lnTo>
                      <a:lnTo>
                        <a:pt x="705" y="594"/>
                      </a:lnTo>
                      <a:close/>
                    </a:path>
                  </a:pathLst>
                </a:custGeom>
                <a:solidFill>
                  <a:srgbClr val="01AFA7"/>
                </a:solidFill>
                <a:ln w="9525">
                  <a:noFill/>
                  <a:round/>
                </a:ln>
              </p:spPr>
              <p:txBody>
                <a:bodyPr vert="horz" wrap="square" lIns="91440" tIns="45720" rIns="91440" bIns="45720" numCol="1" anchor="t" anchorCtr="0" compatLnSpc="1"/>
                <a:lstStyle/>
                <a:p>
                  <a:endParaRPr lang="en-US" sz="1350">
                    <a:cs typeface="+mn-ea"/>
                    <a:sym typeface="+mn-lt"/>
                  </a:endParaRPr>
                </a:p>
              </p:txBody>
            </p:sp>
            <p:sp>
              <p:nvSpPr>
                <p:cNvPr id="157" name="Freeform 47"/>
                <p:cNvSpPr/>
                <p:nvPr/>
              </p:nvSpPr>
              <p:spPr bwMode="auto">
                <a:xfrm flipH="1">
                  <a:off x="9264214" y="3209605"/>
                  <a:ext cx="1246530" cy="1000679"/>
                </a:xfrm>
                <a:custGeom>
                  <a:avLst/>
                  <a:gdLst/>
                  <a:ahLst/>
                  <a:cxnLst>
                    <a:cxn ang="0">
                      <a:pos x="0" y="594"/>
                    </a:cxn>
                    <a:cxn ang="0">
                      <a:pos x="723" y="531"/>
                    </a:cxn>
                    <a:cxn ang="0">
                      <a:pos x="723" y="63"/>
                    </a:cxn>
                    <a:cxn ang="0">
                      <a:pos x="0" y="0"/>
                    </a:cxn>
                    <a:cxn ang="0">
                      <a:pos x="0" y="594"/>
                    </a:cxn>
                  </a:cxnLst>
                  <a:rect l="0" t="0" r="r" b="b"/>
                  <a:pathLst>
                    <a:path w="723" h="594">
                      <a:moveTo>
                        <a:pt x="0" y="594"/>
                      </a:moveTo>
                      <a:lnTo>
                        <a:pt x="723" y="531"/>
                      </a:lnTo>
                      <a:lnTo>
                        <a:pt x="723" y="63"/>
                      </a:lnTo>
                      <a:lnTo>
                        <a:pt x="0" y="0"/>
                      </a:lnTo>
                      <a:lnTo>
                        <a:pt x="0" y="594"/>
                      </a:lnTo>
                      <a:close/>
                    </a:path>
                  </a:pathLst>
                </a:custGeom>
                <a:solidFill>
                  <a:srgbClr val="01847D"/>
                </a:solidFill>
                <a:ln w="9525">
                  <a:noFill/>
                  <a:round/>
                </a:ln>
              </p:spPr>
              <p:txBody>
                <a:bodyPr vert="horz" wrap="square" lIns="91440" tIns="45720" rIns="91440" bIns="45720" numCol="1" anchor="t" anchorCtr="0" compatLnSpc="1"/>
                <a:lstStyle/>
                <a:p>
                  <a:endParaRPr lang="en-US" sz="1350">
                    <a:cs typeface="+mn-ea"/>
                    <a:sym typeface="+mn-lt"/>
                  </a:endParaRPr>
                </a:p>
              </p:txBody>
            </p:sp>
          </p:grpSp>
        </p:gr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23957" y="4289792"/>
              <a:ext cx="444226" cy="44422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5516" y="3385104"/>
              <a:ext cx="631775" cy="631775"/>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549" y="2688144"/>
              <a:ext cx="464931" cy="464931"/>
            </a:xfrm>
            <a:prstGeom prst="rect">
              <a:avLst/>
            </a:prstGeom>
          </p:spPr>
        </p:pic>
        <p:pic>
          <p:nvPicPr>
            <p:cNvPr id="88" name="图片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170" y="1909060"/>
              <a:ext cx="400774" cy="400774"/>
            </a:xfrm>
            <a:prstGeom prst="rect">
              <a:avLst/>
            </a:prstGeom>
          </p:spPr>
        </p:pic>
      </p:grpSp>
      <p:sp>
        <p:nvSpPr>
          <p:cNvPr id="73" name="TextBox 34"/>
          <p:cNvSpPr txBox="1"/>
          <p:nvPr/>
        </p:nvSpPr>
        <p:spPr>
          <a:xfrm>
            <a:off x="1718930" y="1060188"/>
            <a:ext cx="1960245" cy="521970"/>
          </a:xfrm>
          <a:prstGeom prst="rect">
            <a:avLst/>
          </a:prstGeom>
          <a:noFill/>
          <a:effectLst>
            <a:outerShdw blurRad="660400" dist="254000" dir="5400000" algn="t" rotWithShape="0">
              <a:prstClr val="black">
                <a:alpha val="40000"/>
              </a:prstClr>
            </a:outerShdw>
          </a:effectLst>
        </p:spPr>
        <p:txBody>
          <a:bodyPr wrap="none" rtlCol="0">
            <a:spAutoFit/>
          </a:bodyPr>
          <a:lstStyle/>
          <a:p>
            <a:r>
              <a:rPr lang="en-US" altLang="zh-CN" sz="2800" b="1" dirty="0">
                <a:solidFill>
                  <a:srgbClr val="01B2AA"/>
                </a:solidFill>
                <a:ea typeface="宋体" panose="02010600030101010101" pitchFamily="2" charset="-122"/>
                <a:cs typeface="+mn-ea"/>
                <a:sym typeface="+mn-lt"/>
              </a:rPr>
              <a:t>3.</a:t>
            </a:r>
            <a:r>
              <a:rPr lang="zh-CN" altLang="en-US" sz="2800" b="1" dirty="0">
                <a:solidFill>
                  <a:srgbClr val="01B2AA"/>
                </a:solidFill>
                <a:ea typeface="宋体" panose="02010600030101010101" pitchFamily="2" charset="-122"/>
                <a:cs typeface="+mn-ea"/>
                <a:sym typeface="+mn-lt"/>
              </a:rPr>
              <a:t>针吸活检</a:t>
            </a:r>
            <a:endParaRPr lang="zh-CN" altLang="en-US" sz="2800" b="1" dirty="0">
              <a:solidFill>
                <a:srgbClr val="01B2AA"/>
              </a:solidFill>
              <a:ea typeface="宋体" panose="02010600030101010101" pitchFamily="2" charset="-122"/>
              <a:cs typeface="+mn-ea"/>
              <a:sym typeface="+mn-lt"/>
            </a:endParaRPr>
          </a:p>
        </p:txBody>
      </p:sp>
    </p:spTree>
  </p:cSld>
  <p:clrMapOvr>
    <a:masterClrMapping/>
  </p:clrMapOvr>
  <p:timing>
    <p:tnLst>
      <p:par>
        <p:cTn id="1" dur="indefinite" restart="never" nodeType="tmRoot"/>
      </p:par>
    </p:tnLst>
    <p:bldLst>
      <p:bldP spid="227" grpId="0" animBg="1"/>
      <p:bldP spid="84" grpId="0" animBg="1"/>
      <p:bldP spid="85" grpId="0" animBg="1"/>
      <p:bldP spid="8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34"/>
          <p:cNvSpPr txBox="1"/>
          <p:nvPr/>
        </p:nvSpPr>
        <p:spPr>
          <a:xfrm>
            <a:off x="1562720" y="434078"/>
            <a:ext cx="3032760" cy="521970"/>
          </a:xfrm>
          <a:prstGeom prst="rect">
            <a:avLst/>
          </a:prstGeom>
          <a:noFill/>
          <a:effectLst>
            <a:outerShdw blurRad="660400" dist="254000" dir="5400000" algn="t" rotWithShape="0">
              <a:prstClr val="black">
                <a:alpha val="40000"/>
              </a:prstClr>
            </a:outerShdw>
          </a:effectLst>
        </p:spPr>
        <p:txBody>
          <a:bodyPr wrap="none" rtlCol="0">
            <a:spAutoFit/>
          </a:bodyPr>
          <a:lstStyle/>
          <a:p>
            <a:r>
              <a:rPr lang="en-US" altLang="zh-CN" sz="2800" b="1" dirty="0">
                <a:solidFill>
                  <a:srgbClr val="01B2AA"/>
                </a:solidFill>
                <a:ea typeface="宋体" panose="02010600030101010101" pitchFamily="2" charset="-122"/>
                <a:cs typeface="+mn-ea"/>
                <a:sym typeface="+mn-lt"/>
              </a:rPr>
              <a:t>4.</a:t>
            </a:r>
            <a:r>
              <a:rPr lang="zh-CN" altLang="en-US" sz="2800" b="1" dirty="0">
                <a:solidFill>
                  <a:srgbClr val="01B2AA"/>
                </a:solidFill>
                <a:ea typeface="宋体" panose="02010600030101010101" pitchFamily="2" charset="-122"/>
                <a:cs typeface="+mn-ea"/>
                <a:sym typeface="+mn-lt"/>
              </a:rPr>
              <a:t>肿瘤标志物检测</a:t>
            </a:r>
            <a:endParaRPr lang="zh-CN" altLang="en-US" sz="2800" b="1" dirty="0">
              <a:solidFill>
                <a:srgbClr val="01B2AA"/>
              </a:solidFill>
              <a:ea typeface="宋体" panose="02010600030101010101" pitchFamily="2" charset="-122"/>
              <a:cs typeface="+mn-ea"/>
              <a:sym typeface="+mn-lt"/>
            </a:endParaRPr>
          </a:p>
        </p:txBody>
      </p:sp>
      <p:sp>
        <p:nvSpPr>
          <p:cNvPr id="4" name="文本框 3"/>
          <p:cNvSpPr txBox="1"/>
          <p:nvPr/>
        </p:nvSpPr>
        <p:spPr>
          <a:xfrm>
            <a:off x="1283335" y="956310"/>
            <a:ext cx="8933815" cy="1476375"/>
          </a:xfrm>
          <a:prstGeom prst="rect">
            <a:avLst/>
          </a:prstGeom>
          <a:noFill/>
        </p:spPr>
        <p:txBody>
          <a:bodyPr wrap="square" rtlCol="0">
            <a:spAutoFit/>
          </a:bodyPr>
          <a:p>
            <a:endParaRPr lang="zh-CN" altLang="en-US"/>
          </a:p>
          <a:p>
            <a:r>
              <a:rPr lang="en-US" altLang="zh-CN"/>
              <a:t>  </a:t>
            </a:r>
            <a:r>
              <a:rPr lang="zh-CN" altLang="en-US"/>
              <a:t>迄今尚无诊断敏感性和特异性高的肿瘤标志物。癌胚抗原(CEA)神经特异性烯醇酶(NSE)、细胞角蛋白19片段(CYFRA21-1)和胃泌素释放肽前体(ProGRP)检测或联合检测时对肺癌的诊断和病情的监测有一定参考价值。</a:t>
            </a:r>
            <a:endParaRPr lang="zh-CN" altLang="en-US"/>
          </a:p>
          <a:p>
            <a:endParaRPr lang="zh-CN" altLang="en-US"/>
          </a:p>
        </p:txBody>
      </p:sp>
      <p:pic>
        <p:nvPicPr>
          <p:cNvPr id="7" name="图片 6" descr="142968398323492741"/>
          <p:cNvPicPr>
            <a:picLocks noChangeAspect="1"/>
          </p:cNvPicPr>
          <p:nvPr>
            <p:custDataLst>
              <p:tags r:id="rId1"/>
            </p:custDataLst>
          </p:nvPr>
        </p:nvPicPr>
        <p:blipFill>
          <a:blip r:embed="rId2"/>
          <a:stretch>
            <a:fillRect/>
          </a:stretch>
        </p:blipFill>
        <p:spPr>
          <a:xfrm>
            <a:off x="1245235" y="2705100"/>
            <a:ext cx="8611235" cy="376745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34"/>
          <p:cNvSpPr txBox="1"/>
          <p:nvPr/>
        </p:nvSpPr>
        <p:spPr>
          <a:xfrm>
            <a:off x="1492870" y="434078"/>
            <a:ext cx="4105275" cy="521970"/>
          </a:xfrm>
          <a:prstGeom prst="rect">
            <a:avLst/>
          </a:prstGeom>
          <a:noFill/>
          <a:effectLst>
            <a:outerShdw blurRad="660400" dist="254000" dir="5400000" algn="t" rotWithShape="0">
              <a:prstClr val="black">
                <a:alpha val="40000"/>
              </a:prstClr>
            </a:outerShdw>
          </a:effectLst>
        </p:spPr>
        <p:txBody>
          <a:bodyPr wrap="none" rtlCol="0">
            <a:spAutoFit/>
          </a:bodyPr>
          <a:lstStyle/>
          <a:p>
            <a:pPr algn="l"/>
            <a:r>
              <a:rPr lang="en-US" altLang="zh-CN" sz="2800" b="1" dirty="0">
                <a:solidFill>
                  <a:srgbClr val="01B2AA"/>
                </a:solidFill>
                <a:ea typeface="宋体" panose="02010600030101010101" pitchFamily="2" charset="-122"/>
                <a:cs typeface="+mn-ea"/>
                <a:sym typeface="+mn-lt"/>
              </a:rPr>
              <a:t>5.</a:t>
            </a:r>
            <a:r>
              <a:rPr lang="zh-CN" altLang="en-US" sz="2800" b="1" dirty="0">
                <a:solidFill>
                  <a:srgbClr val="01B2AA"/>
                </a:solidFill>
                <a:ea typeface="宋体" panose="02010600030101010101" pitchFamily="2" charset="-122"/>
                <a:cs typeface="+mn-ea"/>
                <a:sym typeface="+mn-lt"/>
              </a:rPr>
              <a:t>肿</a:t>
            </a:r>
            <a:r>
              <a:rPr lang="zh-CN" altLang="en-US" sz="2800" b="1" dirty="0">
                <a:solidFill>
                  <a:srgbClr val="01B2AA"/>
                </a:solidFill>
                <a:ea typeface="宋体" panose="02010600030101010101" pitchFamily="2" charset="-122"/>
                <a:cs typeface="+mn-ea"/>
                <a:sym typeface="+mn-ea"/>
              </a:rPr>
              <a:t>癌的基因诊断及其他</a:t>
            </a:r>
            <a:endParaRPr lang="zh-CN" altLang="en-US" sz="2800" b="1" dirty="0">
              <a:solidFill>
                <a:srgbClr val="01B2AA"/>
              </a:solidFill>
              <a:ea typeface="宋体" panose="02010600030101010101" pitchFamily="2" charset="-122"/>
              <a:cs typeface="+mn-ea"/>
              <a:sym typeface="+mn-lt"/>
            </a:endParaRPr>
          </a:p>
        </p:txBody>
      </p:sp>
      <p:sp>
        <p:nvSpPr>
          <p:cNvPr id="4" name="文本框 3"/>
          <p:cNvSpPr txBox="1"/>
          <p:nvPr/>
        </p:nvSpPr>
        <p:spPr>
          <a:xfrm>
            <a:off x="1283335" y="956310"/>
            <a:ext cx="8933815" cy="2286000"/>
          </a:xfrm>
          <a:prstGeom prst="rect">
            <a:avLst/>
          </a:prstGeom>
          <a:noFill/>
        </p:spPr>
        <p:txBody>
          <a:bodyPr wrap="square" rtlCol="0">
            <a:spAutoFit/>
          </a:bodyPr>
          <a:p>
            <a:endParaRPr lang="zh-CN" altLang="en-US"/>
          </a:p>
          <a:p>
            <a:r>
              <a:rPr lang="zh-CN" altLang="en-US">
                <a:sym typeface="+mn-ea"/>
              </a:rPr>
              <a:t>肺癌的发生认为是由于原癌基因的激活和抑癌基因的缺失所致,因此癌基因产物如c-myc基因扩增,ras基因突变,抑癌基因Rb、p53异常等有助于诊断早期肺癌。同时，基因检测可识别靶向药物最佳用药人群。目前主要检测NSCLC病人EGFR基因突变间变性淋巴瘤激酶(ALK)融合基因和 ROS1融合基因重排等。还可检测耐药基因如GFR耐药突变的T790MC797S等。抗程序性细胞死亡蛋白配体-1(PD-L1)免疫组化检测可筛选对免疫检查点抑制剂(immune-checkpoint-inhibitor)可能获益的NSCLC病人。</a:t>
            </a:r>
            <a:endParaRPr lang="zh-CN" altLang="en-US"/>
          </a:p>
          <a:p>
            <a:endParaRPr lang="zh-CN" altLang="en-US"/>
          </a:p>
        </p:txBody>
      </p:sp>
      <p:pic>
        <p:nvPicPr>
          <p:cNvPr id="2" name="图片 1" descr="&amp;pky8530082363&amp;"/>
          <p:cNvPicPr>
            <a:picLocks noChangeAspect="1"/>
          </p:cNvPicPr>
          <p:nvPr/>
        </p:nvPicPr>
        <p:blipFill>
          <a:blip r:embed="rId1"/>
          <a:stretch>
            <a:fillRect/>
          </a:stretch>
        </p:blipFill>
        <p:spPr>
          <a:xfrm>
            <a:off x="363220" y="4300220"/>
            <a:ext cx="3188335" cy="2283460"/>
          </a:xfrm>
          <a:prstGeom prst="rect">
            <a:avLst/>
          </a:prstGeom>
        </p:spPr>
      </p:pic>
      <p:pic>
        <p:nvPicPr>
          <p:cNvPr id="6" name="图片 5" descr="&amp;pky95120062455&amp;"/>
          <p:cNvPicPr>
            <a:picLocks noChangeAspect="1"/>
          </p:cNvPicPr>
          <p:nvPr/>
        </p:nvPicPr>
        <p:blipFill>
          <a:blip r:embed="rId2"/>
          <a:stretch>
            <a:fillRect/>
          </a:stretch>
        </p:blipFill>
        <p:spPr>
          <a:xfrm>
            <a:off x="4421505" y="4299585"/>
            <a:ext cx="3348990" cy="2284095"/>
          </a:xfrm>
          <a:prstGeom prst="rect">
            <a:avLst/>
          </a:prstGeom>
        </p:spPr>
      </p:pic>
      <p:pic>
        <p:nvPicPr>
          <p:cNvPr id="5" name="图片 4" descr="&amp;pky96113071175&amp;"/>
          <p:cNvPicPr>
            <a:picLocks noChangeAspect="1"/>
          </p:cNvPicPr>
          <p:nvPr/>
        </p:nvPicPr>
        <p:blipFill>
          <a:blip r:embed="rId3"/>
          <a:stretch>
            <a:fillRect/>
          </a:stretch>
        </p:blipFill>
        <p:spPr>
          <a:xfrm>
            <a:off x="8574405" y="4299585"/>
            <a:ext cx="3300730" cy="22840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5429" y="1404128"/>
            <a:ext cx="9146571" cy="4049615"/>
          </a:xfrm>
          <a:prstGeom prst="rect">
            <a:avLst/>
          </a:prstGeom>
          <a:gradFill>
            <a:gsLst>
              <a:gs pos="0">
                <a:schemeClr val="accent1">
                  <a:alpha val="85000"/>
                </a:schemeClr>
              </a:gs>
              <a:gs pos="100000">
                <a:schemeClr val="accent1">
                  <a:lumMod val="50000"/>
                </a:schemeClr>
              </a:gs>
            </a:gsLst>
            <a:lin ang="5400000" scaled="1"/>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 name="Group 1"/>
          <p:cNvGrpSpPr/>
          <p:nvPr/>
        </p:nvGrpSpPr>
        <p:grpSpPr>
          <a:xfrm>
            <a:off x="-2479735" y="1431339"/>
            <a:ext cx="16110416" cy="4226312"/>
            <a:chOff x="-2479735" y="1431339"/>
            <a:chExt cx="16110416" cy="4226312"/>
          </a:xfrm>
        </p:grpSpPr>
        <p:sp>
          <p:nvSpPr>
            <p:cNvPr id="24"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5"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5000"/>
              </a:schemeClr>
            </a:solidFill>
            <a:ln>
              <a:noFill/>
            </a:ln>
          </p:spPr>
          <p:txBody>
            <a:bodyPr vert="horz" wrap="square" lIns="91440" tIns="45720" rIns="91440" bIns="45720" numCol="1" anchor="t" anchorCtr="0" compatLnSpc="1"/>
            <a:lstStyle/>
            <a:p>
              <a:endParaRPr lang="en-US" dirty="0">
                <a:cs typeface="+mn-ea"/>
                <a:sym typeface="+mn-lt"/>
              </a:endParaRPr>
            </a:p>
          </p:txBody>
        </p:sp>
      </p:grpSp>
      <p:sp>
        <p:nvSpPr>
          <p:cNvPr id="18" name="TextBox 5"/>
          <p:cNvSpPr txBox="1"/>
          <p:nvPr/>
        </p:nvSpPr>
        <p:spPr>
          <a:xfrm>
            <a:off x="7098385" y="2852094"/>
            <a:ext cx="3456078" cy="829945"/>
          </a:xfrm>
          <a:prstGeom prst="rect">
            <a:avLst/>
          </a:prstGeom>
          <a:noFill/>
        </p:spPr>
        <p:txBody>
          <a:bodyPr wrap="square" rtlCol="0">
            <a:spAutoFit/>
          </a:bodyPr>
          <a:lstStyle/>
          <a:p>
            <a:r>
              <a:rPr lang="zh-CN" altLang="en-US" sz="4800" spc="300" dirty="0">
                <a:solidFill>
                  <a:schemeClr val="bg1"/>
                </a:solidFill>
                <a:cs typeface="+mn-ea"/>
                <a:sym typeface="+mn-lt"/>
              </a:rPr>
              <a:t>肿瘤的概述</a:t>
            </a:r>
            <a:endParaRPr lang="zh-CN" altLang="en-US" sz="4800" spc="300" dirty="0">
              <a:solidFill>
                <a:schemeClr val="bg1"/>
              </a:solidFill>
              <a:cs typeface="+mn-ea"/>
              <a:sym typeface="+mn-lt"/>
            </a:endParaRPr>
          </a:p>
        </p:txBody>
      </p:sp>
      <p:cxnSp>
        <p:nvCxnSpPr>
          <p:cNvPr id="19" name="Straight Connector 32"/>
          <p:cNvCxnSpPr/>
          <p:nvPr/>
        </p:nvCxnSpPr>
        <p:spPr>
          <a:xfrm>
            <a:off x="6733246" y="2852094"/>
            <a:ext cx="0" cy="1203158"/>
          </a:xfrm>
          <a:prstGeom prst="line">
            <a:avLst/>
          </a:prstGeom>
          <a:ln w="254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Box 4"/>
          <p:cNvSpPr txBox="1"/>
          <p:nvPr/>
        </p:nvSpPr>
        <p:spPr>
          <a:xfrm>
            <a:off x="-497984" y="4055252"/>
            <a:ext cx="3957506" cy="1938992"/>
          </a:xfrm>
          <a:prstGeom prst="rect">
            <a:avLst/>
          </a:prstGeom>
          <a:noFill/>
        </p:spPr>
        <p:txBody>
          <a:bodyPr wrap="square" rtlCol="0">
            <a:spAutoFit/>
          </a:bodyPr>
          <a:lstStyle/>
          <a:p>
            <a:pPr algn="r"/>
            <a:r>
              <a:rPr lang="en-US" sz="4800">
                <a:gradFill flip="none" rotWithShape="1">
                  <a:gsLst>
                    <a:gs pos="100000">
                      <a:schemeClr val="bg1">
                        <a:lumMod val="85000"/>
                      </a:schemeClr>
                    </a:gs>
                    <a:gs pos="0">
                      <a:schemeClr val="bg1"/>
                    </a:gs>
                  </a:gsLst>
                  <a:lin ang="5400000" scaled="1"/>
                  <a:tileRect/>
                </a:gradFill>
                <a:cs typeface="+mn-ea"/>
                <a:sym typeface="+mn-lt"/>
              </a:rPr>
              <a:t>PHASE</a:t>
            </a:r>
            <a:endParaRPr lang="en-US" sz="4800">
              <a:gradFill flip="none" rotWithShape="1">
                <a:gsLst>
                  <a:gs pos="100000">
                    <a:schemeClr val="bg1">
                      <a:lumMod val="85000"/>
                    </a:schemeClr>
                  </a:gs>
                  <a:gs pos="0">
                    <a:schemeClr val="bg1"/>
                  </a:gs>
                </a:gsLst>
                <a:lin ang="5400000" scaled="1"/>
                <a:tileRect/>
              </a:gradFill>
              <a:cs typeface="+mn-ea"/>
              <a:sym typeface="+mn-lt"/>
            </a:endParaRPr>
          </a:p>
          <a:p>
            <a:pPr algn="r"/>
            <a:r>
              <a:rPr lang="en-US" sz="7200">
                <a:gradFill flip="none" rotWithShape="1">
                  <a:gsLst>
                    <a:gs pos="100000">
                      <a:schemeClr val="bg1">
                        <a:lumMod val="85000"/>
                      </a:schemeClr>
                    </a:gs>
                    <a:gs pos="0">
                      <a:schemeClr val="bg1"/>
                    </a:gs>
                  </a:gsLst>
                  <a:lin ang="5400000" scaled="1"/>
                  <a:tileRect/>
                </a:gradFill>
                <a:cs typeface="+mn-ea"/>
                <a:sym typeface="+mn-lt"/>
              </a:rPr>
              <a:t> 01</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rcRect l="27093" r="6309"/>
          <a:stretch>
            <a:fillRect/>
          </a:stretch>
        </p:blipFill>
        <p:spPr>
          <a:xfrm>
            <a:off x="-676743" y="24673"/>
            <a:ext cx="6705636" cy="6858000"/>
          </a:xfrm>
          <a:custGeom>
            <a:avLst/>
            <a:gdLst>
              <a:gd name="connsiteX0" fmla="*/ 0 w 6705636"/>
              <a:gd name="connsiteY0" fmla="*/ 0 h 6858000"/>
              <a:gd name="connsiteX1" fmla="*/ 4157737 w 6705636"/>
              <a:gd name="connsiteY1" fmla="*/ 0 h 6858000"/>
              <a:gd name="connsiteX2" fmla="*/ 6705636 w 6705636"/>
              <a:gd name="connsiteY2" fmla="*/ 6858000 h 6858000"/>
              <a:gd name="connsiteX3" fmla="*/ 2547899 w 6705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5636" h="6858000">
                <a:moveTo>
                  <a:pt x="0" y="0"/>
                </a:moveTo>
                <a:lnTo>
                  <a:pt x="4157737" y="0"/>
                </a:lnTo>
                <a:lnTo>
                  <a:pt x="6705636" y="6858000"/>
                </a:lnTo>
                <a:lnTo>
                  <a:pt x="2547899" y="6858000"/>
                </a:lnTo>
                <a:close/>
              </a:path>
            </a:pathLst>
          </a:custGeom>
          <a:gradFill flip="none" rotWithShape="1">
            <a:gsLst>
              <a:gs pos="0">
                <a:schemeClr val="accent1">
                  <a:alpha val="85000"/>
                </a:schemeClr>
              </a:gs>
              <a:gs pos="100000">
                <a:schemeClr val="accent1">
                  <a:lumMod val="50000"/>
                </a:schemeClr>
              </a:gs>
            </a:gsLst>
            <a:lin ang="8100000" scaled="1"/>
            <a:tileRect/>
          </a:gradFill>
        </p:spPr>
      </p:pic>
      <p:sp>
        <p:nvSpPr>
          <p:cNvPr id="26" name="平行四边形 25"/>
          <p:cNvSpPr/>
          <p:nvPr/>
        </p:nvSpPr>
        <p:spPr>
          <a:xfrm flipH="1">
            <a:off x="-682193" y="10003"/>
            <a:ext cx="6716536" cy="6887340"/>
          </a:xfrm>
          <a:prstGeom prst="parallelogram">
            <a:avLst>
              <a:gd name="adj" fmla="val 38097"/>
            </a:avLst>
          </a:prstGeom>
          <a:gradFill flip="none" rotWithShape="1">
            <a:gsLst>
              <a:gs pos="0">
                <a:srgbClr val="1BB2AB">
                  <a:alpha val="61000"/>
                </a:srgbClr>
              </a:gs>
              <a:gs pos="100000">
                <a:srgbClr val="01605C">
                  <a:alpha val="88000"/>
                </a:srgbClr>
              </a:gs>
            </a:gsLst>
            <a:path path="circle">
              <a:fillToRect l="50000" t="130000" r="50000" b="-30000"/>
            </a:path>
            <a:tileRect/>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TextBox 4"/>
          <p:cNvSpPr txBox="1"/>
          <p:nvPr/>
        </p:nvSpPr>
        <p:spPr>
          <a:xfrm>
            <a:off x="-1120346" y="2703681"/>
            <a:ext cx="3957506" cy="1938992"/>
          </a:xfrm>
          <a:prstGeom prst="rect">
            <a:avLst/>
          </a:prstGeom>
          <a:noFill/>
        </p:spPr>
        <p:txBody>
          <a:bodyPr wrap="square" rtlCol="0">
            <a:spAutoFit/>
          </a:bodyPr>
          <a:lstStyle/>
          <a:p>
            <a:pPr algn="r"/>
            <a:r>
              <a:rPr lang="en-US" sz="4800">
                <a:gradFill flip="none" rotWithShape="1">
                  <a:gsLst>
                    <a:gs pos="100000">
                      <a:schemeClr val="bg1">
                        <a:lumMod val="85000"/>
                      </a:schemeClr>
                    </a:gs>
                    <a:gs pos="0">
                      <a:schemeClr val="bg1"/>
                    </a:gs>
                  </a:gsLst>
                  <a:lin ang="5400000" scaled="1"/>
                  <a:tileRect/>
                </a:gradFill>
                <a:cs typeface="+mn-ea"/>
                <a:sym typeface="+mn-lt"/>
              </a:rPr>
              <a:t>PHASE</a:t>
            </a:r>
            <a:endParaRPr lang="en-US" sz="4800">
              <a:gradFill flip="none" rotWithShape="1">
                <a:gsLst>
                  <a:gs pos="100000">
                    <a:schemeClr val="bg1">
                      <a:lumMod val="85000"/>
                    </a:schemeClr>
                  </a:gs>
                  <a:gs pos="0">
                    <a:schemeClr val="bg1"/>
                  </a:gs>
                </a:gsLst>
                <a:lin ang="5400000" scaled="1"/>
                <a:tileRect/>
              </a:gradFill>
              <a:cs typeface="+mn-ea"/>
              <a:sym typeface="+mn-lt"/>
            </a:endParaRPr>
          </a:p>
          <a:p>
            <a:pPr algn="r"/>
            <a:r>
              <a:rPr lang="en-US" sz="7200">
                <a:gradFill flip="none" rotWithShape="1">
                  <a:gsLst>
                    <a:gs pos="100000">
                      <a:schemeClr val="bg1">
                        <a:lumMod val="85000"/>
                      </a:schemeClr>
                    </a:gs>
                    <a:gs pos="0">
                      <a:schemeClr val="bg1"/>
                    </a:gs>
                  </a:gsLst>
                  <a:lin ang="5400000" scaled="1"/>
                  <a:tileRect/>
                </a:gradFill>
                <a:cs typeface="+mn-ea"/>
                <a:sym typeface="+mn-lt"/>
              </a:rPr>
              <a:t> 01</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3302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908810" y="344170"/>
            <a:ext cx="9028430" cy="3661410"/>
          </a:xfrm>
          <a:prstGeom prst="rect">
            <a:avLst/>
          </a:prstGeom>
          <a:noFill/>
        </p:spPr>
        <p:txBody>
          <a:bodyPr wrap="square" rtlCol="0">
            <a:spAutoFit/>
          </a:bodyPr>
          <a:p>
            <a:r>
              <a:rPr lang="zh-CN" altLang="en-US" sz="2800" b="1">
                <a:ea typeface="宋体" panose="02010600030101010101" pitchFamily="2" charset="-122"/>
              </a:rPr>
              <a:t>（一）手术治疗</a:t>
            </a:r>
            <a:endParaRPr lang="zh-CN" altLang="en-US" sz="2800" b="1">
              <a:ea typeface="宋体" panose="02010600030101010101" pitchFamily="2" charset="-122"/>
            </a:endParaRPr>
          </a:p>
          <a:p>
            <a:r>
              <a:rPr lang="zh-CN" altLang="en-US" sz="1600">
                <a:ea typeface="宋体" panose="02010600030101010101" pitchFamily="2" charset="-122"/>
              </a:rPr>
              <a:t>手术治疗</a:t>
            </a:r>
            <a:r>
              <a:rPr lang="en-US" altLang="zh-CN" sz="1600">
                <a:ea typeface="宋体" panose="02010600030101010101" pitchFamily="2" charset="-122"/>
              </a:rPr>
              <a:t>是早期肺癌的最佳治疗方法分为根治性与</a:t>
            </a:r>
            <a:r>
              <a:rPr lang="zh-CN" altLang="en-US" sz="1600">
                <a:ea typeface="宋体" panose="02010600030101010101" pitchFamily="2" charset="-122"/>
              </a:rPr>
              <a:t>姑</a:t>
            </a:r>
            <a:r>
              <a:rPr lang="en-US" altLang="zh-CN" sz="1600">
                <a:ea typeface="宋体" panose="02010600030101010101" pitchFamily="2" charset="-122"/>
              </a:rPr>
              <a:t>息性手术</a:t>
            </a:r>
            <a:r>
              <a:rPr lang="zh-CN" altLang="en-US" sz="1600">
                <a:ea typeface="宋体" panose="02010600030101010101" pitchFamily="2" charset="-122"/>
              </a:rPr>
              <a:t>，</a:t>
            </a:r>
            <a:r>
              <a:rPr lang="en-US" altLang="zh-CN" sz="1600">
                <a:ea typeface="宋体" panose="02010600030101010101" pitchFamily="2" charset="-122"/>
              </a:rPr>
              <a:t>应当力争根治性切除,以期达到切除肿瘤,减少肿瘤转移和复发的目的</a:t>
            </a:r>
            <a:r>
              <a:rPr lang="zh-CN" altLang="en-US" sz="1600">
                <a:ea typeface="宋体" panose="02010600030101010101" pitchFamily="2" charset="-122"/>
              </a:rPr>
              <a:t>；</a:t>
            </a:r>
            <a:r>
              <a:rPr lang="en-US" altLang="zh-CN" sz="1600">
                <a:ea typeface="宋体" panose="02010600030101010101" pitchFamily="2" charset="-122"/>
              </a:rPr>
              <a:t>并可进行TNM分期,指导术后综合治疗。</a:t>
            </a:r>
            <a:endParaRPr lang="en-US" altLang="zh-CN" sz="1600">
              <a:ea typeface="宋体" panose="02010600030101010101" pitchFamily="2" charset="-122"/>
            </a:endParaRPr>
          </a:p>
          <a:p>
            <a:endParaRPr lang="en-US" altLang="zh-CN" sz="1600">
              <a:ea typeface="宋体" panose="02010600030101010101" pitchFamily="2" charset="-122"/>
            </a:endParaRPr>
          </a:p>
          <a:p>
            <a:r>
              <a:rPr lang="en-US" altLang="zh-CN" sz="1600">
                <a:ea typeface="宋体" panose="02010600030101010101" pitchFamily="2" charset="-122"/>
              </a:rPr>
              <a:t>1.NSCLC主要适于I期及Ⅱ期</a:t>
            </a:r>
            <a:r>
              <a:rPr lang="zh-CN" altLang="en-US" sz="1600">
                <a:ea typeface="宋体" panose="02010600030101010101" pitchFamily="2" charset="-122"/>
              </a:rPr>
              <a:t>病人，根治性</a:t>
            </a:r>
            <a:r>
              <a:rPr lang="en-US" altLang="zh-CN" sz="1600">
                <a:ea typeface="宋体" panose="02010600030101010101" pitchFamily="2" charset="-122"/>
              </a:rPr>
              <a:t>性手术切除是首选的治疗手段</a:t>
            </a:r>
            <a:r>
              <a:rPr lang="zh-CN" altLang="en-US" sz="1600">
                <a:ea typeface="宋体" panose="02010600030101010101" pitchFamily="2" charset="-122"/>
              </a:rPr>
              <a:t>，</a:t>
            </a:r>
            <a:r>
              <a:rPr lang="en-US" altLang="zh-CN" sz="1600">
                <a:ea typeface="宋体" panose="02010600030101010101" pitchFamily="2" charset="-122"/>
              </a:rPr>
              <a:t>T</a:t>
            </a:r>
            <a:r>
              <a:rPr lang="en-US" altLang="zh-CN" sz="1600" baseline="-25000">
                <a:ea typeface="宋体" panose="02010600030101010101" pitchFamily="2" charset="-122"/>
              </a:rPr>
              <a:t>3</a:t>
            </a:r>
            <a:r>
              <a:rPr lang="en-US" altLang="zh-CN" sz="1600">
                <a:ea typeface="宋体" panose="02010600030101010101" pitchFamily="2" charset="-122"/>
              </a:rPr>
              <a:t>N</a:t>
            </a:r>
            <a:r>
              <a:rPr lang="en-US" altLang="zh-CN" sz="1600" baseline="-25000">
                <a:ea typeface="宋体" panose="02010600030101010101" pitchFamily="2" charset="-122"/>
              </a:rPr>
              <a:t>1</a:t>
            </a:r>
            <a:r>
              <a:rPr lang="en-US" altLang="zh-CN" sz="1600">
                <a:ea typeface="宋体" panose="02010600030101010101" pitchFamily="2" charset="-122"/>
              </a:rPr>
              <a:t>和T</a:t>
            </a:r>
            <a:r>
              <a:rPr lang="en-US" altLang="zh-CN" sz="1600" baseline="-25000">
                <a:ea typeface="宋体" panose="02010600030101010101" pitchFamily="2" charset="-122"/>
              </a:rPr>
              <a:t>1-3</a:t>
            </a:r>
            <a:r>
              <a:rPr lang="en-US" altLang="zh-CN" sz="1600">
                <a:ea typeface="宋体" panose="02010600030101010101" pitchFamily="2" charset="-122"/>
              </a:rPr>
              <a:t>N</a:t>
            </a:r>
            <a:r>
              <a:rPr lang="en-US" altLang="zh-CN" sz="1600" baseline="-25000">
                <a:ea typeface="宋体" panose="02010600030101010101" pitchFamily="2" charset="-122"/>
              </a:rPr>
              <a:t>2</a:t>
            </a:r>
            <a:r>
              <a:rPr lang="en-US" altLang="zh-CN" sz="1600">
                <a:ea typeface="宋体" panose="02010600030101010101" pitchFamily="2" charset="-122"/>
              </a:rPr>
              <a:t>的ⅢA期病人需通过多学科讨论采取综合治疗的方法,包括手术治疗联合术后化疗或序贯放化疗,或同步放化疗等。除了I期外Ⅱ~Ⅱ期肺癌根治性手术后需术后辅助化疗。术前化疗(新辅助化疗可使原先不能手术的病人降低TNM分期而可以手术。术后根据病人最终病理TNM分期切缘情况。选择再次手术、术后辅助化疗或放疗</a:t>
            </a:r>
            <a:r>
              <a:rPr lang="zh-CN" altLang="en-US" sz="1600">
                <a:ea typeface="宋体" panose="02010600030101010101" pitchFamily="2" charset="-122"/>
              </a:rPr>
              <a:t>。</a:t>
            </a:r>
            <a:endParaRPr lang="zh-CN" altLang="en-US" sz="1600">
              <a:ea typeface="宋体" panose="02010600030101010101" pitchFamily="2" charset="-122"/>
            </a:endParaRPr>
          </a:p>
          <a:p>
            <a:endParaRPr lang="zh-CN" altLang="en-US" sz="1600">
              <a:ea typeface="宋体" panose="02010600030101010101" pitchFamily="2" charset="-122"/>
            </a:endParaRPr>
          </a:p>
          <a:p>
            <a:r>
              <a:rPr lang="en-US" altLang="zh-CN" sz="1600">
                <a:ea typeface="宋体" panose="02010600030101010101" pitchFamily="2" charset="-122"/>
              </a:rPr>
              <a:t>2.SCLC90%以上就诊时已有胸内或远处转移一般不推荐手术治疗。</a:t>
            </a:r>
            <a:r>
              <a:rPr lang="zh-CN" altLang="en-US" sz="1600">
                <a:ea typeface="宋体" panose="02010600030101010101" pitchFamily="2" charset="-122"/>
              </a:rPr>
              <a:t>少数患者可做肺叶切除和淋巴结清扫，但一般术后均需要采用药物化疗治疗</a:t>
            </a:r>
            <a:r>
              <a:rPr lang="en-US" altLang="zh-CN" sz="1600">
                <a:ea typeface="宋体" panose="02010600030101010101" pitchFamily="2" charset="-122"/>
              </a:rPr>
              <a:t>4-6</a:t>
            </a:r>
            <a:r>
              <a:rPr lang="zh-CN" altLang="en-US" sz="1600">
                <a:ea typeface="宋体" panose="02010600030101010101" pitchFamily="2" charset="-122"/>
              </a:rPr>
              <a:t>疗程。</a:t>
            </a:r>
            <a:endParaRPr lang="en-US" altLang="zh-CN" sz="1600">
              <a:ea typeface="宋体" panose="02010600030101010101" pitchFamily="2" charset="-122"/>
            </a:endParaRPr>
          </a:p>
          <a:p>
            <a:endParaRPr lang="en-US" altLang="zh-CN" sz="1400">
              <a:ea typeface="宋体" panose="02010600030101010101" pitchFamily="2" charset="-122"/>
            </a:endParaRPr>
          </a:p>
          <a:p>
            <a:endParaRPr lang="en-US" altLang="zh-CN" sz="1400">
              <a:ea typeface="宋体" panose="02010600030101010101" pitchFamily="2" charset="-122"/>
            </a:endParaRPr>
          </a:p>
        </p:txBody>
      </p:sp>
      <p:pic>
        <p:nvPicPr>
          <p:cNvPr id="4" name="http://photo-static-api.fotomore.com/creative/vcg/400/new/VCG41N1145086299.jpg" descr="&amp;pky380_sjzg_VCG41N1145086299&amp;2&amp;src_toppic_inpsrchlx1&amp;"/>
          <p:cNvPicPr>
            <a:picLocks noChangeAspect="1"/>
          </p:cNvPicPr>
          <p:nvPr/>
        </p:nvPicPr>
        <p:blipFill>
          <a:blip r:embed="rId2"/>
          <a:stretch>
            <a:fillRect/>
          </a:stretch>
        </p:blipFill>
        <p:spPr>
          <a:xfrm>
            <a:off x="2349500" y="3601085"/>
            <a:ext cx="7087235" cy="325691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58420" y="4254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63600" y="347980"/>
            <a:ext cx="9028430" cy="4907280"/>
          </a:xfrm>
          <a:prstGeom prst="rect">
            <a:avLst/>
          </a:prstGeom>
          <a:noFill/>
        </p:spPr>
        <p:txBody>
          <a:bodyPr wrap="square" rtlCol="0">
            <a:spAutoFit/>
          </a:bodyPr>
          <a:p>
            <a:r>
              <a:rPr lang="zh-CN" altLang="en-US" sz="2800" b="1">
                <a:ea typeface="宋体" panose="02010600030101010101" pitchFamily="2" charset="-122"/>
              </a:rPr>
              <a:t>（二）药物治疗</a:t>
            </a:r>
            <a:endParaRPr lang="zh-CN" altLang="en-US" sz="2800" b="1">
              <a:ea typeface="宋体" panose="02010600030101010101" pitchFamily="2" charset="-122"/>
            </a:endParaRPr>
          </a:p>
          <a:p>
            <a:r>
              <a:rPr lang="zh-CN" altLang="en-US">
                <a:ea typeface="宋体" panose="02010600030101010101" pitchFamily="2" charset="-122"/>
              </a:rPr>
              <a:t>主要包括化疗和靶向治疗，主要用于肺癌晚期或复发病人的治疗。化疗还可用于手术后病人的辅助化疗、术前新辅助化疗及联合放疗的综合治疗等。</a:t>
            </a:r>
            <a:endParaRPr lang="zh-CN" altLang="en-US">
              <a:ea typeface="宋体" panose="02010600030101010101" pitchFamily="2" charset="-122"/>
            </a:endParaRPr>
          </a:p>
          <a:p>
            <a:r>
              <a:rPr lang="zh-CN" altLang="en-US">
                <a:ea typeface="宋体" panose="02010600030101010101" pitchFamily="2" charset="-122"/>
              </a:rPr>
              <a:t>化疗应当严格掌握适应证，充分考虑病人的疾病分期、体力状况，自身意愿，药物不良反应，生活质量等,避免治疗过度或治疗不足。常用的药物包括铂类(顺铂、卡铂)吉西他滨、培美曲塞、紫杉类(紫杉醇、多西他赛)、依托泊苷等。目前一线化疗推荐含铂的两药联合方案,二线化疗推荐多西他赛或培美曲塞单药治疗。一般治疗2个周期后评估疗效，密切监测及防治不良反应并酌情调整药物和(或)剂量。</a:t>
            </a:r>
            <a:endParaRPr lang="zh-CN" altLang="en-US">
              <a:ea typeface="宋体" panose="02010600030101010101" pitchFamily="2" charset="-122"/>
            </a:endParaRPr>
          </a:p>
          <a:p>
            <a:r>
              <a:rPr lang="zh-CN" altLang="en-US">
                <a:ea typeface="宋体" panose="02010600030101010101" pitchFamily="2" charset="-122"/>
              </a:rPr>
              <a:t>靶向治疗是以肿瘤组织或细胞的驱动基因变异以及肿瘤相关信号通路的特异性分子为靶点利用分子靶向药物特异性阻断该靶点的生物学功能，选择性地逆转肿瘤细胞的恶性生物学行为,从而达到抑制肿瘤生长甚至使肿瘤消退的目的。目前靶向治疗主要应用于腺癌病人，例如厄洛替尼、吉非替尼、阿法替尼、奥希替尼等可用于一线治疗或化疗后的维持治疗，可延长病人的生存期。靶向治疗成功的关键是选择特异性的标靶人群。此外，以肿瘤血管生成为靶点的贝伐珠单抗联合化疗能明显提高晚期NSCLC的化疗效果并延长肿瘤进展时间。采用针对免疫检查点PD-L可抑制PD-1与肿瘤细胞表面的PD-L1结合，产生一系列抗肿瘤的免疫作用，也有一定的治疗效果。 </a:t>
            </a:r>
            <a:endParaRPr lang="zh-CN" altLang="en-US">
              <a:ea typeface="宋体" panose="02010600030101010101" pitchFamily="2" charset="-122"/>
            </a:endParaRPr>
          </a:p>
          <a:p>
            <a:endParaRPr lang="zh-CN" altLang="en-US">
              <a:ea typeface="宋体" panose="02010600030101010101" pitchFamily="2" charset="-122"/>
            </a:endParaRPr>
          </a:p>
        </p:txBody>
      </p:sp>
      <p:pic>
        <p:nvPicPr>
          <p:cNvPr id="8" name="图片 7" descr="t01248d0ff9c598baff"/>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758680" y="-83185"/>
            <a:ext cx="2232660" cy="2232660"/>
          </a:xfrm>
          <a:prstGeom prst="rect">
            <a:avLst/>
          </a:prstGeom>
        </p:spPr>
      </p:pic>
      <p:pic>
        <p:nvPicPr>
          <p:cNvPr id="10" name="图片 9" descr="2017111317254149314"/>
          <p:cNvPicPr>
            <a:picLocks noChangeAspect="1"/>
          </p:cNvPicPr>
          <p:nvPr/>
        </p:nvPicPr>
        <p:blipFill>
          <a:blip r:embed="rId3"/>
          <a:stretch>
            <a:fillRect/>
          </a:stretch>
        </p:blipFill>
        <p:spPr>
          <a:xfrm>
            <a:off x="9806305" y="4556760"/>
            <a:ext cx="2318385" cy="23437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58420" y="7175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pic>
        <p:nvPicPr>
          <p:cNvPr id="5" name="图片 4" descr="c61ff383-77f7-4901-b1c8-9da40099cd09"/>
          <p:cNvPicPr>
            <a:picLocks noChangeAspect="1"/>
          </p:cNvPicPr>
          <p:nvPr/>
        </p:nvPicPr>
        <p:blipFill>
          <a:blip r:embed="rId2"/>
          <a:stretch>
            <a:fillRect/>
          </a:stretch>
        </p:blipFill>
        <p:spPr>
          <a:xfrm>
            <a:off x="1883410" y="4572000"/>
            <a:ext cx="2781300" cy="1946910"/>
          </a:xfrm>
          <a:prstGeom prst="rect">
            <a:avLst/>
          </a:prstGeom>
        </p:spPr>
      </p:pic>
      <p:pic>
        <p:nvPicPr>
          <p:cNvPr id="6" name="图片 5" descr="VEa--hkrzyan4660040"/>
          <p:cNvPicPr>
            <a:picLocks noChangeAspect="1"/>
          </p:cNvPicPr>
          <p:nvPr/>
        </p:nvPicPr>
        <p:blipFill>
          <a:blip r:embed="rId3"/>
          <a:stretch>
            <a:fillRect/>
          </a:stretch>
        </p:blipFill>
        <p:spPr>
          <a:xfrm>
            <a:off x="7938135" y="4300220"/>
            <a:ext cx="2075180" cy="2075180"/>
          </a:xfrm>
          <a:prstGeom prst="rect">
            <a:avLst/>
          </a:prstGeom>
        </p:spPr>
      </p:pic>
      <p:pic>
        <p:nvPicPr>
          <p:cNvPr id="7" name="图片 6" descr="608295eb020347239ab492fa4279fdaf"/>
          <p:cNvPicPr>
            <a:picLocks noChangeAspect="1"/>
          </p:cNvPicPr>
          <p:nvPr/>
        </p:nvPicPr>
        <p:blipFill>
          <a:blip r:embed="rId4"/>
          <a:stretch>
            <a:fillRect/>
          </a:stretch>
        </p:blipFill>
        <p:spPr>
          <a:xfrm>
            <a:off x="4999355" y="4469765"/>
            <a:ext cx="2192655" cy="2192655"/>
          </a:xfrm>
          <a:prstGeom prst="rect">
            <a:avLst/>
          </a:prstGeom>
        </p:spPr>
      </p:pic>
      <p:pic>
        <p:nvPicPr>
          <p:cNvPr id="4" name="图片 3" descr="3ac35720d7ad4b79836b659e4c850375_th"/>
          <p:cNvPicPr>
            <a:picLocks noChangeAspect="1"/>
          </p:cNvPicPr>
          <p:nvPr/>
        </p:nvPicPr>
        <p:blipFill>
          <a:blip r:embed="rId5"/>
          <a:stretch>
            <a:fillRect/>
          </a:stretch>
        </p:blipFill>
        <p:spPr>
          <a:xfrm>
            <a:off x="5796280" y="1254760"/>
            <a:ext cx="3877310" cy="2386965"/>
          </a:xfrm>
          <a:prstGeom prst="rect">
            <a:avLst/>
          </a:prstGeom>
        </p:spPr>
      </p:pic>
      <p:pic>
        <p:nvPicPr>
          <p:cNvPr id="8" name="图片 7" descr="e0168658c0254fddaef61dfe41897553"/>
          <p:cNvPicPr>
            <a:picLocks noChangeAspect="1"/>
          </p:cNvPicPr>
          <p:nvPr/>
        </p:nvPicPr>
        <p:blipFill>
          <a:blip r:embed="rId6"/>
          <a:stretch>
            <a:fillRect/>
          </a:stretch>
        </p:blipFill>
        <p:spPr>
          <a:xfrm>
            <a:off x="2055495" y="1254760"/>
            <a:ext cx="2825115" cy="28251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0" y="3746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51275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425575" y="547370"/>
            <a:ext cx="9196070" cy="4907280"/>
          </a:xfrm>
          <a:prstGeom prst="rect">
            <a:avLst/>
          </a:prstGeom>
          <a:noFill/>
        </p:spPr>
        <p:txBody>
          <a:bodyPr wrap="square" rtlCol="0">
            <a:spAutoFit/>
          </a:bodyPr>
          <a:p>
            <a:r>
              <a:rPr lang="zh-CN" altLang="en-US" sz="2800" b="1"/>
              <a:t>（三）放射治疗（放疗）</a:t>
            </a:r>
            <a:endParaRPr lang="zh-CN" altLang="en-US" sz="2800" b="1"/>
          </a:p>
          <a:p>
            <a:r>
              <a:rPr lang="zh-CN" altLang="en-US"/>
              <a:t>放疗可分为根治性放疗、姑息性放疗、辅助放疗新辅助化放疗和预防性放疗等。</a:t>
            </a:r>
            <a:endParaRPr lang="zh-CN" altLang="en-US"/>
          </a:p>
          <a:p>
            <a:r>
              <a:rPr lang="zh-CN" altLang="en-US"/>
              <a:t>根治性放疗：用于病灶局限、因解剖原因不便手术或其他原因不能手术者若辅以化疗可提高疗效;</a:t>
            </a:r>
            <a:endParaRPr lang="zh-CN" altLang="en-US"/>
          </a:p>
          <a:p>
            <a:r>
              <a:rPr lang="zh-CN" altLang="en-US"/>
              <a:t>姑息性放疗：目的在于抑制肿瘤的发展延迟肿瘤扩散和缓解症状,对肺癌引起的顽固性咳嗽、咯血、肺不张、上腔静脉阻塞综合征有肯定疗效，也可缓解骨转移性疼痛和脑转移引起的症状。</a:t>
            </a:r>
            <a:endParaRPr lang="zh-CN" altLang="en-US"/>
          </a:p>
          <a:p>
            <a:r>
              <a:rPr lang="zh-CN" altLang="en-US"/>
              <a:t>辅助放疗：适用于术前放疗术后切缘阳性的病人。</a:t>
            </a:r>
            <a:endParaRPr lang="zh-CN" altLang="en-US"/>
          </a:p>
          <a:p>
            <a:r>
              <a:rPr lang="zh-CN" altLang="en-US"/>
              <a:t>预防性放疗：适用于全身治疗有效的小细胞肺癌病人全脑放疗。</a:t>
            </a:r>
            <a:endParaRPr lang="zh-CN" altLang="en-US"/>
          </a:p>
          <a:p>
            <a:r>
              <a:rPr lang="zh-CN" altLang="en-US"/>
              <a:t>放疗通常联合化疗治疗肺癌，因分期治疗目的和病人一般情况的不同联合方案可选择同步放化疗、序贯放化疗。接受放化疗的病人,潜在毒副反应会增大应当注意对肺、心脏、食管和脊髓的保护;治疗过程中应当尽可能避免因毒副反应处理不当导致放疗的非计划性中断。</a:t>
            </a:r>
            <a:endParaRPr lang="zh-CN" altLang="en-US"/>
          </a:p>
          <a:p>
            <a:r>
              <a:rPr lang="zh-CN" altLang="en-US"/>
              <a:t>肺癌对放疗的敏感性，以SCLC为最高，其次为鳞癌和腺癌，故照射剂量以SCLC最小，腺癌最大一般40~70Gy为宜，分5~7周，照射常用的放射线有“</a:t>
            </a:r>
            <a:r>
              <a:rPr lang="en-US" altLang="zh-CN"/>
              <a:t>60</a:t>
            </a:r>
            <a:r>
              <a:rPr lang="zh-CN" altLang="en-US"/>
              <a:t>Co-</a:t>
            </a:r>
            <a:r>
              <a:rPr lang="en-US" altLang="zh-CN"/>
              <a:t>γ</a:t>
            </a:r>
            <a:r>
              <a:rPr lang="zh-CN" altLang="en-US"/>
              <a:t>线，电子束</a:t>
            </a:r>
            <a:r>
              <a:rPr lang="en-US" altLang="zh-CN"/>
              <a:t>β</a:t>
            </a:r>
            <a:r>
              <a:rPr lang="zh-CN" altLang="en-US"/>
              <a:t>线和中子加速器等。应注意减少和防止白细胞减少放射性肺炎和放射性食管炎等放疗反应。对全身情况太差有严重心、肺肝、肾功能不全者应列为禁忌。现在一般多使用更安全、先进的技术如三维适形放疗技术(3D CRT)和调强放疗技术(IMRT)等。</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33655" y="4254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pic>
        <p:nvPicPr>
          <p:cNvPr id="5" name="图片 4" descr="t01ec0e051cce55ab59"/>
          <p:cNvPicPr>
            <a:picLocks noChangeAspect="1"/>
          </p:cNvPicPr>
          <p:nvPr/>
        </p:nvPicPr>
        <p:blipFill>
          <a:blip r:embed="rId2"/>
          <a:stretch>
            <a:fillRect/>
          </a:stretch>
        </p:blipFill>
        <p:spPr>
          <a:xfrm>
            <a:off x="8260715" y="4055110"/>
            <a:ext cx="3340735" cy="2140585"/>
          </a:xfrm>
          <a:prstGeom prst="rect">
            <a:avLst/>
          </a:prstGeom>
        </p:spPr>
      </p:pic>
      <p:pic>
        <p:nvPicPr>
          <p:cNvPr id="6" name="图片 5" descr="哦哦哦"/>
          <p:cNvPicPr>
            <a:picLocks noChangeAspect="1"/>
          </p:cNvPicPr>
          <p:nvPr/>
        </p:nvPicPr>
        <p:blipFill>
          <a:blip r:embed="rId3"/>
          <a:stretch>
            <a:fillRect/>
          </a:stretch>
        </p:blipFill>
        <p:spPr>
          <a:xfrm>
            <a:off x="8145145" y="1139825"/>
            <a:ext cx="3048000" cy="1929130"/>
          </a:xfrm>
          <a:prstGeom prst="rect">
            <a:avLst/>
          </a:prstGeom>
        </p:spPr>
      </p:pic>
      <p:pic>
        <p:nvPicPr>
          <p:cNvPr id="7" name="图片 6" descr="1ce9b24c5c12463ebb078f3999fba67d"/>
          <p:cNvPicPr>
            <a:picLocks noChangeAspect="1"/>
          </p:cNvPicPr>
          <p:nvPr/>
        </p:nvPicPr>
        <p:blipFill>
          <a:blip r:embed="rId4"/>
          <a:stretch>
            <a:fillRect/>
          </a:stretch>
        </p:blipFill>
        <p:spPr>
          <a:xfrm>
            <a:off x="1727835" y="4124325"/>
            <a:ext cx="3067685" cy="1838325"/>
          </a:xfrm>
          <a:prstGeom prst="rect">
            <a:avLst/>
          </a:prstGeom>
        </p:spPr>
      </p:pic>
      <p:pic>
        <p:nvPicPr>
          <p:cNvPr id="8" name="图片 7" descr="16124520990"/>
          <p:cNvPicPr>
            <a:picLocks noChangeAspect="1"/>
          </p:cNvPicPr>
          <p:nvPr/>
        </p:nvPicPr>
        <p:blipFill>
          <a:blip r:embed="rId5"/>
          <a:stretch>
            <a:fillRect/>
          </a:stretch>
        </p:blipFill>
        <p:spPr>
          <a:xfrm rot="5400000">
            <a:off x="5088890" y="824230"/>
            <a:ext cx="2081530" cy="2778125"/>
          </a:xfrm>
          <a:prstGeom prst="rect">
            <a:avLst/>
          </a:prstGeom>
        </p:spPr>
      </p:pic>
      <p:pic>
        <p:nvPicPr>
          <p:cNvPr id="10" name="图片 9" descr="4be565350a9e433680a488edff8562e5"/>
          <p:cNvPicPr>
            <a:picLocks noChangeAspect="1"/>
          </p:cNvPicPr>
          <p:nvPr/>
        </p:nvPicPr>
        <p:blipFill>
          <a:blip r:embed="rId6"/>
          <a:stretch>
            <a:fillRect/>
          </a:stretch>
        </p:blipFill>
        <p:spPr>
          <a:xfrm>
            <a:off x="4933950" y="4055110"/>
            <a:ext cx="3048000" cy="2286000"/>
          </a:xfrm>
          <a:prstGeom prst="rect">
            <a:avLst/>
          </a:prstGeom>
        </p:spPr>
      </p:pic>
      <p:pic>
        <p:nvPicPr>
          <p:cNvPr id="11" name="图片 10" descr="5af86839076f42af85e7f1aced660008"/>
          <p:cNvPicPr>
            <a:picLocks noChangeAspect="1"/>
          </p:cNvPicPr>
          <p:nvPr/>
        </p:nvPicPr>
        <p:blipFill>
          <a:blip r:embed="rId7"/>
          <a:stretch>
            <a:fillRect/>
          </a:stretch>
        </p:blipFill>
        <p:spPr>
          <a:xfrm>
            <a:off x="1299210" y="1172845"/>
            <a:ext cx="3354070" cy="20815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33655" y="4254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43330" y="474345"/>
            <a:ext cx="9196070" cy="1906905"/>
          </a:xfrm>
          <a:prstGeom prst="rect">
            <a:avLst/>
          </a:prstGeom>
          <a:noFill/>
        </p:spPr>
        <p:txBody>
          <a:bodyPr wrap="square" rtlCol="0">
            <a:spAutoFit/>
          </a:bodyPr>
          <a:p>
            <a:r>
              <a:rPr lang="zh-CN" altLang="en-US" sz="2800" b="1"/>
              <a:t>（四）其他治疗</a:t>
            </a:r>
            <a:endParaRPr lang="zh-CN" altLang="en-US" sz="2800" b="1"/>
          </a:p>
          <a:p>
            <a:r>
              <a:rPr lang="zh-CN" altLang="en-US"/>
              <a:t>介入治疗，一般用于失去手术指征，全身化疗无效的晚期病人，或用于缓解病人气道阻塞、咯血症状，腔内放疗以及向肿瘤组织注射抗癌药物等。</a:t>
            </a:r>
            <a:endParaRPr lang="zh-CN" altLang="en-US"/>
          </a:p>
          <a:p>
            <a:endParaRPr lang="zh-CN" altLang="en-US"/>
          </a:p>
          <a:p>
            <a:r>
              <a:rPr lang="zh-CN" altLang="en-US"/>
              <a:t>中医中药治疗</a:t>
            </a:r>
            <a:r>
              <a:rPr lang="en-US" altLang="zh-CN"/>
              <a:t> </a:t>
            </a:r>
            <a:r>
              <a:rPr lang="zh-CN" altLang="en-US"/>
              <a:t>主要用于减少病人化疗放疗时的不良反应促进机体抵抗力的恢复。</a:t>
            </a:r>
            <a:endParaRPr lang="zh-CN" altLang="en-US"/>
          </a:p>
          <a:p>
            <a:endParaRPr lang="zh-CN" altLang="en-US"/>
          </a:p>
        </p:txBody>
      </p:sp>
      <p:pic>
        <p:nvPicPr>
          <p:cNvPr id="2" name="http://photo-static-api.fotomore.com/creative/vcg/400/version23/VCG21c1da75bb1.jpg" descr="&amp;pky170_sjzg_VCG21c1da75bb1&amp;2&amp;src_toppic_inpsrchlx1&amp;"/>
          <p:cNvPicPr>
            <a:picLocks noChangeAspect="1"/>
          </p:cNvPicPr>
          <p:nvPr/>
        </p:nvPicPr>
        <p:blipFill>
          <a:blip r:embed="rId2"/>
          <a:stretch>
            <a:fillRect/>
          </a:stretch>
        </p:blipFill>
        <p:spPr>
          <a:xfrm>
            <a:off x="2202815" y="2549525"/>
            <a:ext cx="5582285" cy="37211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650762" y="1669962"/>
            <a:ext cx="6890477" cy="829945"/>
          </a:xfrm>
          <a:prstGeom prst="rect">
            <a:avLst/>
          </a:prstGeom>
          <a:noFill/>
        </p:spPr>
        <p:txBody>
          <a:bodyPr wrap="square" rtlCol="0">
            <a:spAutoFit/>
          </a:bodyPr>
          <a:lstStyle/>
          <a:p>
            <a:pPr algn="ctr"/>
            <a:r>
              <a:rPr lang="zh-CN" altLang="en-US" sz="4800" b="1" dirty="0">
                <a:solidFill>
                  <a:schemeClr val="accent1"/>
                </a:solidFill>
                <a:ea typeface="宋体" panose="02010600030101010101" pitchFamily="2" charset="-122"/>
                <a:cs typeface="+mn-ea"/>
                <a:sym typeface="+mn-lt"/>
              </a:rPr>
              <a:t>肺癌的预防</a:t>
            </a:r>
            <a:endParaRPr lang="zh-CN" altLang="en-US" sz="4800" b="1" dirty="0">
              <a:solidFill>
                <a:schemeClr val="accent1"/>
              </a:solidFill>
              <a:ea typeface="宋体" panose="02010600030101010101" pitchFamily="2" charset="-122"/>
              <a:cs typeface="+mn-ea"/>
              <a:sym typeface="+mn-lt"/>
            </a:endParaRPr>
          </a:p>
        </p:txBody>
      </p:sp>
      <p:sp>
        <p:nvSpPr>
          <p:cNvPr id="11" name="Freeform: Shape 10"/>
          <p:cNvSpPr/>
          <p:nvPr/>
        </p:nvSpPr>
        <p:spPr>
          <a:xfrm>
            <a:off x="1012870" y="2473558"/>
            <a:ext cx="1859279" cy="1859279"/>
          </a:xfrm>
          <a:custGeom>
            <a:avLst/>
            <a:gdLst>
              <a:gd name="connsiteX0" fmla="*/ 1158955 w 2346960"/>
              <a:gd name="connsiteY0" fmla="*/ 81914 h 2346960"/>
              <a:gd name="connsiteX1" fmla="*/ 67151 w 2346960"/>
              <a:gd name="connsiteY1" fmla="*/ 1173718 h 2346960"/>
              <a:gd name="connsiteX2" fmla="*/ 1158955 w 2346960"/>
              <a:gd name="connsiteY2" fmla="*/ 2265522 h 2346960"/>
              <a:gd name="connsiteX3" fmla="*/ 2250759 w 2346960"/>
              <a:gd name="connsiteY3" fmla="*/ 1173718 h 2346960"/>
              <a:gd name="connsiteX4" fmla="*/ 1158955 w 2346960"/>
              <a:gd name="connsiteY4" fmla="*/ 81914 h 2346960"/>
              <a:gd name="connsiteX5" fmla="*/ 1173480 w 2346960"/>
              <a:gd name="connsiteY5" fmla="*/ 0 h 2346960"/>
              <a:gd name="connsiteX6" fmla="*/ 2346960 w 2346960"/>
              <a:gd name="connsiteY6" fmla="*/ 1173480 h 2346960"/>
              <a:gd name="connsiteX7" fmla="*/ 1173480 w 2346960"/>
              <a:gd name="connsiteY7" fmla="*/ 2346960 h 2346960"/>
              <a:gd name="connsiteX8" fmla="*/ 0 w 2346960"/>
              <a:gd name="connsiteY8" fmla="*/ 1173480 h 2346960"/>
              <a:gd name="connsiteX9" fmla="*/ 1173480 w 2346960"/>
              <a:gd name="connsiteY9" fmla="*/ 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960" h="2346960">
                <a:moveTo>
                  <a:pt x="1158955" y="81914"/>
                </a:moveTo>
                <a:cubicBezTo>
                  <a:pt x="555968" y="81914"/>
                  <a:pt x="67151" y="570731"/>
                  <a:pt x="67151" y="1173718"/>
                </a:cubicBezTo>
                <a:cubicBezTo>
                  <a:pt x="67151" y="1776705"/>
                  <a:pt x="555968" y="2265522"/>
                  <a:pt x="1158955" y="2265522"/>
                </a:cubicBezTo>
                <a:cubicBezTo>
                  <a:pt x="1761942" y="2265522"/>
                  <a:pt x="2250759" y="1776705"/>
                  <a:pt x="2250759" y="1173718"/>
                </a:cubicBezTo>
                <a:cubicBezTo>
                  <a:pt x="2250759" y="570731"/>
                  <a:pt x="1761942" y="81914"/>
                  <a:pt x="1158955" y="81914"/>
                </a:cubicBezTo>
                <a:close/>
                <a:moveTo>
                  <a:pt x="1173480" y="0"/>
                </a:moveTo>
                <a:cubicBezTo>
                  <a:pt x="1821575" y="0"/>
                  <a:pt x="2346960" y="525385"/>
                  <a:pt x="2346960" y="1173480"/>
                </a:cubicBezTo>
                <a:cubicBezTo>
                  <a:pt x="2346960" y="1821575"/>
                  <a:pt x="1821575" y="2346960"/>
                  <a:pt x="1173480" y="2346960"/>
                </a:cubicBezTo>
                <a:cubicBezTo>
                  <a:pt x="525385" y="2346960"/>
                  <a:pt x="0" y="1821575"/>
                  <a:pt x="0" y="1173480"/>
                </a:cubicBezTo>
                <a:cubicBezTo>
                  <a:pt x="0" y="525385"/>
                  <a:pt x="525385" y="0"/>
                  <a:pt x="11734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2" name="Freeform: Shape 11"/>
          <p:cNvSpPr/>
          <p:nvPr/>
        </p:nvSpPr>
        <p:spPr>
          <a:xfrm>
            <a:off x="3102029" y="3058231"/>
            <a:ext cx="1859279" cy="1859279"/>
          </a:xfrm>
          <a:custGeom>
            <a:avLst/>
            <a:gdLst>
              <a:gd name="connsiteX0" fmla="*/ 1158955 w 2346960"/>
              <a:gd name="connsiteY0" fmla="*/ 81914 h 2346960"/>
              <a:gd name="connsiteX1" fmla="*/ 67151 w 2346960"/>
              <a:gd name="connsiteY1" fmla="*/ 1173718 h 2346960"/>
              <a:gd name="connsiteX2" fmla="*/ 1158955 w 2346960"/>
              <a:gd name="connsiteY2" fmla="*/ 2265522 h 2346960"/>
              <a:gd name="connsiteX3" fmla="*/ 2250759 w 2346960"/>
              <a:gd name="connsiteY3" fmla="*/ 1173718 h 2346960"/>
              <a:gd name="connsiteX4" fmla="*/ 1158955 w 2346960"/>
              <a:gd name="connsiteY4" fmla="*/ 81914 h 2346960"/>
              <a:gd name="connsiteX5" fmla="*/ 1173480 w 2346960"/>
              <a:gd name="connsiteY5" fmla="*/ 0 h 2346960"/>
              <a:gd name="connsiteX6" fmla="*/ 2346960 w 2346960"/>
              <a:gd name="connsiteY6" fmla="*/ 1173480 h 2346960"/>
              <a:gd name="connsiteX7" fmla="*/ 1173480 w 2346960"/>
              <a:gd name="connsiteY7" fmla="*/ 2346960 h 2346960"/>
              <a:gd name="connsiteX8" fmla="*/ 0 w 2346960"/>
              <a:gd name="connsiteY8" fmla="*/ 1173480 h 2346960"/>
              <a:gd name="connsiteX9" fmla="*/ 1173480 w 2346960"/>
              <a:gd name="connsiteY9" fmla="*/ 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960" h="2346960">
                <a:moveTo>
                  <a:pt x="1158955" y="81914"/>
                </a:moveTo>
                <a:cubicBezTo>
                  <a:pt x="555968" y="81914"/>
                  <a:pt x="67151" y="570731"/>
                  <a:pt x="67151" y="1173718"/>
                </a:cubicBezTo>
                <a:cubicBezTo>
                  <a:pt x="67151" y="1776705"/>
                  <a:pt x="555968" y="2265522"/>
                  <a:pt x="1158955" y="2265522"/>
                </a:cubicBezTo>
                <a:cubicBezTo>
                  <a:pt x="1761942" y="2265522"/>
                  <a:pt x="2250759" y="1776705"/>
                  <a:pt x="2250759" y="1173718"/>
                </a:cubicBezTo>
                <a:cubicBezTo>
                  <a:pt x="2250759" y="570731"/>
                  <a:pt x="1761942" y="81914"/>
                  <a:pt x="1158955" y="81914"/>
                </a:cubicBezTo>
                <a:close/>
                <a:moveTo>
                  <a:pt x="1173480" y="0"/>
                </a:moveTo>
                <a:cubicBezTo>
                  <a:pt x="1821575" y="0"/>
                  <a:pt x="2346960" y="525385"/>
                  <a:pt x="2346960" y="1173480"/>
                </a:cubicBezTo>
                <a:cubicBezTo>
                  <a:pt x="2346960" y="1821575"/>
                  <a:pt x="1821575" y="2346960"/>
                  <a:pt x="1173480" y="2346960"/>
                </a:cubicBezTo>
                <a:cubicBezTo>
                  <a:pt x="525385" y="2346960"/>
                  <a:pt x="0" y="1821575"/>
                  <a:pt x="0" y="1173480"/>
                </a:cubicBezTo>
                <a:cubicBezTo>
                  <a:pt x="0" y="525385"/>
                  <a:pt x="525385" y="0"/>
                  <a:pt x="11734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3" name="Freeform: Shape 12"/>
          <p:cNvSpPr/>
          <p:nvPr/>
        </p:nvSpPr>
        <p:spPr>
          <a:xfrm>
            <a:off x="5166361" y="3566747"/>
            <a:ext cx="1859279" cy="1859279"/>
          </a:xfrm>
          <a:custGeom>
            <a:avLst/>
            <a:gdLst>
              <a:gd name="connsiteX0" fmla="*/ 1158955 w 2346960"/>
              <a:gd name="connsiteY0" fmla="*/ 81914 h 2346960"/>
              <a:gd name="connsiteX1" fmla="*/ 67151 w 2346960"/>
              <a:gd name="connsiteY1" fmla="*/ 1173718 h 2346960"/>
              <a:gd name="connsiteX2" fmla="*/ 1158955 w 2346960"/>
              <a:gd name="connsiteY2" fmla="*/ 2265522 h 2346960"/>
              <a:gd name="connsiteX3" fmla="*/ 2250759 w 2346960"/>
              <a:gd name="connsiteY3" fmla="*/ 1173718 h 2346960"/>
              <a:gd name="connsiteX4" fmla="*/ 1158955 w 2346960"/>
              <a:gd name="connsiteY4" fmla="*/ 81914 h 2346960"/>
              <a:gd name="connsiteX5" fmla="*/ 1173480 w 2346960"/>
              <a:gd name="connsiteY5" fmla="*/ 0 h 2346960"/>
              <a:gd name="connsiteX6" fmla="*/ 2346960 w 2346960"/>
              <a:gd name="connsiteY6" fmla="*/ 1173480 h 2346960"/>
              <a:gd name="connsiteX7" fmla="*/ 1173480 w 2346960"/>
              <a:gd name="connsiteY7" fmla="*/ 2346960 h 2346960"/>
              <a:gd name="connsiteX8" fmla="*/ 0 w 2346960"/>
              <a:gd name="connsiteY8" fmla="*/ 1173480 h 2346960"/>
              <a:gd name="connsiteX9" fmla="*/ 1173480 w 2346960"/>
              <a:gd name="connsiteY9" fmla="*/ 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960" h="2346960">
                <a:moveTo>
                  <a:pt x="1158955" y="81914"/>
                </a:moveTo>
                <a:cubicBezTo>
                  <a:pt x="555968" y="81914"/>
                  <a:pt x="67151" y="570731"/>
                  <a:pt x="67151" y="1173718"/>
                </a:cubicBezTo>
                <a:cubicBezTo>
                  <a:pt x="67151" y="1776705"/>
                  <a:pt x="555968" y="2265522"/>
                  <a:pt x="1158955" y="2265522"/>
                </a:cubicBezTo>
                <a:cubicBezTo>
                  <a:pt x="1761942" y="2265522"/>
                  <a:pt x="2250759" y="1776705"/>
                  <a:pt x="2250759" y="1173718"/>
                </a:cubicBezTo>
                <a:cubicBezTo>
                  <a:pt x="2250759" y="570731"/>
                  <a:pt x="1761942" y="81914"/>
                  <a:pt x="1158955" y="81914"/>
                </a:cubicBezTo>
                <a:close/>
                <a:moveTo>
                  <a:pt x="1173480" y="0"/>
                </a:moveTo>
                <a:cubicBezTo>
                  <a:pt x="1821575" y="0"/>
                  <a:pt x="2346960" y="525385"/>
                  <a:pt x="2346960" y="1173480"/>
                </a:cubicBezTo>
                <a:cubicBezTo>
                  <a:pt x="2346960" y="1821575"/>
                  <a:pt x="1821575" y="2346960"/>
                  <a:pt x="1173480" y="2346960"/>
                </a:cubicBezTo>
                <a:cubicBezTo>
                  <a:pt x="525385" y="2346960"/>
                  <a:pt x="0" y="1821575"/>
                  <a:pt x="0" y="1173480"/>
                </a:cubicBezTo>
                <a:cubicBezTo>
                  <a:pt x="0" y="525385"/>
                  <a:pt x="525385" y="0"/>
                  <a:pt x="11734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4" name="Freeform: Shape 13"/>
          <p:cNvSpPr/>
          <p:nvPr/>
        </p:nvSpPr>
        <p:spPr>
          <a:xfrm>
            <a:off x="7255520" y="3058231"/>
            <a:ext cx="1859279" cy="1859279"/>
          </a:xfrm>
          <a:custGeom>
            <a:avLst/>
            <a:gdLst>
              <a:gd name="connsiteX0" fmla="*/ 1158955 w 2346960"/>
              <a:gd name="connsiteY0" fmla="*/ 81914 h 2346960"/>
              <a:gd name="connsiteX1" fmla="*/ 67151 w 2346960"/>
              <a:gd name="connsiteY1" fmla="*/ 1173718 h 2346960"/>
              <a:gd name="connsiteX2" fmla="*/ 1158955 w 2346960"/>
              <a:gd name="connsiteY2" fmla="*/ 2265522 h 2346960"/>
              <a:gd name="connsiteX3" fmla="*/ 2250759 w 2346960"/>
              <a:gd name="connsiteY3" fmla="*/ 1173718 h 2346960"/>
              <a:gd name="connsiteX4" fmla="*/ 1158955 w 2346960"/>
              <a:gd name="connsiteY4" fmla="*/ 81914 h 2346960"/>
              <a:gd name="connsiteX5" fmla="*/ 1173480 w 2346960"/>
              <a:gd name="connsiteY5" fmla="*/ 0 h 2346960"/>
              <a:gd name="connsiteX6" fmla="*/ 2346960 w 2346960"/>
              <a:gd name="connsiteY6" fmla="*/ 1173480 h 2346960"/>
              <a:gd name="connsiteX7" fmla="*/ 1173480 w 2346960"/>
              <a:gd name="connsiteY7" fmla="*/ 2346960 h 2346960"/>
              <a:gd name="connsiteX8" fmla="*/ 0 w 2346960"/>
              <a:gd name="connsiteY8" fmla="*/ 1173480 h 2346960"/>
              <a:gd name="connsiteX9" fmla="*/ 1173480 w 2346960"/>
              <a:gd name="connsiteY9" fmla="*/ 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960" h="2346960">
                <a:moveTo>
                  <a:pt x="1158955" y="81914"/>
                </a:moveTo>
                <a:cubicBezTo>
                  <a:pt x="555968" y="81914"/>
                  <a:pt x="67151" y="570731"/>
                  <a:pt x="67151" y="1173718"/>
                </a:cubicBezTo>
                <a:cubicBezTo>
                  <a:pt x="67151" y="1776705"/>
                  <a:pt x="555968" y="2265522"/>
                  <a:pt x="1158955" y="2265522"/>
                </a:cubicBezTo>
                <a:cubicBezTo>
                  <a:pt x="1761942" y="2265522"/>
                  <a:pt x="2250759" y="1776705"/>
                  <a:pt x="2250759" y="1173718"/>
                </a:cubicBezTo>
                <a:cubicBezTo>
                  <a:pt x="2250759" y="570731"/>
                  <a:pt x="1761942" y="81914"/>
                  <a:pt x="1158955" y="81914"/>
                </a:cubicBezTo>
                <a:close/>
                <a:moveTo>
                  <a:pt x="1173480" y="0"/>
                </a:moveTo>
                <a:cubicBezTo>
                  <a:pt x="1821575" y="0"/>
                  <a:pt x="2346960" y="525385"/>
                  <a:pt x="2346960" y="1173480"/>
                </a:cubicBezTo>
                <a:cubicBezTo>
                  <a:pt x="2346960" y="1821575"/>
                  <a:pt x="1821575" y="2346960"/>
                  <a:pt x="1173480" y="2346960"/>
                </a:cubicBezTo>
                <a:cubicBezTo>
                  <a:pt x="525385" y="2346960"/>
                  <a:pt x="0" y="1821575"/>
                  <a:pt x="0" y="1173480"/>
                </a:cubicBezTo>
                <a:cubicBezTo>
                  <a:pt x="0" y="525385"/>
                  <a:pt x="525385" y="0"/>
                  <a:pt x="11734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5" name="Freeform: Shape 14"/>
          <p:cNvSpPr/>
          <p:nvPr/>
        </p:nvSpPr>
        <p:spPr>
          <a:xfrm>
            <a:off x="9319853" y="2473558"/>
            <a:ext cx="1859279" cy="1859279"/>
          </a:xfrm>
          <a:custGeom>
            <a:avLst/>
            <a:gdLst>
              <a:gd name="connsiteX0" fmla="*/ 1158955 w 2346960"/>
              <a:gd name="connsiteY0" fmla="*/ 81914 h 2346960"/>
              <a:gd name="connsiteX1" fmla="*/ 67151 w 2346960"/>
              <a:gd name="connsiteY1" fmla="*/ 1173718 h 2346960"/>
              <a:gd name="connsiteX2" fmla="*/ 1158955 w 2346960"/>
              <a:gd name="connsiteY2" fmla="*/ 2265522 h 2346960"/>
              <a:gd name="connsiteX3" fmla="*/ 2250759 w 2346960"/>
              <a:gd name="connsiteY3" fmla="*/ 1173718 h 2346960"/>
              <a:gd name="connsiteX4" fmla="*/ 1158955 w 2346960"/>
              <a:gd name="connsiteY4" fmla="*/ 81914 h 2346960"/>
              <a:gd name="connsiteX5" fmla="*/ 1173480 w 2346960"/>
              <a:gd name="connsiteY5" fmla="*/ 0 h 2346960"/>
              <a:gd name="connsiteX6" fmla="*/ 2346960 w 2346960"/>
              <a:gd name="connsiteY6" fmla="*/ 1173480 h 2346960"/>
              <a:gd name="connsiteX7" fmla="*/ 1173480 w 2346960"/>
              <a:gd name="connsiteY7" fmla="*/ 2346960 h 2346960"/>
              <a:gd name="connsiteX8" fmla="*/ 0 w 2346960"/>
              <a:gd name="connsiteY8" fmla="*/ 1173480 h 2346960"/>
              <a:gd name="connsiteX9" fmla="*/ 1173480 w 2346960"/>
              <a:gd name="connsiteY9" fmla="*/ 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960" h="2346960">
                <a:moveTo>
                  <a:pt x="1158955" y="81914"/>
                </a:moveTo>
                <a:cubicBezTo>
                  <a:pt x="555968" y="81914"/>
                  <a:pt x="67151" y="570731"/>
                  <a:pt x="67151" y="1173718"/>
                </a:cubicBezTo>
                <a:cubicBezTo>
                  <a:pt x="67151" y="1776705"/>
                  <a:pt x="555968" y="2265522"/>
                  <a:pt x="1158955" y="2265522"/>
                </a:cubicBezTo>
                <a:cubicBezTo>
                  <a:pt x="1761942" y="2265522"/>
                  <a:pt x="2250759" y="1776705"/>
                  <a:pt x="2250759" y="1173718"/>
                </a:cubicBezTo>
                <a:cubicBezTo>
                  <a:pt x="2250759" y="570731"/>
                  <a:pt x="1761942" y="81914"/>
                  <a:pt x="1158955" y="81914"/>
                </a:cubicBezTo>
                <a:close/>
                <a:moveTo>
                  <a:pt x="1173480" y="0"/>
                </a:moveTo>
                <a:cubicBezTo>
                  <a:pt x="1821575" y="0"/>
                  <a:pt x="2346960" y="525385"/>
                  <a:pt x="2346960" y="1173480"/>
                </a:cubicBezTo>
                <a:cubicBezTo>
                  <a:pt x="2346960" y="1821575"/>
                  <a:pt x="1821575" y="2346960"/>
                  <a:pt x="1173480" y="2346960"/>
                </a:cubicBezTo>
                <a:cubicBezTo>
                  <a:pt x="525385" y="2346960"/>
                  <a:pt x="0" y="1821575"/>
                  <a:pt x="0" y="1173480"/>
                </a:cubicBezTo>
                <a:cubicBezTo>
                  <a:pt x="0" y="525385"/>
                  <a:pt x="525385" y="0"/>
                  <a:pt x="11734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8" name="图片占位符 7"/>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667" r="16667"/>
          <a:stretch>
            <a:fillRect/>
          </a:stretch>
        </p:blipFill>
        <p:spPr>
          <a:xfrm>
            <a:off x="1160309" y="2621639"/>
            <a:ext cx="1564400" cy="1563117"/>
          </a:xfrm>
          <a:solidFill>
            <a:schemeClr val="accent1">
              <a:alpha val="50000"/>
            </a:schemeClr>
          </a:solidFill>
        </p:spPr>
      </p:pic>
      <p:pic>
        <p:nvPicPr>
          <p:cNvPr id="17" name="图片占位符 1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6667" b="16667"/>
          <a:stretch>
            <a:fillRect/>
          </a:stretch>
        </p:blipFill>
        <p:spPr>
          <a:xfrm>
            <a:off x="3249468" y="3206312"/>
            <a:ext cx="1564400" cy="1563117"/>
          </a:xfrm>
          <a:solidFill>
            <a:schemeClr val="accent1">
              <a:alpha val="50000"/>
            </a:schemeClr>
          </a:solidFill>
        </p:spPr>
      </p:pic>
      <p:pic>
        <p:nvPicPr>
          <p:cNvPr id="21" name="图片占位符 2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716" r="16716"/>
          <a:stretch>
            <a:fillRect/>
          </a:stretch>
        </p:blipFill>
        <p:spPr>
          <a:xfrm>
            <a:off x="5313800" y="3714828"/>
            <a:ext cx="1564400" cy="1563117"/>
          </a:xfrm>
          <a:solidFill>
            <a:schemeClr val="accent1">
              <a:alpha val="50000"/>
            </a:schemeClr>
          </a:solidFill>
        </p:spPr>
      </p:pic>
      <p:pic>
        <p:nvPicPr>
          <p:cNvPr id="23" name="图片占位符 22"/>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6633" r="16633"/>
          <a:stretch>
            <a:fillRect/>
          </a:stretch>
        </p:blipFill>
        <p:spPr>
          <a:xfrm>
            <a:off x="7402959" y="3206312"/>
            <a:ext cx="1564400" cy="1563117"/>
          </a:xfrm>
          <a:solidFill>
            <a:schemeClr val="accent1">
              <a:alpha val="50000"/>
            </a:schemeClr>
          </a:solidFill>
        </p:spPr>
      </p:pic>
      <p:pic>
        <p:nvPicPr>
          <p:cNvPr id="25" name="图片占位符 24"/>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6625" r="16625"/>
          <a:stretch>
            <a:fillRect/>
          </a:stretch>
        </p:blipFill>
        <p:spPr>
          <a:xfrm>
            <a:off x="9467292" y="2621639"/>
            <a:ext cx="1564400" cy="1563117"/>
          </a:xfrm>
          <a:solidFill>
            <a:schemeClr val="accent1">
              <a:alpha val="50000"/>
            </a:schemeClr>
          </a:solidFill>
        </p:spPr>
      </p:pic>
      <p:sp>
        <p:nvSpPr>
          <p:cNvPr id="19" name="矩形 18"/>
          <p:cNvSpPr/>
          <p:nvPr/>
        </p:nvSpPr>
        <p:spPr>
          <a:xfrm rot="5400000">
            <a:off x="5964671" y="452872"/>
            <a:ext cx="262657" cy="775397"/>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文本框 21"/>
          <p:cNvSpPr txBox="1"/>
          <p:nvPr/>
        </p:nvSpPr>
        <p:spPr>
          <a:xfrm>
            <a:off x="1160145" y="4763770"/>
            <a:ext cx="1349375" cy="398780"/>
          </a:xfrm>
          <a:prstGeom prst="rect">
            <a:avLst/>
          </a:prstGeom>
          <a:noFill/>
        </p:spPr>
        <p:txBody>
          <a:bodyPr wrap="square" rtlCol="0">
            <a:spAutoFit/>
          </a:bodyPr>
          <a:lstStyle/>
          <a:p>
            <a:pPr algn="ctr"/>
            <a:r>
              <a:rPr lang="zh-CN" altLang="en-US" sz="2000" dirty="0">
                <a:solidFill>
                  <a:srgbClr val="1BB2AB"/>
                </a:solidFill>
                <a:latin typeface="+mn-ea"/>
                <a:cs typeface="阿里巴巴普惠体 Medium" pitchFamily="18" charset="-122"/>
              </a:rPr>
              <a:t>控制吸烟</a:t>
            </a:r>
            <a:endParaRPr lang="zh-CN" altLang="en-US" sz="2000" dirty="0">
              <a:solidFill>
                <a:srgbClr val="1BB2AB"/>
              </a:solidFill>
              <a:latin typeface="+mn-ea"/>
              <a:cs typeface="阿里巴巴普惠体 Medium" pitchFamily="18" charset="-122"/>
            </a:endParaRPr>
          </a:p>
        </p:txBody>
      </p:sp>
      <p:sp>
        <p:nvSpPr>
          <p:cNvPr id="26" name="文本框 25"/>
          <p:cNvSpPr txBox="1"/>
          <p:nvPr/>
        </p:nvSpPr>
        <p:spPr>
          <a:xfrm>
            <a:off x="9574530" y="4647565"/>
            <a:ext cx="1349375" cy="398780"/>
          </a:xfrm>
          <a:prstGeom prst="rect">
            <a:avLst/>
          </a:prstGeom>
          <a:noFill/>
        </p:spPr>
        <p:txBody>
          <a:bodyPr wrap="square" rtlCol="0">
            <a:spAutoFit/>
          </a:bodyPr>
          <a:lstStyle/>
          <a:p>
            <a:pPr algn="ctr"/>
            <a:r>
              <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rPr>
              <a:t>改善环境</a:t>
            </a:r>
            <a:endPar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endParaRPr>
          </a:p>
        </p:txBody>
      </p:sp>
      <p:sp>
        <p:nvSpPr>
          <p:cNvPr id="34" name="文本框 33"/>
          <p:cNvSpPr txBox="1"/>
          <p:nvPr/>
        </p:nvSpPr>
        <p:spPr>
          <a:xfrm>
            <a:off x="7510780" y="5085715"/>
            <a:ext cx="1349375" cy="398780"/>
          </a:xfrm>
          <a:prstGeom prst="rect">
            <a:avLst/>
          </a:prstGeom>
          <a:noFill/>
        </p:spPr>
        <p:txBody>
          <a:bodyPr wrap="square" rtlCol="0">
            <a:spAutoFit/>
          </a:bodyPr>
          <a:lstStyle/>
          <a:p>
            <a:pPr algn="ctr"/>
            <a:r>
              <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rPr>
              <a:t>职业防护</a:t>
            </a:r>
            <a:endPar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endParaRPr>
          </a:p>
        </p:txBody>
      </p:sp>
      <p:sp>
        <p:nvSpPr>
          <p:cNvPr id="37" name="文本框 36"/>
          <p:cNvSpPr txBox="1"/>
          <p:nvPr/>
        </p:nvSpPr>
        <p:spPr>
          <a:xfrm>
            <a:off x="3357245" y="5039360"/>
            <a:ext cx="1349375" cy="398780"/>
          </a:xfrm>
          <a:prstGeom prst="rect">
            <a:avLst/>
          </a:prstGeom>
          <a:noFill/>
        </p:spPr>
        <p:txBody>
          <a:bodyPr wrap="square" rtlCol="0">
            <a:spAutoFit/>
          </a:bodyPr>
          <a:lstStyle/>
          <a:p>
            <a:pPr algn="ctr"/>
            <a:r>
              <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rPr>
              <a:t>定期体检</a:t>
            </a:r>
            <a:endPar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endParaRPr>
          </a:p>
        </p:txBody>
      </p:sp>
      <p:sp>
        <p:nvSpPr>
          <p:cNvPr id="40" name="文本框 39"/>
          <p:cNvSpPr txBox="1"/>
          <p:nvPr/>
        </p:nvSpPr>
        <p:spPr>
          <a:xfrm>
            <a:off x="5421630" y="5574030"/>
            <a:ext cx="1349375" cy="398780"/>
          </a:xfrm>
          <a:prstGeom prst="rect">
            <a:avLst/>
          </a:prstGeom>
          <a:noFill/>
        </p:spPr>
        <p:txBody>
          <a:bodyPr wrap="square" rtlCol="0">
            <a:spAutoFit/>
          </a:bodyPr>
          <a:lstStyle/>
          <a:p>
            <a:pPr algn="ctr"/>
            <a:r>
              <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rPr>
              <a:t>健康饮食</a:t>
            </a:r>
            <a:endParaRPr lang="zh-CN" altLang="en-US" sz="2000" dirty="0">
              <a:solidFill>
                <a:srgbClr val="1BB2AB"/>
              </a:solidFill>
              <a:latin typeface="阿里巴巴普惠体 Medium" pitchFamily="18" charset="-122"/>
              <a:ea typeface="阿里巴巴普惠体 Medium" pitchFamily="18" charset="-122"/>
              <a:cs typeface="阿里巴巴普惠体 Medium" pitchFamily="18" charset="-122"/>
            </a:endParaRPr>
          </a:p>
        </p:txBody>
      </p:sp>
    </p:spTree>
  </p:cSld>
  <p:clrMapOvr>
    <a:masterClrMapping/>
  </p:clrMapOvr>
  <p:timing>
    <p:tnLst>
      <p:par>
        <p:cTn id="1" dur="indefinite" restart="never" nodeType="tmRoot"/>
      </p:par>
    </p:tnLst>
    <p:bldLst>
      <p:bldP spid="11" grpId="0" animBg="1"/>
      <p:bldP spid="12" grpId="0" animBg="1"/>
      <p:bldP spid="13" grpId="0" animBg="1"/>
      <p:bldP spid="14" grpId="0" animBg="1"/>
      <p:bldP spid="15"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33655" y="4254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425575" y="677545"/>
            <a:ext cx="9196070" cy="4399915"/>
          </a:xfrm>
          <a:prstGeom prst="rect">
            <a:avLst/>
          </a:prstGeom>
          <a:noFill/>
        </p:spPr>
        <p:txBody>
          <a:bodyPr wrap="square" rtlCol="0">
            <a:spAutoFit/>
          </a:bodyPr>
          <a:p>
            <a:r>
              <a:rPr lang="en-US" altLang="zh-CN" sz="2000"/>
              <a:t>1.</a:t>
            </a:r>
            <a:r>
              <a:rPr lang="zh-CN" altLang="en-US" sz="2000">
                <a:highlight>
                  <a:srgbClr val="FFFF00"/>
                </a:highlight>
                <a:ea typeface="宋体" panose="02010600030101010101" pitchFamily="2" charset="-122"/>
              </a:rPr>
              <a:t>控制吸烟</a:t>
            </a:r>
            <a:r>
              <a:rPr lang="zh-CN" altLang="en-US" sz="2000">
                <a:ea typeface="宋体" panose="02010600030101010101" pitchFamily="2" charset="-122"/>
              </a:rPr>
              <a:t>：</a:t>
            </a:r>
            <a:r>
              <a:rPr lang="zh-CN" altLang="en-US" sz="2000">
                <a:sym typeface="+mn-ea"/>
              </a:rPr>
              <a:t>吸烟是引起肺癌最常见的原因，约85%肺癌病人有吸烟史，吸烟与肺癌之间存在着明确的关系,开始吸烟的年龄越小,吸烟时间越长,吸烟量越大，肺癌的发病率和死亡率越高。</a:t>
            </a:r>
            <a:endParaRPr lang="zh-CN" altLang="en-US" sz="2000">
              <a:sym typeface="+mn-ea"/>
            </a:endParaRPr>
          </a:p>
          <a:p>
            <a:r>
              <a:rPr lang="en-US" altLang="zh-CN" sz="2000">
                <a:sym typeface="+mn-ea"/>
              </a:rPr>
              <a:t>2.</a:t>
            </a:r>
            <a:r>
              <a:rPr lang="zh-CN" altLang="en-US" sz="2000">
                <a:highlight>
                  <a:srgbClr val="FFFF00"/>
                </a:highlight>
                <a:ea typeface="宋体" panose="02010600030101010101" pitchFamily="2" charset="-122"/>
                <a:sym typeface="+mn-ea"/>
              </a:rPr>
              <a:t>定期体检</a:t>
            </a:r>
            <a:r>
              <a:rPr lang="en-US" altLang="zh-CN" sz="2000">
                <a:ea typeface="宋体" panose="02010600030101010101" pitchFamily="2" charset="-122"/>
                <a:sym typeface="+mn-ea"/>
              </a:rPr>
              <a:t>:</a:t>
            </a:r>
            <a:r>
              <a:rPr lang="zh-CN" altLang="en-US" sz="2000">
                <a:ea typeface="宋体" panose="02010600030101010101" pitchFamily="2" charset="-122"/>
                <a:sym typeface="+mn-ea"/>
              </a:rPr>
              <a:t>定期健康体检，专业随访，及早发现有关癌前病变及早期病灶，及时得到正确的治疗，效果良好。</a:t>
            </a:r>
            <a:endParaRPr lang="zh-CN" altLang="en-US" sz="2000">
              <a:ea typeface="宋体" panose="02010600030101010101" pitchFamily="2" charset="-122"/>
              <a:sym typeface="+mn-ea"/>
            </a:endParaRPr>
          </a:p>
          <a:p>
            <a:r>
              <a:rPr lang="en-US" altLang="zh-CN" sz="2000">
                <a:ea typeface="宋体" panose="02010600030101010101" pitchFamily="2" charset="-122"/>
                <a:sym typeface="+mn-ea"/>
              </a:rPr>
              <a:t>3</a:t>
            </a:r>
            <a:r>
              <a:rPr lang="en-US" altLang="zh-CN" sz="2000">
                <a:highlight>
                  <a:srgbClr val="FFFF00"/>
                </a:highlight>
                <a:ea typeface="宋体" panose="02010600030101010101" pitchFamily="2" charset="-122"/>
                <a:sym typeface="+mn-ea"/>
              </a:rPr>
              <a:t>.</a:t>
            </a:r>
            <a:r>
              <a:rPr lang="zh-CN" altLang="en-US" sz="2000">
                <a:highlight>
                  <a:srgbClr val="FFFF00"/>
                </a:highlight>
                <a:ea typeface="宋体" panose="02010600030101010101" pitchFamily="2" charset="-122"/>
                <a:sym typeface="+mn-ea"/>
              </a:rPr>
              <a:t>健康饮食</a:t>
            </a:r>
            <a:r>
              <a:rPr lang="zh-CN" altLang="en-US" sz="2000">
                <a:ea typeface="宋体" panose="02010600030101010101" pitchFamily="2" charset="-122"/>
                <a:sym typeface="+mn-ea"/>
              </a:rPr>
              <a:t>：多吃各种绿色蔬菜和番茄，对预防肺癌有明显的保护作用，十字花科蔬菜（卷心菜、油菜、大白菜、橄榄菜）对肺癌的防护作用好，有研究表明多吃葱蒜类、豆腐，适量的鱼类、肉类、蛋类也有一定的防护作用，减少油炸、烧烤、烟熏及腌制食品的摄入。</a:t>
            </a:r>
            <a:endParaRPr lang="zh-CN" altLang="en-US" sz="2000">
              <a:ea typeface="宋体" panose="02010600030101010101" pitchFamily="2" charset="-122"/>
              <a:sym typeface="+mn-ea"/>
            </a:endParaRPr>
          </a:p>
          <a:p>
            <a:r>
              <a:rPr lang="en-US" altLang="zh-CN" sz="2000">
                <a:ea typeface="宋体" panose="02010600030101010101" pitchFamily="2" charset="-122"/>
                <a:sym typeface="+mn-ea"/>
              </a:rPr>
              <a:t>4.</a:t>
            </a:r>
            <a:r>
              <a:rPr lang="zh-CN" altLang="en-US" sz="2000">
                <a:highlight>
                  <a:srgbClr val="FFFF00"/>
                </a:highlight>
                <a:ea typeface="宋体" panose="02010600030101010101" pitchFamily="2" charset="-122"/>
                <a:sym typeface="+mn-ea"/>
              </a:rPr>
              <a:t>职业防护</a:t>
            </a:r>
            <a:r>
              <a:rPr lang="zh-CN" altLang="en-US" sz="2000">
                <a:ea typeface="宋体" panose="02010600030101010101" pitchFamily="2" charset="-122"/>
                <a:sym typeface="+mn-ea"/>
              </a:rPr>
              <a:t>：改革生产工艺，减少粉尘烟雾，做好个人防护，生产时注意正规操作。</a:t>
            </a:r>
            <a:endParaRPr lang="zh-CN" altLang="en-US" sz="2000">
              <a:ea typeface="宋体" panose="02010600030101010101" pitchFamily="2" charset="-122"/>
              <a:sym typeface="+mn-ea"/>
            </a:endParaRPr>
          </a:p>
          <a:p>
            <a:r>
              <a:rPr lang="en-US" altLang="zh-CN" sz="2000">
                <a:ea typeface="宋体" panose="02010600030101010101" pitchFamily="2" charset="-122"/>
                <a:sym typeface="+mn-ea"/>
              </a:rPr>
              <a:t>5.</a:t>
            </a:r>
            <a:r>
              <a:rPr lang="zh-CN" altLang="en-US" sz="2000">
                <a:highlight>
                  <a:srgbClr val="FFFF00"/>
                </a:highlight>
                <a:ea typeface="宋体" panose="02010600030101010101" pitchFamily="2" charset="-122"/>
                <a:sym typeface="+mn-ea"/>
              </a:rPr>
              <a:t>改善环境</a:t>
            </a:r>
            <a:r>
              <a:rPr lang="zh-CN" altLang="en-US" sz="2000">
                <a:ea typeface="宋体" panose="02010600030101010101" pitchFamily="2" charset="-122"/>
                <a:sym typeface="+mn-ea"/>
              </a:rPr>
              <a:t>：加强居室内的有效通风，尽量采取空气净化装置，选用环保型室内装修材料，烹调时选择合适的油类并使用油烟机，预防吸入有害气体。</a:t>
            </a:r>
            <a:endParaRPr lang="zh-CN" altLang="en-US" sz="2000"/>
          </a:p>
          <a:p>
            <a:endParaRPr lang="zh-CN" altLang="en-US" sz="2000">
              <a:ea typeface="宋体" panose="02010600030101010101" pitchFamily="2" charset="-122"/>
            </a:endParaRPr>
          </a:p>
        </p:txBody>
      </p:sp>
      <p:pic>
        <p:nvPicPr>
          <p:cNvPr id="2" name="http://photo-static-api.fotomore.com/creative/vcg/400/new/VCG211155205691.jpg" descr="&amp;pky260_sjzg_VCG211155205691&amp;2&amp;src_toppic_inpsrchzd1&amp;"/>
          <p:cNvPicPr>
            <a:picLocks noChangeAspect="1"/>
          </p:cNvPicPr>
          <p:nvPr/>
        </p:nvPicPr>
        <p:blipFill>
          <a:blip r:embed="rId2"/>
          <a:stretch>
            <a:fillRect/>
          </a:stretch>
        </p:blipFill>
        <p:spPr>
          <a:xfrm>
            <a:off x="114935" y="5128895"/>
            <a:ext cx="1645920" cy="1430020"/>
          </a:xfrm>
          <a:prstGeom prst="rect">
            <a:avLst/>
          </a:prstGeom>
        </p:spPr>
      </p:pic>
      <p:pic>
        <p:nvPicPr>
          <p:cNvPr id="3" name="http://photo-static-api.fotomore.com/creative/vcg/400/version23/VCG4184286368.jpg" descr="&amp;pky080_sjzg_VCG4184286368&amp;2&amp;src_toppic_inpsrchzd1&amp;"/>
          <p:cNvPicPr>
            <a:picLocks noChangeAspect="1"/>
          </p:cNvPicPr>
          <p:nvPr/>
        </p:nvPicPr>
        <p:blipFill>
          <a:blip r:embed="rId3"/>
          <a:stretch>
            <a:fillRect/>
          </a:stretch>
        </p:blipFill>
        <p:spPr>
          <a:xfrm>
            <a:off x="2343150" y="5128895"/>
            <a:ext cx="2005330" cy="1430020"/>
          </a:xfrm>
          <a:prstGeom prst="rect">
            <a:avLst/>
          </a:prstGeom>
        </p:spPr>
      </p:pic>
      <p:pic>
        <p:nvPicPr>
          <p:cNvPr id="5" name="http://photo-static-api.fotomore.com/creative/vcg/400/new/VCG41109233146.jpg" descr="&amp;pky120_sjzg_VCG41109233146&amp;2&amp;src_toppic_inpsrchzd1&amp;"/>
          <p:cNvPicPr>
            <a:picLocks noChangeAspect="1"/>
          </p:cNvPicPr>
          <p:nvPr/>
        </p:nvPicPr>
        <p:blipFill>
          <a:blip r:embed="rId4"/>
          <a:stretch>
            <a:fillRect/>
          </a:stretch>
        </p:blipFill>
        <p:spPr>
          <a:xfrm>
            <a:off x="5012055" y="5128895"/>
            <a:ext cx="1802765" cy="1390015"/>
          </a:xfrm>
          <a:prstGeom prst="rect">
            <a:avLst/>
          </a:prstGeom>
        </p:spPr>
      </p:pic>
      <p:pic>
        <p:nvPicPr>
          <p:cNvPr id="7" name="http://photo-static-api.fotomore.com/creative/vcg/veer/400/new/VCG41N474977120.jpg" descr="&amp;pky240_sjzg_VCG41N474977120&amp;2&amp;src_toppic_inpsrchzd1&amp;"/>
          <p:cNvPicPr>
            <a:picLocks noChangeAspect="1"/>
          </p:cNvPicPr>
          <p:nvPr/>
        </p:nvPicPr>
        <p:blipFill>
          <a:blip r:embed="rId5"/>
          <a:stretch>
            <a:fillRect/>
          </a:stretch>
        </p:blipFill>
        <p:spPr>
          <a:xfrm>
            <a:off x="7592695" y="5128260"/>
            <a:ext cx="1501140" cy="1390650"/>
          </a:xfrm>
          <a:prstGeom prst="rect">
            <a:avLst/>
          </a:prstGeom>
        </p:spPr>
      </p:pic>
      <p:pic>
        <p:nvPicPr>
          <p:cNvPr id="8" name="http://photo-static-api.fotomore.com/creative/vcg/400/version23/VCG41162534771.jpg" descr="&amp;pky190_sjzg_VCG41162534771&amp;2&amp;src_toppic_inpsrchzd1&amp;"/>
          <p:cNvPicPr>
            <a:picLocks noChangeAspect="1"/>
          </p:cNvPicPr>
          <p:nvPr/>
        </p:nvPicPr>
        <p:blipFill>
          <a:blip r:embed="rId6"/>
          <a:stretch>
            <a:fillRect/>
          </a:stretch>
        </p:blipFill>
        <p:spPr>
          <a:xfrm>
            <a:off x="9895840" y="5109845"/>
            <a:ext cx="1570355" cy="140906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33655" y="42545"/>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149985" y="350520"/>
            <a:ext cx="9005570" cy="2614930"/>
          </a:xfrm>
          <a:prstGeom prst="rect">
            <a:avLst/>
          </a:prstGeom>
          <a:noFill/>
        </p:spPr>
        <p:txBody>
          <a:bodyPr wrap="square" rtlCol="0">
            <a:spAutoFit/>
          </a:bodyPr>
          <a:p>
            <a:r>
              <a:rPr lang="zh-CN" altLang="en-US" sz="4400"/>
              <a:t>结语</a:t>
            </a:r>
            <a:endParaRPr lang="zh-CN" altLang="en-US" sz="4400"/>
          </a:p>
          <a:p>
            <a:r>
              <a:rPr lang="zh-CN" altLang="en-US" sz="2400"/>
              <a:t>如不幸患上肺癌，只要秉持积极乐观的态度 ，找专业医护人员采取适当治疗的措施，早期肺癌治愈率仍很高;即使是中晚期肺癌也能通过多种手段联合治疗达到延长寿命减少疾病带来的痛苦，提高生活质量的目标。</a:t>
            </a:r>
            <a:endParaRPr lang="zh-CN" altLang="en-US" sz="2400"/>
          </a:p>
          <a:p>
            <a:r>
              <a:rPr lang="zh-CN" altLang="en-US" sz="2400" b="1">
                <a:highlight>
                  <a:srgbClr val="FFFF00"/>
                </a:highlight>
              </a:rPr>
              <a:t>不随意，多重视，肯坚持，心乐观</a:t>
            </a:r>
            <a:r>
              <a:rPr lang="zh-CN" altLang="en-US" sz="2400"/>
              <a:t>，我们一定可以战胜癌症！</a:t>
            </a:r>
            <a:endParaRPr lang="zh-CN" altLang="en-US" sz="2400"/>
          </a:p>
        </p:txBody>
      </p:sp>
      <p:pic>
        <p:nvPicPr>
          <p:cNvPr id="5" name="http://photo-static-api.fotomore.com/creative/vcg/400/new/VCG41N1081399484.jpg" descr="&amp;pky300_sjzg_VCG41N1081399484&amp;2&amp;src_toppic_inpsrchzd1&amp;"/>
          <p:cNvPicPr>
            <a:picLocks noChangeAspect="1"/>
          </p:cNvPicPr>
          <p:nvPr/>
        </p:nvPicPr>
        <p:blipFill>
          <a:blip r:embed="rId2"/>
          <a:stretch>
            <a:fillRect/>
          </a:stretch>
        </p:blipFill>
        <p:spPr>
          <a:xfrm>
            <a:off x="3092450" y="3089910"/>
            <a:ext cx="5323840" cy="376809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4649" y="1404763"/>
            <a:ext cx="9146571" cy="4049615"/>
          </a:xfrm>
          <a:prstGeom prst="rect">
            <a:avLst/>
          </a:prstGeom>
          <a:gradFill>
            <a:gsLst>
              <a:gs pos="0">
                <a:schemeClr val="accent1">
                  <a:alpha val="85000"/>
                </a:schemeClr>
              </a:gs>
              <a:gs pos="100000">
                <a:schemeClr val="accent1">
                  <a:lumMod val="50000"/>
                </a:schemeClr>
              </a:gs>
            </a:gsLst>
            <a:lin ang="5400000" scaled="1"/>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 name="Group 1"/>
          <p:cNvGrpSpPr/>
          <p:nvPr/>
        </p:nvGrpSpPr>
        <p:grpSpPr>
          <a:xfrm>
            <a:off x="-2479735" y="1431339"/>
            <a:ext cx="16110416" cy="4226312"/>
            <a:chOff x="-2479735" y="1431339"/>
            <a:chExt cx="16110416" cy="4226312"/>
          </a:xfrm>
        </p:grpSpPr>
        <p:sp>
          <p:nvSpPr>
            <p:cNvPr id="24"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5"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5000"/>
              </a:schemeClr>
            </a:solidFill>
            <a:ln>
              <a:noFill/>
            </a:ln>
          </p:spPr>
          <p:txBody>
            <a:bodyPr vert="horz" wrap="square" lIns="91440" tIns="45720" rIns="91440" bIns="45720" numCol="1" anchor="t" anchorCtr="0" compatLnSpc="1"/>
            <a:lstStyle/>
            <a:p>
              <a:endParaRPr lang="en-US" dirty="0">
                <a:cs typeface="+mn-ea"/>
                <a:sym typeface="+mn-lt"/>
              </a:endParaRPr>
            </a:p>
          </p:txBody>
        </p:sp>
      </p:grpSp>
      <p:cxnSp>
        <p:nvCxnSpPr>
          <p:cNvPr id="19" name="Straight Connector 32"/>
          <p:cNvCxnSpPr/>
          <p:nvPr/>
        </p:nvCxnSpPr>
        <p:spPr>
          <a:xfrm>
            <a:off x="6733246" y="2852094"/>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17" name="TextBox 4"/>
          <p:cNvSpPr txBox="1"/>
          <p:nvPr/>
        </p:nvSpPr>
        <p:spPr>
          <a:xfrm>
            <a:off x="-497984" y="4055252"/>
            <a:ext cx="3957506" cy="1938992"/>
          </a:xfrm>
          <a:prstGeom prst="rect">
            <a:avLst/>
          </a:prstGeom>
          <a:noFill/>
        </p:spPr>
        <p:txBody>
          <a:bodyPr wrap="square" rtlCol="0">
            <a:spAutoFit/>
          </a:bodyPr>
          <a:lstStyle/>
          <a:p>
            <a:pPr algn="r"/>
            <a:r>
              <a:rPr lang="en-US" sz="4800">
                <a:gradFill flip="none" rotWithShape="1">
                  <a:gsLst>
                    <a:gs pos="100000">
                      <a:schemeClr val="bg1">
                        <a:lumMod val="85000"/>
                      </a:schemeClr>
                    </a:gs>
                    <a:gs pos="0">
                      <a:schemeClr val="bg1"/>
                    </a:gs>
                  </a:gsLst>
                  <a:lin ang="5400000" scaled="1"/>
                  <a:tileRect/>
                </a:gradFill>
                <a:cs typeface="+mn-ea"/>
                <a:sym typeface="+mn-lt"/>
              </a:rPr>
              <a:t>PHASE</a:t>
            </a:r>
            <a:endParaRPr lang="en-US" sz="4800">
              <a:gradFill flip="none" rotWithShape="1">
                <a:gsLst>
                  <a:gs pos="100000">
                    <a:schemeClr val="bg1">
                      <a:lumMod val="85000"/>
                    </a:schemeClr>
                  </a:gs>
                  <a:gs pos="0">
                    <a:schemeClr val="bg1"/>
                  </a:gs>
                </a:gsLst>
                <a:lin ang="5400000" scaled="1"/>
                <a:tileRect/>
              </a:gradFill>
              <a:cs typeface="+mn-ea"/>
              <a:sym typeface="+mn-lt"/>
            </a:endParaRPr>
          </a:p>
          <a:p>
            <a:pPr algn="r"/>
            <a:r>
              <a:rPr lang="en-US" sz="7200">
                <a:gradFill flip="none" rotWithShape="1">
                  <a:gsLst>
                    <a:gs pos="100000">
                      <a:schemeClr val="bg1">
                        <a:lumMod val="85000"/>
                      </a:schemeClr>
                    </a:gs>
                    <a:gs pos="0">
                      <a:schemeClr val="bg1"/>
                    </a:gs>
                  </a:gsLst>
                  <a:lin ang="5400000" scaled="1"/>
                  <a:tileRect/>
                </a:gradFill>
                <a:cs typeface="+mn-ea"/>
                <a:sym typeface="+mn-lt"/>
              </a:rPr>
              <a:t> 01</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rcRect l="27093" r="6309"/>
          <a:stretch>
            <a:fillRect/>
          </a:stretch>
        </p:blipFill>
        <p:spPr>
          <a:xfrm>
            <a:off x="-676743" y="24673"/>
            <a:ext cx="6705636" cy="6858000"/>
          </a:xfrm>
          <a:custGeom>
            <a:avLst/>
            <a:gdLst>
              <a:gd name="connsiteX0" fmla="*/ 0 w 6705636"/>
              <a:gd name="connsiteY0" fmla="*/ 0 h 6858000"/>
              <a:gd name="connsiteX1" fmla="*/ 4157737 w 6705636"/>
              <a:gd name="connsiteY1" fmla="*/ 0 h 6858000"/>
              <a:gd name="connsiteX2" fmla="*/ 6705636 w 6705636"/>
              <a:gd name="connsiteY2" fmla="*/ 6858000 h 6858000"/>
              <a:gd name="connsiteX3" fmla="*/ 2547899 w 6705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5636" h="6858000">
                <a:moveTo>
                  <a:pt x="0" y="0"/>
                </a:moveTo>
                <a:lnTo>
                  <a:pt x="4157737" y="0"/>
                </a:lnTo>
                <a:lnTo>
                  <a:pt x="6705636" y="6858000"/>
                </a:lnTo>
                <a:lnTo>
                  <a:pt x="2547899" y="6858000"/>
                </a:lnTo>
                <a:close/>
              </a:path>
            </a:pathLst>
          </a:custGeom>
          <a:gradFill flip="none" rotWithShape="1">
            <a:gsLst>
              <a:gs pos="0">
                <a:schemeClr val="accent1">
                  <a:alpha val="85000"/>
                </a:schemeClr>
              </a:gs>
              <a:gs pos="100000">
                <a:schemeClr val="accent1">
                  <a:lumMod val="50000"/>
                </a:schemeClr>
              </a:gs>
            </a:gsLst>
            <a:lin ang="8100000" scaled="1"/>
            <a:tileRect/>
          </a:gradFill>
        </p:spPr>
      </p:pic>
      <p:sp>
        <p:nvSpPr>
          <p:cNvPr id="26" name="平行四边形 25"/>
          <p:cNvSpPr/>
          <p:nvPr/>
        </p:nvSpPr>
        <p:spPr>
          <a:xfrm flipH="1">
            <a:off x="-682193" y="24608"/>
            <a:ext cx="6716536" cy="6887340"/>
          </a:xfrm>
          <a:prstGeom prst="parallelogram">
            <a:avLst>
              <a:gd name="adj" fmla="val 38097"/>
            </a:avLst>
          </a:prstGeom>
          <a:gradFill flip="none" rotWithShape="1">
            <a:gsLst>
              <a:gs pos="0">
                <a:srgbClr val="1BB2AB">
                  <a:alpha val="76000"/>
                </a:srgbClr>
              </a:gs>
              <a:gs pos="100000">
                <a:srgbClr val="01605C"/>
              </a:gs>
            </a:gsLst>
            <a:path path="circle">
              <a:fillToRect l="50000" t="130000" r="50000" b="-30000"/>
            </a:path>
            <a:tileRect/>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TextBox 4"/>
          <p:cNvSpPr txBox="1"/>
          <p:nvPr/>
        </p:nvSpPr>
        <p:spPr>
          <a:xfrm>
            <a:off x="-1120346" y="2703681"/>
            <a:ext cx="3957506" cy="2306955"/>
          </a:xfrm>
          <a:prstGeom prst="rect">
            <a:avLst/>
          </a:prstGeom>
          <a:noFill/>
        </p:spPr>
        <p:txBody>
          <a:bodyPr wrap="square" rtlCol="0">
            <a:spAutoFit/>
          </a:bodyPr>
          <a:lstStyle/>
          <a:p>
            <a:pPr algn="r"/>
            <a:r>
              <a:rPr lang="en-US" sz="7200" dirty="0">
                <a:gradFill flip="none" rotWithShape="1">
                  <a:gsLst>
                    <a:gs pos="100000">
                      <a:schemeClr val="bg1">
                        <a:lumMod val="85000"/>
                      </a:schemeClr>
                    </a:gs>
                    <a:gs pos="0">
                      <a:schemeClr val="bg1"/>
                    </a:gs>
                  </a:gsLst>
                  <a:lin ang="5400000" scaled="1"/>
                  <a:tileRect/>
                </a:gradFill>
                <a:cs typeface="+mn-ea"/>
                <a:sym typeface="+mn-lt"/>
              </a:rPr>
              <a:t>The </a:t>
            </a:r>
            <a:endParaRPr lang="en-US" sz="7200" dirty="0">
              <a:gradFill flip="none" rotWithShape="1">
                <a:gsLst>
                  <a:gs pos="100000">
                    <a:schemeClr val="bg1">
                      <a:lumMod val="85000"/>
                    </a:schemeClr>
                  </a:gs>
                  <a:gs pos="0">
                    <a:schemeClr val="bg1"/>
                  </a:gs>
                </a:gsLst>
                <a:lin ang="5400000" scaled="1"/>
                <a:tileRect/>
              </a:gradFill>
              <a:cs typeface="+mn-ea"/>
              <a:sym typeface="+mn-lt"/>
            </a:endParaRPr>
          </a:p>
          <a:p>
            <a:pPr algn="r"/>
            <a:r>
              <a:rPr lang="en-US" sz="7200" dirty="0">
                <a:gradFill flip="none" rotWithShape="1">
                  <a:gsLst>
                    <a:gs pos="100000">
                      <a:schemeClr val="bg1">
                        <a:lumMod val="85000"/>
                      </a:schemeClr>
                    </a:gs>
                    <a:gs pos="0">
                      <a:schemeClr val="bg1"/>
                    </a:gs>
                  </a:gsLst>
                  <a:lin ang="5400000" scaled="1"/>
                  <a:tileRect/>
                </a:gradFill>
                <a:cs typeface="+mn-ea"/>
                <a:sym typeface="+mn-lt"/>
              </a:rPr>
              <a:t>end</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sp>
        <p:nvSpPr>
          <p:cNvPr id="3" name="文本框 2"/>
          <p:cNvSpPr txBox="1"/>
          <p:nvPr/>
        </p:nvSpPr>
        <p:spPr>
          <a:xfrm>
            <a:off x="5163185" y="2567940"/>
            <a:ext cx="4848225" cy="1445260"/>
          </a:xfrm>
          <a:prstGeom prst="rect">
            <a:avLst/>
          </a:prstGeom>
          <a:noFill/>
        </p:spPr>
        <p:txBody>
          <a:bodyPr wrap="square" rtlCol="0">
            <a:spAutoFit/>
          </a:bodyPr>
          <a:p>
            <a:r>
              <a:rPr lang="zh-CN" altLang="en-US" sz="8800">
                <a:ea typeface="宋体" panose="02010600030101010101" pitchFamily="2" charset="-122"/>
              </a:rPr>
              <a:t>感谢聆听</a:t>
            </a:r>
            <a:endParaRPr lang="zh-CN" altLang="en-US" sz="8800">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8708" b="8708"/>
          <a:stretch>
            <a:fillRect/>
          </a:stretch>
        </p:blipFill>
        <p:spPr/>
      </p:pic>
      <p:sp>
        <p:nvSpPr>
          <p:cNvPr id="12" name="Rectangle 11"/>
          <p:cNvSpPr/>
          <p:nvPr/>
        </p:nvSpPr>
        <p:spPr>
          <a:xfrm>
            <a:off x="0" y="-263"/>
            <a:ext cx="12192000" cy="6896776"/>
          </a:xfrm>
          <a:prstGeom prst="rect">
            <a:avLst/>
          </a:prstGeom>
          <a:gradFill>
            <a:gsLst>
              <a:gs pos="0">
                <a:schemeClr val="accent1">
                  <a:alpha val="85000"/>
                </a:schemeClr>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2"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3"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sp>
        <p:nvSpPr>
          <p:cNvPr id="13" name="TextBox 65"/>
          <p:cNvSpPr txBox="1"/>
          <p:nvPr/>
        </p:nvSpPr>
        <p:spPr>
          <a:xfrm>
            <a:off x="7032479" y="4388734"/>
            <a:ext cx="2904995" cy="301878"/>
          </a:xfrm>
          <a:prstGeom prst="rect">
            <a:avLst/>
          </a:prstGeom>
          <a:noFill/>
        </p:spPr>
        <p:txBody>
          <a:bodyPr wrap="square" rtlCol="0">
            <a:spAutoFit/>
          </a:bodyPr>
          <a:lstStyle/>
          <a:p>
            <a:pPr algn="r">
              <a:lnSpc>
                <a:spcPct val="120000"/>
              </a:lnSpc>
            </a:pPr>
            <a:endParaRPr lang="en-US" sz="1200" spc="300">
              <a:solidFill>
                <a:schemeClr val="bg1"/>
              </a:solidFill>
              <a:cs typeface="+mn-ea"/>
              <a:sym typeface="+mn-lt"/>
            </a:endParaRPr>
          </a:p>
        </p:txBody>
      </p:sp>
      <p:sp>
        <p:nvSpPr>
          <p:cNvPr id="5" name="文本框 4"/>
          <p:cNvSpPr txBox="1"/>
          <p:nvPr/>
        </p:nvSpPr>
        <p:spPr>
          <a:xfrm>
            <a:off x="1109980" y="361315"/>
            <a:ext cx="10942320" cy="2590800"/>
          </a:xfrm>
          <a:prstGeom prst="rect">
            <a:avLst/>
          </a:prstGeom>
          <a:noFill/>
        </p:spPr>
        <p:txBody>
          <a:bodyPr wrap="square" rtlCol="0">
            <a:spAutoFit/>
          </a:bodyPr>
          <a:p>
            <a:r>
              <a:rPr lang="en-US" altLang="zh-CN" sz="3200"/>
              <a:t>    </a:t>
            </a:r>
            <a:r>
              <a:rPr lang="zh-CN" altLang="en-US" sz="2400"/>
              <a:t>肿瘤 是机体在各种致癌因素作用下，局部组织的某一个细胞在基因水平上失去对其生长的正常调控，导致其异常增生而形成的。它们具有超过正常的增生能力，形成多余的组织。这种多余组织不是人体生存和维持生命所必需的，常常会对人体产生各种危害。医学家根据肿瘤对人体的危害程度将其分成两大类：良性肿瘤和恶性肿瘤。</a:t>
            </a:r>
            <a:endParaRPr lang="zh-CN" altLang="en-US" sz="3200"/>
          </a:p>
          <a:p>
            <a:endParaRPr lang="zh-CN" altLang="en-US"/>
          </a:p>
          <a:p>
            <a:r>
              <a:rPr lang="zh-CN" altLang="en-US"/>
              <a:t>             </a:t>
            </a:r>
            <a:endParaRPr lang="zh-CN" altLang="en-US"/>
          </a:p>
        </p:txBody>
      </p:sp>
      <p:pic>
        <p:nvPicPr>
          <p:cNvPr id="6" name="http://photo-static-api.fotomore.com/creative/vcg/veer/400/new/VCG41N635475308.jpg" descr="&amp;pky240_sjzg_VCG41N635475308&amp;2&amp;src_toppic_inpsrchlx1&amp;"/>
          <p:cNvPicPr>
            <a:picLocks noChangeAspect="1"/>
          </p:cNvPicPr>
          <p:nvPr/>
        </p:nvPicPr>
        <p:blipFill>
          <a:blip r:embed="rId2"/>
          <a:stretch>
            <a:fillRect/>
          </a:stretch>
        </p:blipFill>
        <p:spPr>
          <a:xfrm>
            <a:off x="4011295" y="3218180"/>
            <a:ext cx="3766185" cy="3178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46" name="Rectangle 6"/>
          <p:cNvSpPr/>
          <p:nvPr/>
        </p:nvSpPr>
        <p:spPr>
          <a:xfrm>
            <a:off x="32385" y="0"/>
            <a:ext cx="12250420" cy="8676640"/>
          </a:xfrm>
          <a:prstGeom prst="rect">
            <a:avLst/>
          </a:prstGeom>
          <a:gradFill>
            <a:gsLst>
              <a:gs pos="0">
                <a:schemeClr val="accent1">
                  <a:alpha val="86000"/>
                </a:schemeClr>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ABA3"/>
              </a:solidFill>
              <a:cs typeface="+mn-ea"/>
              <a:sym typeface="+mn-lt"/>
            </a:endParaRPr>
          </a:p>
        </p:txBody>
      </p:sp>
      <p:sp>
        <p:nvSpPr>
          <p:cNvPr id="65" name="TextBox 64"/>
          <p:cNvSpPr txBox="1"/>
          <p:nvPr/>
        </p:nvSpPr>
        <p:spPr>
          <a:xfrm>
            <a:off x="7388334" y="2129809"/>
            <a:ext cx="3813499" cy="521970"/>
          </a:xfrm>
          <a:prstGeom prst="rect">
            <a:avLst/>
          </a:prstGeom>
          <a:noFill/>
        </p:spPr>
        <p:txBody>
          <a:bodyPr wrap="square" rtlCol="0">
            <a:spAutoFit/>
          </a:bodyPr>
          <a:lstStyle/>
          <a:p>
            <a:pPr algn="r"/>
            <a:r>
              <a:rPr lang="zh-CN" altLang="en-US" sz="2800" dirty="0">
                <a:solidFill>
                  <a:srgbClr val="1BB2AB"/>
                </a:solidFill>
                <a:cs typeface="+mn-ea"/>
                <a:sym typeface="+mn-lt"/>
              </a:rPr>
              <a:t>肿瘤的分类</a:t>
            </a:r>
            <a:endParaRPr lang="zh-CN" altLang="en-US" sz="2800" dirty="0">
              <a:solidFill>
                <a:srgbClr val="1BB2AB"/>
              </a:solidFill>
              <a:cs typeface="+mn-ea"/>
              <a:sym typeface="+mn-lt"/>
            </a:endParaRPr>
          </a:p>
        </p:txBody>
      </p:sp>
      <p:sp>
        <p:nvSpPr>
          <p:cNvPr id="74"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75"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5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4" name="Group 3"/>
          <p:cNvGrpSpPr/>
          <p:nvPr/>
        </p:nvGrpSpPr>
        <p:grpSpPr>
          <a:xfrm>
            <a:off x="5797923" y="2255586"/>
            <a:ext cx="573836" cy="573836"/>
            <a:chOff x="5806152" y="3449629"/>
            <a:chExt cx="573836" cy="573836"/>
          </a:xfrm>
        </p:grpSpPr>
        <p:grpSp>
          <p:nvGrpSpPr>
            <p:cNvPr id="7" name="Group 6"/>
            <p:cNvGrpSpPr/>
            <p:nvPr/>
          </p:nvGrpSpPr>
          <p:grpSpPr>
            <a:xfrm>
              <a:off x="5806152" y="3449629"/>
              <a:ext cx="573836" cy="573836"/>
              <a:chOff x="1220118" y="2343274"/>
              <a:chExt cx="2450851" cy="2450851"/>
            </a:xfrm>
          </p:grpSpPr>
          <p:sp>
            <p:nvSpPr>
              <p:cNvPr id="8" name="Oval 7"/>
              <p:cNvSpPr/>
              <p:nvPr/>
            </p:nvSpPr>
            <p:spPr>
              <a:xfrm>
                <a:off x="1220118" y="2343274"/>
                <a:ext cx="2450851" cy="2450851"/>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9" name="Oval 8"/>
              <p:cNvSpPr/>
              <p:nvPr/>
            </p:nvSpPr>
            <p:spPr>
              <a:xfrm>
                <a:off x="1395764" y="2518920"/>
                <a:ext cx="2099561" cy="2099561"/>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Oval 9"/>
              <p:cNvSpPr/>
              <p:nvPr/>
            </p:nvSpPr>
            <p:spPr>
              <a:xfrm>
                <a:off x="1580470" y="2703626"/>
                <a:ext cx="1730150" cy="17301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sp>
          <p:nvSpPr>
            <p:cNvPr id="79" name="Freeform 27"/>
            <p:cNvSpPr/>
            <p:nvPr/>
          </p:nvSpPr>
          <p:spPr bwMode="auto">
            <a:xfrm>
              <a:off x="5986888" y="3609695"/>
              <a:ext cx="234884" cy="236040"/>
            </a:xfrm>
            <a:custGeom>
              <a:avLst/>
              <a:gdLst>
                <a:gd name="T0" fmla="*/ 203 w 203"/>
                <a:gd name="T1" fmla="*/ 105 h 204"/>
                <a:gd name="T2" fmla="*/ 166 w 203"/>
                <a:gd name="T3" fmla="*/ 68 h 204"/>
                <a:gd name="T4" fmla="*/ 184 w 203"/>
                <a:gd name="T5" fmla="*/ 50 h 204"/>
                <a:gd name="T6" fmla="*/ 194 w 203"/>
                <a:gd name="T7" fmla="*/ 58 h 204"/>
                <a:gd name="T8" fmla="*/ 199 w 203"/>
                <a:gd name="T9" fmla="*/ 53 h 204"/>
                <a:gd name="T10" fmla="*/ 170 w 203"/>
                <a:gd name="T11" fmla="*/ 24 h 204"/>
                <a:gd name="T12" fmla="*/ 160 w 203"/>
                <a:gd name="T13" fmla="*/ 13 h 204"/>
                <a:gd name="T14" fmla="*/ 160 w 203"/>
                <a:gd name="T15" fmla="*/ 13 h 204"/>
                <a:gd name="T16" fmla="*/ 151 w 203"/>
                <a:gd name="T17" fmla="*/ 4 h 204"/>
                <a:gd name="T18" fmla="*/ 145 w 203"/>
                <a:gd name="T19" fmla="*/ 10 h 204"/>
                <a:gd name="T20" fmla="*/ 154 w 203"/>
                <a:gd name="T21" fmla="*/ 19 h 204"/>
                <a:gd name="T22" fmla="*/ 136 w 203"/>
                <a:gd name="T23" fmla="*/ 37 h 204"/>
                <a:gd name="T24" fmla="*/ 121 w 203"/>
                <a:gd name="T25" fmla="*/ 22 h 204"/>
                <a:gd name="T26" fmla="*/ 121 w 203"/>
                <a:gd name="T27" fmla="*/ 22 h 204"/>
                <a:gd name="T28" fmla="*/ 100 w 203"/>
                <a:gd name="T29" fmla="*/ 0 h 204"/>
                <a:gd name="T30" fmla="*/ 93 w 203"/>
                <a:gd name="T31" fmla="*/ 7 h 204"/>
                <a:gd name="T32" fmla="*/ 115 w 203"/>
                <a:gd name="T33" fmla="*/ 28 h 204"/>
                <a:gd name="T34" fmla="*/ 12 w 203"/>
                <a:gd name="T35" fmla="*/ 131 h 204"/>
                <a:gd name="T36" fmla="*/ 38 w 203"/>
                <a:gd name="T37" fmla="*/ 159 h 204"/>
                <a:gd name="T38" fmla="*/ 0 w 203"/>
                <a:gd name="T39" fmla="*/ 198 h 204"/>
                <a:gd name="T40" fmla="*/ 5 w 203"/>
                <a:gd name="T41" fmla="*/ 204 h 204"/>
                <a:gd name="T42" fmla="*/ 45 w 203"/>
                <a:gd name="T43" fmla="*/ 165 h 204"/>
                <a:gd name="T44" fmla="*/ 72 w 203"/>
                <a:gd name="T45" fmla="*/ 193 h 204"/>
                <a:gd name="T46" fmla="*/ 176 w 203"/>
                <a:gd name="T47" fmla="*/ 90 h 204"/>
                <a:gd name="T48" fmla="*/ 196 w 203"/>
                <a:gd name="T49" fmla="*/ 110 h 204"/>
                <a:gd name="T50" fmla="*/ 203 w 203"/>
                <a:gd name="T51" fmla="*/ 105 h 204"/>
                <a:gd name="T52" fmla="*/ 169 w 203"/>
                <a:gd name="T53" fmla="*/ 35 h 204"/>
                <a:gd name="T54" fmla="*/ 178 w 203"/>
                <a:gd name="T55" fmla="*/ 43 h 204"/>
                <a:gd name="T56" fmla="*/ 160 w 203"/>
                <a:gd name="T57" fmla="*/ 62 h 204"/>
                <a:gd name="T58" fmla="*/ 142 w 203"/>
                <a:gd name="T59" fmla="*/ 43 h 204"/>
                <a:gd name="T60" fmla="*/ 160 w 203"/>
                <a:gd name="T61" fmla="*/ 25 h 204"/>
                <a:gd name="T62" fmla="*/ 169 w 203"/>
                <a:gd name="T63" fmla="*/ 35 h 204"/>
                <a:gd name="T64" fmla="*/ 72 w 203"/>
                <a:gd name="T65" fmla="*/ 180 h 204"/>
                <a:gd name="T66" fmla="*/ 23 w 203"/>
                <a:gd name="T67" fmla="*/ 131 h 204"/>
                <a:gd name="T68" fmla="*/ 48 w 203"/>
                <a:gd name="T69" fmla="*/ 107 h 204"/>
                <a:gd name="T70" fmla="*/ 63 w 203"/>
                <a:gd name="T71" fmla="*/ 123 h 204"/>
                <a:gd name="T72" fmla="*/ 70 w 203"/>
                <a:gd name="T73" fmla="*/ 116 h 204"/>
                <a:gd name="T74" fmla="*/ 54 w 203"/>
                <a:gd name="T75" fmla="*/ 101 h 204"/>
                <a:gd name="T76" fmla="*/ 72 w 203"/>
                <a:gd name="T77" fmla="*/ 83 h 204"/>
                <a:gd name="T78" fmla="*/ 88 w 203"/>
                <a:gd name="T79" fmla="*/ 98 h 204"/>
                <a:gd name="T80" fmla="*/ 93 w 203"/>
                <a:gd name="T81" fmla="*/ 92 h 204"/>
                <a:gd name="T82" fmla="*/ 78 w 203"/>
                <a:gd name="T83" fmla="*/ 77 h 204"/>
                <a:gd name="T84" fmla="*/ 96 w 203"/>
                <a:gd name="T85" fmla="*/ 58 h 204"/>
                <a:gd name="T86" fmla="*/ 111 w 203"/>
                <a:gd name="T87" fmla="*/ 73 h 204"/>
                <a:gd name="T88" fmla="*/ 118 w 203"/>
                <a:gd name="T89" fmla="*/ 68 h 204"/>
                <a:gd name="T90" fmla="*/ 103 w 203"/>
                <a:gd name="T91" fmla="*/ 53 h 204"/>
                <a:gd name="T92" fmla="*/ 121 w 203"/>
                <a:gd name="T93" fmla="*/ 35 h 204"/>
                <a:gd name="T94" fmla="*/ 125 w 203"/>
                <a:gd name="T95" fmla="*/ 39 h 204"/>
                <a:gd name="T96" fmla="*/ 130 w 203"/>
                <a:gd name="T97" fmla="*/ 43 h 204"/>
                <a:gd name="T98" fmla="*/ 130 w 203"/>
                <a:gd name="T99" fmla="*/ 43 h 204"/>
                <a:gd name="T100" fmla="*/ 145 w 203"/>
                <a:gd name="T101" fmla="*/ 58 h 204"/>
                <a:gd name="T102" fmla="*/ 169 w 203"/>
                <a:gd name="T103" fmla="*/ 83 h 204"/>
                <a:gd name="T104" fmla="*/ 72 w 203"/>
                <a:gd name="T105" fmla="*/ 18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204">
                  <a:moveTo>
                    <a:pt x="203" y="105"/>
                  </a:moveTo>
                  <a:lnTo>
                    <a:pt x="166" y="68"/>
                  </a:lnTo>
                  <a:lnTo>
                    <a:pt x="184" y="50"/>
                  </a:lnTo>
                  <a:lnTo>
                    <a:pt x="194" y="58"/>
                  </a:lnTo>
                  <a:lnTo>
                    <a:pt x="199" y="53"/>
                  </a:lnTo>
                  <a:lnTo>
                    <a:pt x="170" y="24"/>
                  </a:lnTo>
                  <a:lnTo>
                    <a:pt x="160" y="13"/>
                  </a:lnTo>
                  <a:lnTo>
                    <a:pt x="160" y="13"/>
                  </a:lnTo>
                  <a:lnTo>
                    <a:pt x="151" y="4"/>
                  </a:lnTo>
                  <a:lnTo>
                    <a:pt x="145" y="10"/>
                  </a:lnTo>
                  <a:lnTo>
                    <a:pt x="154" y="19"/>
                  </a:lnTo>
                  <a:lnTo>
                    <a:pt x="136" y="37"/>
                  </a:lnTo>
                  <a:lnTo>
                    <a:pt x="121" y="22"/>
                  </a:lnTo>
                  <a:lnTo>
                    <a:pt x="121" y="22"/>
                  </a:lnTo>
                  <a:lnTo>
                    <a:pt x="100" y="0"/>
                  </a:lnTo>
                  <a:lnTo>
                    <a:pt x="93" y="7"/>
                  </a:lnTo>
                  <a:lnTo>
                    <a:pt x="115" y="28"/>
                  </a:lnTo>
                  <a:lnTo>
                    <a:pt x="12" y="131"/>
                  </a:lnTo>
                  <a:lnTo>
                    <a:pt x="38" y="159"/>
                  </a:lnTo>
                  <a:lnTo>
                    <a:pt x="0" y="198"/>
                  </a:lnTo>
                  <a:lnTo>
                    <a:pt x="5" y="204"/>
                  </a:lnTo>
                  <a:lnTo>
                    <a:pt x="45" y="165"/>
                  </a:lnTo>
                  <a:lnTo>
                    <a:pt x="72" y="193"/>
                  </a:lnTo>
                  <a:lnTo>
                    <a:pt x="176" y="90"/>
                  </a:lnTo>
                  <a:lnTo>
                    <a:pt x="196" y="110"/>
                  </a:lnTo>
                  <a:lnTo>
                    <a:pt x="203" y="105"/>
                  </a:lnTo>
                  <a:close/>
                  <a:moveTo>
                    <a:pt x="169" y="35"/>
                  </a:moveTo>
                  <a:lnTo>
                    <a:pt x="178" y="43"/>
                  </a:lnTo>
                  <a:lnTo>
                    <a:pt x="160" y="62"/>
                  </a:lnTo>
                  <a:lnTo>
                    <a:pt x="142" y="43"/>
                  </a:lnTo>
                  <a:lnTo>
                    <a:pt x="160" y="25"/>
                  </a:lnTo>
                  <a:lnTo>
                    <a:pt x="169" y="35"/>
                  </a:lnTo>
                  <a:close/>
                  <a:moveTo>
                    <a:pt x="72" y="180"/>
                  </a:moveTo>
                  <a:lnTo>
                    <a:pt x="23" y="131"/>
                  </a:lnTo>
                  <a:lnTo>
                    <a:pt x="48" y="107"/>
                  </a:lnTo>
                  <a:lnTo>
                    <a:pt x="63" y="123"/>
                  </a:lnTo>
                  <a:lnTo>
                    <a:pt x="70" y="116"/>
                  </a:lnTo>
                  <a:lnTo>
                    <a:pt x="54" y="101"/>
                  </a:lnTo>
                  <a:lnTo>
                    <a:pt x="72" y="83"/>
                  </a:lnTo>
                  <a:lnTo>
                    <a:pt x="88" y="98"/>
                  </a:lnTo>
                  <a:lnTo>
                    <a:pt x="93" y="92"/>
                  </a:lnTo>
                  <a:lnTo>
                    <a:pt x="78" y="77"/>
                  </a:lnTo>
                  <a:lnTo>
                    <a:pt x="96" y="58"/>
                  </a:lnTo>
                  <a:lnTo>
                    <a:pt x="111" y="73"/>
                  </a:lnTo>
                  <a:lnTo>
                    <a:pt x="118" y="68"/>
                  </a:lnTo>
                  <a:lnTo>
                    <a:pt x="103" y="53"/>
                  </a:lnTo>
                  <a:lnTo>
                    <a:pt x="121" y="35"/>
                  </a:lnTo>
                  <a:lnTo>
                    <a:pt x="125" y="39"/>
                  </a:lnTo>
                  <a:lnTo>
                    <a:pt x="130" y="43"/>
                  </a:lnTo>
                  <a:lnTo>
                    <a:pt x="130" y="43"/>
                  </a:lnTo>
                  <a:lnTo>
                    <a:pt x="145" y="58"/>
                  </a:lnTo>
                  <a:lnTo>
                    <a:pt x="169" y="83"/>
                  </a:lnTo>
                  <a:lnTo>
                    <a:pt x="72" y="180"/>
                  </a:lnTo>
                  <a:close/>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12" name="组合 11"/>
          <p:cNvGrpSpPr/>
          <p:nvPr/>
        </p:nvGrpSpPr>
        <p:grpSpPr>
          <a:xfrm>
            <a:off x="1022985" y="1028065"/>
            <a:ext cx="4837430" cy="3867785"/>
            <a:chOff x="1123362" y="2091573"/>
            <a:chExt cx="4366894" cy="1052819"/>
          </a:xfrm>
        </p:grpSpPr>
        <p:sp>
          <p:nvSpPr>
            <p:cNvPr id="88" name="Rectangle: Rounded Corners 54"/>
            <p:cNvSpPr/>
            <p:nvPr/>
          </p:nvSpPr>
          <p:spPr>
            <a:xfrm flipH="1">
              <a:off x="1123362" y="2091625"/>
              <a:ext cx="4199486" cy="1052767"/>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sp>
          <p:nvSpPr>
            <p:cNvPr id="89" name="Isosceles Triangle 55"/>
            <p:cNvSpPr/>
            <p:nvPr/>
          </p:nvSpPr>
          <p:spPr>
            <a:xfrm rot="5400000" flipH="1">
              <a:off x="5296142" y="2348757"/>
              <a:ext cx="215900" cy="172327"/>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sp>
          <p:nvSpPr>
            <p:cNvPr id="90" name="TextBox 52"/>
            <p:cNvSpPr txBox="1"/>
            <p:nvPr/>
          </p:nvSpPr>
          <p:spPr>
            <a:xfrm flipH="1">
              <a:off x="2646848" y="2091573"/>
              <a:ext cx="2549065" cy="125315"/>
            </a:xfrm>
            <a:prstGeom prst="rect">
              <a:avLst/>
            </a:prstGeom>
            <a:noFill/>
          </p:spPr>
          <p:txBody>
            <a:bodyPr wrap="square" rtlCol="0">
              <a:spAutoFit/>
            </a:bodyPr>
            <a:lstStyle/>
            <a:p>
              <a:pPr algn="r"/>
              <a:r>
                <a:rPr lang="zh-CN" altLang="en-US" sz="2400" b="1" dirty="0">
                  <a:gradFill>
                    <a:gsLst>
                      <a:gs pos="0">
                        <a:srgbClr val="E30000"/>
                      </a:gs>
                      <a:gs pos="100000">
                        <a:srgbClr val="760303"/>
                      </a:gs>
                    </a:gsLst>
                    <a:lin scaled="0"/>
                  </a:gradFill>
                  <a:cs typeface="+mn-ea"/>
                  <a:sym typeface="+mn-lt"/>
                </a:rPr>
                <a:t>良性肿瘤</a:t>
              </a:r>
              <a:endParaRPr lang="zh-CN" altLang="en-US" sz="2400" b="1" dirty="0">
                <a:gradFill>
                  <a:gsLst>
                    <a:gs pos="0">
                      <a:srgbClr val="E30000"/>
                    </a:gs>
                    <a:gs pos="100000">
                      <a:srgbClr val="760303"/>
                    </a:gs>
                  </a:gsLst>
                  <a:lin scaled="0"/>
                </a:gradFill>
                <a:cs typeface="+mn-ea"/>
                <a:sym typeface="+mn-lt"/>
              </a:endParaRPr>
            </a:p>
          </p:txBody>
        </p:sp>
        <p:sp>
          <p:nvSpPr>
            <p:cNvPr id="91" name="Rectangle 53"/>
            <p:cNvSpPr/>
            <p:nvPr/>
          </p:nvSpPr>
          <p:spPr>
            <a:xfrm flipH="1">
              <a:off x="1283381" y="2499838"/>
              <a:ext cx="3844466" cy="312420"/>
            </a:xfrm>
            <a:prstGeom prst="rect">
              <a:avLst/>
            </a:prstGeom>
          </p:spPr>
          <p:txBody>
            <a:bodyPr wrap="square">
              <a:spAutoFit/>
            </a:bodyPr>
            <a:lstStyle/>
            <a:p>
              <a:pPr algn="r">
                <a:lnSpc>
                  <a:spcPct val="120000"/>
                </a:lnSpc>
              </a:pPr>
              <a:endParaRPr lang="zh-CN" altLang="en-US" sz="1200" dirty="0">
                <a:solidFill>
                  <a:schemeClr val="bg1"/>
                </a:solidFill>
                <a:cs typeface="+mn-ea"/>
                <a:sym typeface="+mn-lt"/>
              </a:endParaRPr>
            </a:p>
          </p:txBody>
        </p:sp>
      </p:grpSp>
      <p:grpSp>
        <p:nvGrpSpPr>
          <p:cNvPr id="11" name="组合 10"/>
          <p:cNvGrpSpPr/>
          <p:nvPr/>
        </p:nvGrpSpPr>
        <p:grpSpPr>
          <a:xfrm>
            <a:off x="1020445" y="5126133"/>
            <a:ext cx="4888230" cy="867632"/>
            <a:chOff x="898078" y="3988906"/>
            <a:chExt cx="4571364" cy="940490"/>
          </a:xfrm>
        </p:grpSpPr>
        <p:grpSp>
          <p:nvGrpSpPr>
            <p:cNvPr id="19" name="Group 18"/>
            <p:cNvGrpSpPr/>
            <p:nvPr/>
          </p:nvGrpSpPr>
          <p:grpSpPr>
            <a:xfrm>
              <a:off x="981298" y="3989146"/>
              <a:ext cx="4488144" cy="940250"/>
              <a:chOff x="1090242" y="4781586"/>
              <a:chExt cx="4488144" cy="940250"/>
            </a:xfrm>
          </p:grpSpPr>
          <p:sp>
            <p:nvSpPr>
              <p:cNvPr id="55" name="Rectangle: Rounded Corners 54"/>
              <p:cNvSpPr/>
              <p:nvPr/>
            </p:nvSpPr>
            <p:spPr>
              <a:xfrm flipH="1">
                <a:off x="1090242" y="4781586"/>
                <a:ext cx="4316014" cy="940250"/>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sp>
            <p:nvSpPr>
              <p:cNvPr id="56" name="Isosceles Triangle 55"/>
              <p:cNvSpPr/>
              <p:nvPr/>
            </p:nvSpPr>
            <p:spPr>
              <a:xfrm rot="5400000" flipH="1">
                <a:off x="5384272" y="4937719"/>
                <a:ext cx="215900" cy="172327"/>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grpSp>
        <p:sp>
          <p:nvSpPr>
            <p:cNvPr id="59" name="Rectangle 53"/>
            <p:cNvSpPr/>
            <p:nvPr/>
          </p:nvSpPr>
          <p:spPr>
            <a:xfrm flipH="1">
              <a:off x="898078" y="3988906"/>
              <a:ext cx="4570166" cy="738571"/>
            </a:xfrm>
            <a:prstGeom prst="rect">
              <a:avLst/>
            </a:prstGeom>
          </p:spPr>
          <p:txBody>
            <a:bodyPr wrap="square">
              <a:spAutoFit/>
            </a:bodyPr>
            <a:lstStyle/>
            <a:p>
              <a:pPr algn="l">
                <a:lnSpc>
                  <a:spcPct val="120000"/>
                </a:lnSpc>
              </a:pPr>
              <a:r>
                <a:rPr lang="zh-CN" altLang="en-US" sz="1600" b="1" dirty="0">
                  <a:solidFill>
                    <a:schemeClr val="bg1"/>
                  </a:solidFill>
                  <a:cs typeface="+mn-ea"/>
                  <a:sym typeface="+mn-lt"/>
                </a:rPr>
                <a:t>如：脂肪瘤、囊肿、平滑肌瘤、血管瘤、软骨瘤、</a:t>
              </a:r>
              <a:endParaRPr lang="zh-CN" altLang="en-US" sz="1600" b="1" dirty="0">
                <a:solidFill>
                  <a:schemeClr val="bg1"/>
                </a:solidFill>
                <a:cs typeface="+mn-ea"/>
                <a:sym typeface="+mn-lt"/>
              </a:endParaRPr>
            </a:p>
            <a:p>
              <a:pPr algn="l">
                <a:lnSpc>
                  <a:spcPct val="120000"/>
                </a:lnSpc>
              </a:pPr>
              <a:r>
                <a:rPr lang="zh-CN" altLang="en-US" sz="1600" b="1" dirty="0">
                  <a:solidFill>
                    <a:schemeClr val="bg1"/>
                  </a:solidFill>
                  <a:cs typeface="+mn-ea"/>
                  <a:sym typeface="+mn-lt"/>
                </a:rPr>
                <a:t>横纹肌瘤等</a:t>
              </a:r>
              <a:endParaRPr lang="zh-CN" altLang="en-US" sz="1600" b="1" dirty="0">
                <a:solidFill>
                  <a:schemeClr val="bg1"/>
                </a:solidFill>
                <a:cs typeface="+mn-ea"/>
                <a:sym typeface="+mn-lt"/>
              </a:endParaRPr>
            </a:p>
          </p:txBody>
        </p:sp>
      </p:grpSp>
      <p:sp>
        <p:nvSpPr>
          <p:cNvPr id="57" name="Rectangle 8"/>
          <p:cNvSpPr/>
          <p:nvPr/>
        </p:nvSpPr>
        <p:spPr>
          <a:xfrm>
            <a:off x="6046351" y="-57150"/>
            <a:ext cx="99298" cy="8035905"/>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60" name="Group 13"/>
          <p:cNvGrpSpPr/>
          <p:nvPr/>
        </p:nvGrpSpPr>
        <p:grpSpPr>
          <a:xfrm>
            <a:off x="5797923" y="4988692"/>
            <a:ext cx="573836" cy="573836"/>
            <a:chOff x="5806152" y="3729334"/>
            <a:chExt cx="573836" cy="573836"/>
          </a:xfrm>
        </p:grpSpPr>
        <p:sp>
          <p:nvSpPr>
            <p:cNvPr id="61" name="Oval 24"/>
            <p:cNvSpPr/>
            <p:nvPr/>
          </p:nvSpPr>
          <p:spPr>
            <a:xfrm>
              <a:off x="5806152" y="3729334"/>
              <a:ext cx="573836" cy="573836"/>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67" name="Oval 25"/>
            <p:cNvSpPr/>
            <p:nvPr/>
          </p:nvSpPr>
          <p:spPr>
            <a:xfrm>
              <a:off x="5847277" y="3770459"/>
              <a:ext cx="491586" cy="49158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68" name="Oval 26"/>
            <p:cNvSpPr/>
            <p:nvPr/>
          </p:nvSpPr>
          <p:spPr>
            <a:xfrm>
              <a:off x="5890524" y="3813706"/>
              <a:ext cx="405093" cy="40509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69" name="Gruppieren 493"/>
            <p:cNvGrpSpPr/>
            <p:nvPr/>
          </p:nvGrpSpPr>
          <p:grpSpPr>
            <a:xfrm>
              <a:off x="5991887" y="3936606"/>
              <a:ext cx="208226" cy="183919"/>
              <a:chOff x="7425531" y="3239293"/>
              <a:chExt cx="407988" cy="360363"/>
            </a:xfrm>
            <a:solidFill>
              <a:schemeClr val="accent1"/>
            </a:solidFill>
          </p:grpSpPr>
          <p:sp>
            <p:nvSpPr>
              <p:cNvPr id="70" name="Freeform 119"/>
              <p:cNvSpPr/>
              <p:nvPr/>
            </p:nvSpPr>
            <p:spPr bwMode="auto">
              <a:xfrm>
                <a:off x="7444581" y="3313905"/>
                <a:ext cx="374650" cy="203200"/>
              </a:xfrm>
              <a:custGeom>
                <a:avLst/>
                <a:gdLst>
                  <a:gd name="T0" fmla="*/ 104 w 220"/>
                  <a:gd name="T1" fmla="*/ 120 h 120"/>
                  <a:gd name="T2" fmla="*/ 104 w 220"/>
                  <a:gd name="T3" fmla="*/ 120 h 120"/>
                  <a:gd name="T4" fmla="*/ 100 w 220"/>
                  <a:gd name="T5" fmla="*/ 117 h 120"/>
                  <a:gd name="T6" fmla="*/ 79 w 220"/>
                  <a:gd name="T7" fmla="*/ 17 h 120"/>
                  <a:gd name="T8" fmla="*/ 60 w 220"/>
                  <a:gd name="T9" fmla="*/ 62 h 120"/>
                  <a:gd name="T10" fmla="*/ 56 w 220"/>
                  <a:gd name="T11" fmla="*/ 64 h 120"/>
                  <a:gd name="T12" fmla="*/ 4 w 220"/>
                  <a:gd name="T13" fmla="*/ 64 h 120"/>
                  <a:gd name="T14" fmla="*/ 0 w 220"/>
                  <a:gd name="T15" fmla="*/ 60 h 120"/>
                  <a:gd name="T16" fmla="*/ 4 w 220"/>
                  <a:gd name="T17" fmla="*/ 56 h 120"/>
                  <a:gd name="T18" fmla="*/ 53 w 220"/>
                  <a:gd name="T19" fmla="*/ 56 h 120"/>
                  <a:gd name="T20" fmla="*/ 76 w 220"/>
                  <a:gd name="T21" fmla="*/ 2 h 120"/>
                  <a:gd name="T22" fmla="*/ 80 w 220"/>
                  <a:gd name="T23" fmla="*/ 0 h 120"/>
                  <a:gd name="T24" fmla="*/ 84 w 220"/>
                  <a:gd name="T25" fmla="*/ 3 h 120"/>
                  <a:gd name="T26" fmla="*/ 105 w 220"/>
                  <a:gd name="T27" fmla="*/ 101 h 120"/>
                  <a:gd name="T28" fmla="*/ 124 w 220"/>
                  <a:gd name="T29" fmla="*/ 43 h 120"/>
                  <a:gd name="T30" fmla="*/ 128 w 220"/>
                  <a:gd name="T31" fmla="*/ 40 h 120"/>
                  <a:gd name="T32" fmla="*/ 132 w 220"/>
                  <a:gd name="T33" fmla="*/ 43 h 120"/>
                  <a:gd name="T34" fmla="*/ 144 w 220"/>
                  <a:gd name="T35" fmla="*/ 76 h 120"/>
                  <a:gd name="T36" fmla="*/ 152 w 220"/>
                  <a:gd name="T37" fmla="*/ 51 h 120"/>
                  <a:gd name="T38" fmla="*/ 156 w 220"/>
                  <a:gd name="T39" fmla="*/ 48 h 120"/>
                  <a:gd name="T40" fmla="*/ 216 w 220"/>
                  <a:gd name="T41" fmla="*/ 48 h 120"/>
                  <a:gd name="T42" fmla="*/ 220 w 220"/>
                  <a:gd name="T43" fmla="*/ 52 h 120"/>
                  <a:gd name="T44" fmla="*/ 216 w 220"/>
                  <a:gd name="T45" fmla="*/ 56 h 120"/>
                  <a:gd name="T46" fmla="*/ 159 w 220"/>
                  <a:gd name="T47" fmla="*/ 56 h 120"/>
                  <a:gd name="T48" fmla="*/ 148 w 220"/>
                  <a:gd name="T49" fmla="*/ 89 h 120"/>
                  <a:gd name="T50" fmla="*/ 144 w 220"/>
                  <a:gd name="T51" fmla="*/ 92 h 120"/>
                  <a:gd name="T52" fmla="*/ 144 w 220"/>
                  <a:gd name="T53" fmla="*/ 92 h 120"/>
                  <a:gd name="T54" fmla="*/ 140 w 220"/>
                  <a:gd name="T55" fmla="*/ 89 h 120"/>
                  <a:gd name="T56" fmla="*/ 128 w 220"/>
                  <a:gd name="T57" fmla="*/ 56 h 120"/>
                  <a:gd name="T58" fmla="*/ 108 w 220"/>
                  <a:gd name="T59" fmla="*/ 117 h 120"/>
                  <a:gd name="T60" fmla="*/ 104 w 220"/>
                  <a:gd name="T6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 h="120">
                    <a:moveTo>
                      <a:pt x="104" y="120"/>
                    </a:moveTo>
                    <a:cubicBezTo>
                      <a:pt x="104" y="120"/>
                      <a:pt x="104" y="120"/>
                      <a:pt x="104" y="120"/>
                    </a:cubicBezTo>
                    <a:cubicBezTo>
                      <a:pt x="102" y="120"/>
                      <a:pt x="100" y="119"/>
                      <a:pt x="100" y="117"/>
                    </a:cubicBezTo>
                    <a:cubicBezTo>
                      <a:pt x="79" y="17"/>
                      <a:pt x="79" y="17"/>
                      <a:pt x="79" y="17"/>
                    </a:cubicBezTo>
                    <a:cubicBezTo>
                      <a:pt x="60" y="62"/>
                      <a:pt x="60" y="62"/>
                      <a:pt x="60" y="62"/>
                    </a:cubicBezTo>
                    <a:cubicBezTo>
                      <a:pt x="59" y="63"/>
                      <a:pt x="58" y="64"/>
                      <a:pt x="56" y="64"/>
                    </a:cubicBezTo>
                    <a:cubicBezTo>
                      <a:pt x="4" y="64"/>
                      <a:pt x="4" y="64"/>
                      <a:pt x="4" y="64"/>
                    </a:cubicBezTo>
                    <a:cubicBezTo>
                      <a:pt x="2" y="64"/>
                      <a:pt x="0" y="62"/>
                      <a:pt x="0" y="60"/>
                    </a:cubicBezTo>
                    <a:cubicBezTo>
                      <a:pt x="0" y="58"/>
                      <a:pt x="2" y="56"/>
                      <a:pt x="4" y="56"/>
                    </a:cubicBezTo>
                    <a:cubicBezTo>
                      <a:pt x="53" y="56"/>
                      <a:pt x="53" y="56"/>
                      <a:pt x="53" y="56"/>
                    </a:cubicBezTo>
                    <a:cubicBezTo>
                      <a:pt x="76" y="2"/>
                      <a:pt x="76" y="2"/>
                      <a:pt x="76" y="2"/>
                    </a:cubicBezTo>
                    <a:cubicBezTo>
                      <a:pt x="77" y="1"/>
                      <a:pt x="79" y="0"/>
                      <a:pt x="80" y="0"/>
                    </a:cubicBezTo>
                    <a:cubicBezTo>
                      <a:pt x="82" y="0"/>
                      <a:pt x="84" y="1"/>
                      <a:pt x="84" y="3"/>
                    </a:cubicBezTo>
                    <a:cubicBezTo>
                      <a:pt x="105" y="101"/>
                      <a:pt x="105" y="101"/>
                      <a:pt x="105" y="101"/>
                    </a:cubicBezTo>
                    <a:cubicBezTo>
                      <a:pt x="124" y="43"/>
                      <a:pt x="124" y="43"/>
                      <a:pt x="124" y="43"/>
                    </a:cubicBezTo>
                    <a:cubicBezTo>
                      <a:pt x="125" y="41"/>
                      <a:pt x="126" y="40"/>
                      <a:pt x="128" y="40"/>
                    </a:cubicBezTo>
                    <a:cubicBezTo>
                      <a:pt x="130" y="40"/>
                      <a:pt x="131" y="41"/>
                      <a:pt x="132" y="43"/>
                    </a:cubicBezTo>
                    <a:cubicBezTo>
                      <a:pt x="144" y="76"/>
                      <a:pt x="144" y="76"/>
                      <a:pt x="144" y="76"/>
                    </a:cubicBezTo>
                    <a:cubicBezTo>
                      <a:pt x="152" y="51"/>
                      <a:pt x="152" y="51"/>
                      <a:pt x="152" y="51"/>
                    </a:cubicBezTo>
                    <a:cubicBezTo>
                      <a:pt x="153" y="49"/>
                      <a:pt x="154" y="48"/>
                      <a:pt x="156" y="48"/>
                    </a:cubicBezTo>
                    <a:cubicBezTo>
                      <a:pt x="216" y="48"/>
                      <a:pt x="216" y="48"/>
                      <a:pt x="216" y="48"/>
                    </a:cubicBezTo>
                    <a:cubicBezTo>
                      <a:pt x="218" y="48"/>
                      <a:pt x="220" y="50"/>
                      <a:pt x="220" y="52"/>
                    </a:cubicBezTo>
                    <a:cubicBezTo>
                      <a:pt x="220" y="54"/>
                      <a:pt x="218" y="56"/>
                      <a:pt x="216" y="56"/>
                    </a:cubicBezTo>
                    <a:cubicBezTo>
                      <a:pt x="159" y="56"/>
                      <a:pt x="159" y="56"/>
                      <a:pt x="159" y="56"/>
                    </a:cubicBezTo>
                    <a:cubicBezTo>
                      <a:pt x="148" y="89"/>
                      <a:pt x="148" y="89"/>
                      <a:pt x="148" y="89"/>
                    </a:cubicBezTo>
                    <a:cubicBezTo>
                      <a:pt x="147" y="91"/>
                      <a:pt x="146" y="92"/>
                      <a:pt x="144" y="92"/>
                    </a:cubicBezTo>
                    <a:cubicBezTo>
                      <a:pt x="144" y="92"/>
                      <a:pt x="144" y="92"/>
                      <a:pt x="144" y="92"/>
                    </a:cubicBezTo>
                    <a:cubicBezTo>
                      <a:pt x="142" y="92"/>
                      <a:pt x="141" y="91"/>
                      <a:pt x="140" y="89"/>
                    </a:cubicBezTo>
                    <a:cubicBezTo>
                      <a:pt x="128" y="56"/>
                      <a:pt x="128" y="56"/>
                      <a:pt x="128" y="56"/>
                    </a:cubicBezTo>
                    <a:cubicBezTo>
                      <a:pt x="108" y="117"/>
                      <a:pt x="108" y="117"/>
                      <a:pt x="108" y="117"/>
                    </a:cubicBezTo>
                    <a:cubicBezTo>
                      <a:pt x="107" y="119"/>
                      <a:pt x="106" y="120"/>
                      <a:pt x="104"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1" name="Freeform 120"/>
              <p:cNvSpPr/>
              <p:nvPr/>
            </p:nvSpPr>
            <p:spPr bwMode="auto">
              <a:xfrm>
                <a:off x="7425531" y="3239293"/>
                <a:ext cx="407988" cy="360363"/>
              </a:xfrm>
              <a:custGeom>
                <a:avLst/>
                <a:gdLst>
                  <a:gd name="T0" fmla="*/ 120 w 240"/>
                  <a:gd name="T1" fmla="*/ 212 h 212"/>
                  <a:gd name="T2" fmla="*/ 118 w 240"/>
                  <a:gd name="T3" fmla="*/ 211 h 212"/>
                  <a:gd name="T4" fmla="*/ 53 w 240"/>
                  <a:gd name="T5" fmla="*/ 160 h 212"/>
                  <a:gd name="T6" fmla="*/ 47 w 240"/>
                  <a:gd name="T7" fmla="*/ 156 h 212"/>
                  <a:gd name="T8" fmla="*/ 0 w 240"/>
                  <a:gd name="T9" fmla="*/ 60 h 212"/>
                  <a:gd name="T10" fmla="*/ 57 w 240"/>
                  <a:gd name="T11" fmla="*/ 0 h 212"/>
                  <a:gd name="T12" fmla="*/ 60 w 240"/>
                  <a:gd name="T13" fmla="*/ 0 h 212"/>
                  <a:gd name="T14" fmla="*/ 60 w 240"/>
                  <a:gd name="T15" fmla="*/ 0 h 212"/>
                  <a:gd name="T16" fmla="*/ 120 w 240"/>
                  <a:gd name="T17" fmla="*/ 38 h 212"/>
                  <a:gd name="T18" fmla="*/ 180 w 240"/>
                  <a:gd name="T19" fmla="*/ 0 h 212"/>
                  <a:gd name="T20" fmla="*/ 183 w 240"/>
                  <a:gd name="T21" fmla="*/ 0 h 212"/>
                  <a:gd name="T22" fmla="*/ 240 w 240"/>
                  <a:gd name="T23" fmla="*/ 60 h 212"/>
                  <a:gd name="T24" fmla="*/ 193 w 240"/>
                  <a:gd name="T25" fmla="*/ 156 h 212"/>
                  <a:gd name="T26" fmla="*/ 187 w 240"/>
                  <a:gd name="T27" fmla="*/ 160 h 212"/>
                  <a:gd name="T28" fmla="*/ 122 w 240"/>
                  <a:gd name="T29" fmla="*/ 211 h 212"/>
                  <a:gd name="T30" fmla="*/ 120 w 240"/>
                  <a:gd name="T31" fmla="*/ 212 h 212"/>
                  <a:gd name="T32" fmla="*/ 57 w 240"/>
                  <a:gd name="T33" fmla="*/ 8 h 212"/>
                  <a:gd name="T34" fmla="*/ 8 w 240"/>
                  <a:gd name="T35" fmla="*/ 60 h 212"/>
                  <a:gd name="T36" fmla="*/ 52 w 240"/>
                  <a:gd name="T37" fmla="*/ 150 h 212"/>
                  <a:gd name="T38" fmla="*/ 57 w 240"/>
                  <a:gd name="T39" fmla="*/ 154 h 212"/>
                  <a:gd name="T40" fmla="*/ 120 w 240"/>
                  <a:gd name="T41" fmla="*/ 203 h 212"/>
                  <a:gd name="T42" fmla="*/ 182 w 240"/>
                  <a:gd name="T43" fmla="*/ 154 h 212"/>
                  <a:gd name="T44" fmla="*/ 188 w 240"/>
                  <a:gd name="T45" fmla="*/ 150 h 212"/>
                  <a:gd name="T46" fmla="*/ 232 w 240"/>
                  <a:gd name="T47" fmla="*/ 60 h 212"/>
                  <a:gd name="T48" fmla="*/ 183 w 240"/>
                  <a:gd name="T49" fmla="*/ 8 h 212"/>
                  <a:gd name="T50" fmla="*/ 181 w 240"/>
                  <a:gd name="T51" fmla="*/ 8 h 212"/>
                  <a:gd name="T52" fmla="*/ 124 w 240"/>
                  <a:gd name="T53" fmla="*/ 48 h 212"/>
                  <a:gd name="T54" fmla="*/ 116 w 240"/>
                  <a:gd name="T55" fmla="*/ 48 h 212"/>
                  <a:gd name="T56" fmla="*/ 60 w 240"/>
                  <a:gd name="T57" fmla="*/ 8 h 212"/>
                  <a:gd name="T58" fmla="*/ 57 w 240"/>
                  <a:gd name="T59"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12">
                    <a:moveTo>
                      <a:pt x="120" y="212"/>
                    </a:moveTo>
                    <a:cubicBezTo>
                      <a:pt x="119" y="212"/>
                      <a:pt x="118" y="212"/>
                      <a:pt x="118" y="211"/>
                    </a:cubicBezTo>
                    <a:cubicBezTo>
                      <a:pt x="53" y="160"/>
                      <a:pt x="53" y="160"/>
                      <a:pt x="53" y="160"/>
                    </a:cubicBezTo>
                    <a:cubicBezTo>
                      <a:pt x="51" y="159"/>
                      <a:pt x="49" y="158"/>
                      <a:pt x="47" y="156"/>
                    </a:cubicBezTo>
                    <a:cubicBezTo>
                      <a:pt x="18" y="134"/>
                      <a:pt x="0" y="98"/>
                      <a:pt x="0" y="60"/>
                    </a:cubicBezTo>
                    <a:cubicBezTo>
                      <a:pt x="0" y="16"/>
                      <a:pt x="29" y="0"/>
                      <a:pt x="57" y="0"/>
                    </a:cubicBezTo>
                    <a:cubicBezTo>
                      <a:pt x="59" y="0"/>
                      <a:pt x="60" y="0"/>
                      <a:pt x="60" y="0"/>
                    </a:cubicBezTo>
                    <a:cubicBezTo>
                      <a:pt x="60" y="0"/>
                      <a:pt x="60" y="0"/>
                      <a:pt x="60" y="0"/>
                    </a:cubicBezTo>
                    <a:cubicBezTo>
                      <a:pt x="92" y="0"/>
                      <a:pt x="112" y="26"/>
                      <a:pt x="120" y="38"/>
                    </a:cubicBezTo>
                    <a:cubicBezTo>
                      <a:pt x="128" y="26"/>
                      <a:pt x="148" y="0"/>
                      <a:pt x="180" y="0"/>
                    </a:cubicBezTo>
                    <a:cubicBezTo>
                      <a:pt x="180" y="0"/>
                      <a:pt x="182" y="0"/>
                      <a:pt x="183" y="0"/>
                    </a:cubicBezTo>
                    <a:cubicBezTo>
                      <a:pt x="211" y="0"/>
                      <a:pt x="240" y="16"/>
                      <a:pt x="240" y="60"/>
                    </a:cubicBezTo>
                    <a:cubicBezTo>
                      <a:pt x="240" y="98"/>
                      <a:pt x="222" y="134"/>
                      <a:pt x="193" y="156"/>
                    </a:cubicBezTo>
                    <a:cubicBezTo>
                      <a:pt x="191" y="158"/>
                      <a:pt x="189" y="159"/>
                      <a:pt x="187" y="160"/>
                    </a:cubicBezTo>
                    <a:cubicBezTo>
                      <a:pt x="122" y="211"/>
                      <a:pt x="122" y="211"/>
                      <a:pt x="122" y="211"/>
                    </a:cubicBezTo>
                    <a:cubicBezTo>
                      <a:pt x="122" y="212"/>
                      <a:pt x="121" y="212"/>
                      <a:pt x="120" y="212"/>
                    </a:cubicBezTo>
                    <a:close/>
                    <a:moveTo>
                      <a:pt x="57" y="8"/>
                    </a:moveTo>
                    <a:cubicBezTo>
                      <a:pt x="12" y="8"/>
                      <a:pt x="8" y="48"/>
                      <a:pt x="8" y="60"/>
                    </a:cubicBezTo>
                    <a:cubicBezTo>
                      <a:pt x="8" y="95"/>
                      <a:pt x="24" y="129"/>
                      <a:pt x="52" y="150"/>
                    </a:cubicBezTo>
                    <a:cubicBezTo>
                      <a:pt x="54" y="151"/>
                      <a:pt x="56" y="153"/>
                      <a:pt x="57" y="154"/>
                    </a:cubicBezTo>
                    <a:cubicBezTo>
                      <a:pt x="120" y="203"/>
                      <a:pt x="120" y="203"/>
                      <a:pt x="120" y="203"/>
                    </a:cubicBezTo>
                    <a:cubicBezTo>
                      <a:pt x="182" y="154"/>
                      <a:pt x="182" y="154"/>
                      <a:pt x="182" y="154"/>
                    </a:cubicBezTo>
                    <a:cubicBezTo>
                      <a:pt x="184" y="153"/>
                      <a:pt x="186" y="151"/>
                      <a:pt x="188" y="150"/>
                    </a:cubicBezTo>
                    <a:cubicBezTo>
                      <a:pt x="216" y="129"/>
                      <a:pt x="232" y="95"/>
                      <a:pt x="232" y="60"/>
                    </a:cubicBezTo>
                    <a:cubicBezTo>
                      <a:pt x="232" y="48"/>
                      <a:pt x="228" y="8"/>
                      <a:pt x="183" y="8"/>
                    </a:cubicBezTo>
                    <a:cubicBezTo>
                      <a:pt x="182" y="8"/>
                      <a:pt x="181" y="8"/>
                      <a:pt x="181" y="8"/>
                    </a:cubicBezTo>
                    <a:cubicBezTo>
                      <a:pt x="144" y="8"/>
                      <a:pt x="124" y="47"/>
                      <a:pt x="124" y="48"/>
                    </a:cubicBezTo>
                    <a:cubicBezTo>
                      <a:pt x="122" y="50"/>
                      <a:pt x="118" y="50"/>
                      <a:pt x="116" y="48"/>
                    </a:cubicBezTo>
                    <a:cubicBezTo>
                      <a:pt x="116" y="47"/>
                      <a:pt x="96" y="8"/>
                      <a:pt x="60" y="8"/>
                    </a:cubicBezTo>
                    <a:cubicBezTo>
                      <a:pt x="59" y="8"/>
                      <a:pt x="58" y="8"/>
                      <a:pt x="5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grpSp>
      </p:grpSp>
      <p:grpSp>
        <p:nvGrpSpPr>
          <p:cNvPr id="72" name="Group 3"/>
          <p:cNvGrpSpPr/>
          <p:nvPr/>
        </p:nvGrpSpPr>
        <p:grpSpPr>
          <a:xfrm>
            <a:off x="5797923" y="3980158"/>
            <a:ext cx="573836" cy="573836"/>
            <a:chOff x="5806152" y="3449629"/>
            <a:chExt cx="573836" cy="573836"/>
          </a:xfrm>
        </p:grpSpPr>
        <p:grpSp>
          <p:nvGrpSpPr>
            <p:cNvPr id="73" name="Group 6"/>
            <p:cNvGrpSpPr/>
            <p:nvPr/>
          </p:nvGrpSpPr>
          <p:grpSpPr>
            <a:xfrm>
              <a:off x="5806152" y="3449629"/>
              <a:ext cx="573836" cy="573836"/>
              <a:chOff x="1220118" y="2343274"/>
              <a:chExt cx="2450851" cy="2450851"/>
            </a:xfrm>
          </p:grpSpPr>
          <p:sp>
            <p:nvSpPr>
              <p:cNvPr id="93" name="Oval 7"/>
              <p:cNvSpPr/>
              <p:nvPr/>
            </p:nvSpPr>
            <p:spPr>
              <a:xfrm>
                <a:off x="1220118" y="2343274"/>
                <a:ext cx="2450851" cy="2450851"/>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94" name="Oval 8"/>
              <p:cNvSpPr/>
              <p:nvPr/>
            </p:nvSpPr>
            <p:spPr>
              <a:xfrm>
                <a:off x="1395764" y="2518920"/>
                <a:ext cx="2099561" cy="2099561"/>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95" name="Oval 9"/>
              <p:cNvSpPr/>
              <p:nvPr/>
            </p:nvSpPr>
            <p:spPr>
              <a:xfrm>
                <a:off x="1580470" y="2703626"/>
                <a:ext cx="1730150" cy="17301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sp>
          <p:nvSpPr>
            <p:cNvPr id="92" name="Freeform 27"/>
            <p:cNvSpPr/>
            <p:nvPr/>
          </p:nvSpPr>
          <p:spPr bwMode="auto">
            <a:xfrm>
              <a:off x="5986888" y="3609695"/>
              <a:ext cx="234884" cy="236040"/>
            </a:xfrm>
            <a:custGeom>
              <a:avLst/>
              <a:gdLst>
                <a:gd name="T0" fmla="*/ 203 w 203"/>
                <a:gd name="T1" fmla="*/ 105 h 204"/>
                <a:gd name="T2" fmla="*/ 166 w 203"/>
                <a:gd name="T3" fmla="*/ 68 h 204"/>
                <a:gd name="T4" fmla="*/ 184 w 203"/>
                <a:gd name="T5" fmla="*/ 50 h 204"/>
                <a:gd name="T6" fmla="*/ 194 w 203"/>
                <a:gd name="T7" fmla="*/ 58 h 204"/>
                <a:gd name="T8" fmla="*/ 199 w 203"/>
                <a:gd name="T9" fmla="*/ 53 h 204"/>
                <a:gd name="T10" fmla="*/ 170 w 203"/>
                <a:gd name="T11" fmla="*/ 24 h 204"/>
                <a:gd name="T12" fmla="*/ 160 w 203"/>
                <a:gd name="T13" fmla="*/ 13 h 204"/>
                <a:gd name="T14" fmla="*/ 160 w 203"/>
                <a:gd name="T15" fmla="*/ 13 h 204"/>
                <a:gd name="T16" fmla="*/ 151 w 203"/>
                <a:gd name="T17" fmla="*/ 4 h 204"/>
                <a:gd name="T18" fmla="*/ 145 w 203"/>
                <a:gd name="T19" fmla="*/ 10 h 204"/>
                <a:gd name="T20" fmla="*/ 154 w 203"/>
                <a:gd name="T21" fmla="*/ 19 h 204"/>
                <a:gd name="T22" fmla="*/ 136 w 203"/>
                <a:gd name="T23" fmla="*/ 37 h 204"/>
                <a:gd name="T24" fmla="*/ 121 w 203"/>
                <a:gd name="T25" fmla="*/ 22 h 204"/>
                <a:gd name="T26" fmla="*/ 121 w 203"/>
                <a:gd name="T27" fmla="*/ 22 h 204"/>
                <a:gd name="T28" fmla="*/ 100 w 203"/>
                <a:gd name="T29" fmla="*/ 0 h 204"/>
                <a:gd name="T30" fmla="*/ 93 w 203"/>
                <a:gd name="T31" fmla="*/ 7 h 204"/>
                <a:gd name="T32" fmla="*/ 115 w 203"/>
                <a:gd name="T33" fmla="*/ 28 h 204"/>
                <a:gd name="T34" fmla="*/ 12 w 203"/>
                <a:gd name="T35" fmla="*/ 131 h 204"/>
                <a:gd name="T36" fmla="*/ 38 w 203"/>
                <a:gd name="T37" fmla="*/ 159 h 204"/>
                <a:gd name="T38" fmla="*/ 0 w 203"/>
                <a:gd name="T39" fmla="*/ 198 h 204"/>
                <a:gd name="T40" fmla="*/ 5 w 203"/>
                <a:gd name="T41" fmla="*/ 204 h 204"/>
                <a:gd name="T42" fmla="*/ 45 w 203"/>
                <a:gd name="T43" fmla="*/ 165 h 204"/>
                <a:gd name="T44" fmla="*/ 72 w 203"/>
                <a:gd name="T45" fmla="*/ 193 h 204"/>
                <a:gd name="T46" fmla="*/ 176 w 203"/>
                <a:gd name="T47" fmla="*/ 90 h 204"/>
                <a:gd name="T48" fmla="*/ 196 w 203"/>
                <a:gd name="T49" fmla="*/ 110 h 204"/>
                <a:gd name="T50" fmla="*/ 203 w 203"/>
                <a:gd name="T51" fmla="*/ 105 h 204"/>
                <a:gd name="T52" fmla="*/ 169 w 203"/>
                <a:gd name="T53" fmla="*/ 35 h 204"/>
                <a:gd name="T54" fmla="*/ 178 w 203"/>
                <a:gd name="T55" fmla="*/ 43 h 204"/>
                <a:gd name="T56" fmla="*/ 160 w 203"/>
                <a:gd name="T57" fmla="*/ 62 h 204"/>
                <a:gd name="T58" fmla="*/ 142 w 203"/>
                <a:gd name="T59" fmla="*/ 43 h 204"/>
                <a:gd name="T60" fmla="*/ 160 w 203"/>
                <a:gd name="T61" fmla="*/ 25 h 204"/>
                <a:gd name="T62" fmla="*/ 169 w 203"/>
                <a:gd name="T63" fmla="*/ 35 h 204"/>
                <a:gd name="T64" fmla="*/ 72 w 203"/>
                <a:gd name="T65" fmla="*/ 180 h 204"/>
                <a:gd name="T66" fmla="*/ 23 w 203"/>
                <a:gd name="T67" fmla="*/ 131 h 204"/>
                <a:gd name="T68" fmla="*/ 48 w 203"/>
                <a:gd name="T69" fmla="*/ 107 h 204"/>
                <a:gd name="T70" fmla="*/ 63 w 203"/>
                <a:gd name="T71" fmla="*/ 123 h 204"/>
                <a:gd name="T72" fmla="*/ 70 w 203"/>
                <a:gd name="T73" fmla="*/ 116 h 204"/>
                <a:gd name="T74" fmla="*/ 54 w 203"/>
                <a:gd name="T75" fmla="*/ 101 h 204"/>
                <a:gd name="T76" fmla="*/ 72 w 203"/>
                <a:gd name="T77" fmla="*/ 83 h 204"/>
                <a:gd name="T78" fmla="*/ 88 w 203"/>
                <a:gd name="T79" fmla="*/ 98 h 204"/>
                <a:gd name="T80" fmla="*/ 93 w 203"/>
                <a:gd name="T81" fmla="*/ 92 h 204"/>
                <a:gd name="T82" fmla="*/ 78 w 203"/>
                <a:gd name="T83" fmla="*/ 77 h 204"/>
                <a:gd name="T84" fmla="*/ 96 w 203"/>
                <a:gd name="T85" fmla="*/ 58 h 204"/>
                <a:gd name="T86" fmla="*/ 111 w 203"/>
                <a:gd name="T87" fmla="*/ 73 h 204"/>
                <a:gd name="T88" fmla="*/ 118 w 203"/>
                <a:gd name="T89" fmla="*/ 68 h 204"/>
                <a:gd name="T90" fmla="*/ 103 w 203"/>
                <a:gd name="T91" fmla="*/ 53 h 204"/>
                <a:gd name="T92" fmla="*/ 121 w 203"/>
                <a:gd name="T93" fmla="*/ 35 h 204"/>
                <a:gd name="T94" fmla="*/ 125 w 203"/>
                <a:gd name="T95" fmla="*/ 39 h 204"/>
                <a:gd name="T96" fmla="*/ 130 w 203"/>
                <a:gd name="T97" fmla="*/ 43 h 204"/>
                <a:gd name="T98" fmla="*/ 130 w 203"/>
                <a:gd name="T99" fmla="*/ 43 h 204"/>
                <a:gd name="T100" fmla="*/ 145 w 203"/>
                <a:gd name="T101" fmla="*/ 58 h 204"/>
                <a:gd name="T102" fmla="*/ 169 w 203"/>
                <a:gd name="T103" fmla="*/ 83 h 204"/>
                <a:gd name="T104" fmla="*/ 72 w 203"/>
                <a:gd name="T105" fmla="*/ 18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204">
                  <a:moveTo>
                    <a:pt x="203" y="105"/>
                  </a:moveTo>
                  <a:lnTo>
                    <a:pt x="166" y="68"/>
                  </a:lnTo>
                  <a:lnTo>
                    <a:pt x="184" y="50"/>
                  </a:lnTo>
                  <a:lnTo>
                    <a:pt x="194" y="58"/>
                  </a:lnTo>
                  <a:lnTo>
                    <a:pt x="199" y="53"/>
                  </a:lnTo>
                  <a:lnTo>
                    <a:pt x="170" y="24"/>
                  </a:lnTo>
                  <a:lnTo>
                    <a:pt x="160" y="13"/>
                  </a:lnTo>
                  <a:lnTo>
                    <a:pt x="160" y="13"/>
                  </a:lnTo>
                  <a:lnTo>
                    <a:pt x="151" y="4"/>
                  </a:lnTo>
                  <a:lnTo>
                    <a:pt x="145" y="10"/>
                  </a:lnTo>
                  <a:lnTo>
                    <a:pt x="154" y="19"/>
                  </a:lnTo>
                  <a:lnTo>
                    <a:pt x="136" y="37"/>
                  </a:lnTo>
                  <a:lnTo>
                    <a:pt x="121" y="22"/>
                  </a:lnTo>
                  <a:lnTo>
                    <a:pt x="121" y="22"/>
                  </a:lnTo>
                  <a:lnTo>
                    <a:pt x="100" y="0"/>
                  </a:lnTo>
                  <a:lnTo>
                    <a:pt x="93" y="7"/>
                  </a:lnTo>
                  <a:lnTo>
                    <a:pt x="115" y="28"/>
                  </a:lnTo>
                  <a:lnTo>
                    <a:pt x="12" y="131"/>
                  </a:lnTo>
                  <a:lnTo>
                    <a:pt x="38" y="159"/>
                  </a:lnTo>
                  <a:lnTo>
                    <a:pt x="0" y="198"/>
                  </a:lnTo>
                  <a:lnTo>
                    <a:pt x="5" y="204"/>
                  </a:lnTo>
                  <a:lnTo>
                    <a:pt x="45" y="165"/>
                  </a:lnTo>
                  <a:lnTo>
                    <a:pt x="72" y="193"/>
                  </a:lnTo>
                  <a:lnTo>
                    <a:pt x="176" y="90"/>
                  </a:lnTo>
                  <a:lnTo>
                    <a:pt x="196" y="110"/>
                  </a:lnTo>
                  <a:lnTo>
                    <a:pt x="203" y="105"/>
                  </a:lnTo>
                  <a:close/>
                  <a:moveTo>
                    <a:pt x="169" y="35"/>
                  </a:moveTo>
                  <a:lnTo>
                    <a:pt x="178" y="43"/>
                  </a:lnTo>
                  <a:lnTo>
                    <a:pt x="160" y="62"/>
                  </a:lnTo>
                  <a:lnTo>
                    <a:pt x="142" y="43"/>
                  </a:lnTo>
                  <a:lnTo>
                    <a:pt x="160" y="25"/>
                  </a:lnTo>
                  <a:lnTo>
                    <a:pt x="169" y="35"/>
                  </a:lnTo>
                  <a:close/>
                  <a:moveTo>
                    <a:pt x="72" y="180"/>
                  </a:moveTo>
                  <a:lnTo>
                    <a:pt x="23" y="131"/>
                  </a:lnTo>
                  <a:lnTo>
                    <a:pt x="48" y="107"/>
                  </a:lnTo>
                  <a:lnTo>
                    <a:pt x="63" y="123"/>
                  </a:lnTo>
                  <a:lnTo>
                    <a:pt x="70" y="116"/>
                  </a:lnTo>
                  <a:lnTo>
                    <a:pt x="54" y="101"/>
                  </a:lnTo>
                  <a:lnTo>
                    <a:pt x="72" y="83"/>
                  </a:lnTo>
                  <a:lnTo>
                    <a:pt x="88" y="98"/>
                  </a:lnTo>
                  <a:lnTo>
                    <a:pt x="93" y="92"/>
                  </a:lnTo>
                  <a:lnTo>
                    <a:pt x="78" y="77"/>
                  </a:lnTo>
                  <a:lnTo>
                    <a:pt x="96" y="58"/>
                  </a:lnTo>
                  <a:lnTo>
                    <a:pt x="111" y="73"/>
                  </a:lnTo>
                  <a:lnTo>
                    <a:pt x="118" y="68"/>
                  </a:lnTo>
                  <a:lnTo>
                    <a:pt x="103" y="53"/>
                  </a:lnTo>
                  <a:lnTo>
                    <a:pt x="121" y="35"/>
                  </a:lnTo>
                  <a:lnTo>
                    <a:pt x="125" y="39"/>
                  </a:lnTo>
                  <a:lnTo>
                    <a:pt x="130" y="43"/>
                  </a:lnTo>
                  <a:lnTo>
                    <a:pt x="130" y="43"/>
                  </a:lnTo>
                  <a:lnTo>
                    <a:pt x="145" y="58"/>
                  </a:lnTo>
                  <a:lnTo>
                    <a:pt x="169" y="83"/>
                  </a:lnTo>
                  <a:lnTo>
                    <a:pt x="72" y="180"/>
                  </a:lnTo>
                  <a:close/>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96" name="Group 13"/>
          <p:cNvGrpSpPr/>
          <p:nvPr/>
        </p:nvGrpSpPr>
        <p:grpSpPr>
          <a:xfrm>
            <a:off x="5797923" y="3103530"/>
            <a:ext cx="573836" cy="573836"/>
            <a:chOff x="5806152" y="3729334"/>
            <a:chExt cx="573836" cy="573836"/>
          </a:xfrm>
        </p:grpSpPr>
        <p:sp>
          <p:nvSpPr>
            <p:cNvPr id="97" name="Oval 24"/>
            <p:cNvSpPr/>
            <p:nvPr/>
          </p:nvSpPr>
          <p:spPr>
            <a:xfrm>
              <a:off x="5806152" y="3729334"/>
              <a:ext cx="573836" cy="573836"/>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98" name="Oval 25"/>
            <p:cNvSpPr/>
            <p:nvPr/>
          </p:nvSpPr>
          <p:spPr>
            <a:xfrm>
              <a:off x="5847277" y="3770459"/>
              <a:ext cx="491586" cy="49158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99" name="Oval 26"/>
            <p:cNvSpPr/>
            <p:nvPr/>
          </p:nvSpPr>
          <p:spPr>
            <a:xfrm>
              <a:off x="5890524" y="3813706"/>
              <a:ext cx="405093" cy="40509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100" name="Gruppieren 493"/>
            <p:cNvGrpSpPr/>
            <p:nvPr/>
          </p:nvGrpSpPr>
          <p:grpSpPr>
            <a:xfrm>
              <a:off x="5991887" y="3936606"/>
              <a:ext cx="208226" cy="183919"/>
              <a:chOff x="7425531" y="3239293"/>
              <a:chExt cx="407988" cy="360363"/>
            </a:xfrm>
            <a:solidFill>
              <a:schemeClr val="accent1"/>
            </a:solidFill>
          </p:grpSpPr>
          <p:sp>
            <p:nvSpPr>
              <p:cNvPr id="101" name="Freeform 119"/>
              <p:cNvSpPr/>
              <p:nvPr/>
            </p:nvSpPr>
            <p:spPr bwMode="auto">
              <a:xfrm>
                <a:off x="7444581" y="3313905"/>
                <a:ext cx="374650" cy="203200"/>
              </a:xfrm>
              <a:custGeom>
                <a:avLst/>
                <a:gdLst>
                  <a:gd name="T0" fmla="*/ 104 w 220"/>
                  <a:gd name="T1" fmla="*/ 120 h 120"/>
                  <a:gd name="T2" fmla="*/ 104 w 220"/>
                  <a:gd name="T3" fmla="*/ 120 h 120"/>
                  <a:gd name="T4" fmla="*/ 100 w 220"/>
                  <a:gd name="T5" fmla="*/ 117 h 120"/>
                  <a:gd name="T6" fmla="*/ 79 w 220"/>
                  <a:gd name="T7" fmla="*/ 17 h 120"/>
                  <a:gd name="T8" fmla="*/ 60 w 220"/>
                  <a:gd name="T9" fmla="*/ 62 h 120"/>
                  <a:gd name="T10" fmla="*/ 56 w 220"/>
                  <a:gd name="T11" fmla="*/ 64 h 120"/>
                  <a:gd name="T12" fmla="*/ 4 w 220"/>
                  <a:gd name="T13" fmla="*/ 64 h 120"/>
                  <a:gd name="T14" fmla="*/ 0 w 220"/>
                  <a:gd name="T15" fmla="*/ 60 h 120"/>
                  <a:gd name="T16" fmla="*/ 4 w 220"/>
                  <a:gd name="T17" fmla="*/ 56 h 120"/>
                  <a:gd name="T18" fmla="*/ 53 w 220"/>
                  <a:gd name="T19" fmla="*/ 56 h 120"/>
                  <a:gd name="T20" fmla="*/ 76 w 220"/>
                  <a:gd name="T21" fmla="*/ 2 h 120"/>
                  <a:gd name="T22" fmla="*/ 80 w 220"/>
                  <a:gd name="T23" fmla="*/ 0 h 120"/>
                  <a:gd name="T24" fmla="*/ 84 w 220"/>
                  <a:gd name="T25" fmla="*/ 3 h 120"/>
                  <a:gd name="T26" fmla="*/ 105 w 220"/>
                  <a:gd name="T27" fmla="*/ 101 h 120"/>
                  <a:gd name="T28" fmla="*/ 124 w 220"/>
                  <a:gd name="T29" fmla="*/ 43 h 120"/>
                  <a:gd name="T30" fmla="*/ 128 w 220"/>
                  <a:gd name="T31" fmla="*/ 40 h 120"/>
                  <a:gd name="T32" fmla="*/ 132 w 220"/>
                  <a:gd name="T33" fmla="*/ 43 h 120"/>
                  <a:gd name="T34" fmla="*/ 144 w 220"/>
                  <a:gd name="T35" fmla="*/ 76 h 120"/>
                  <a:gd name="T36" fmla="*/ 152 w 220"/>
                  <a:gd name="T37" fmla="*/ 51 h 120"/>
                  <a:gd name="T38" fmla="*/ 156 w 220"/>
                  <a:gd name="T39" fmla="*/ 48 h 120"/>
                  <a:gd name="T40" fmla="*/ 216 w 220"/>
                  <a:gd name="T41" fmla="*/ 48 h 120"/>
                  <a:gd name="T42" fmla="*/ 220 w 220"/>
                  <a:gd name="T43" fmla="*/ 52 h 120"/>
                  <a:gd name="T44" fmla="*/ 216 w 220"/>
                  <a:gd name="T45" fmla="*/ 56 h 120"/>
                  <a:gd name="T46" fmla="*/ 159 w 220"/>
                  <a:gd name="T47" fmla="*/ 56 h 120"/>
                  <a:gd name="T48" fmla="*/ 148 w 220"/>
                  <a:gd name="T49" fmla="*/ 89 h 120"/>
                  <a:gd name="T50" fmla="*/ 144 w 220"/>
                  <a:gd name="T51" fmla="*/ 92 h 120"/>
                  <a:gd name="T52" fmla="*/ 144 w 220"/>
                  <a:gd name="T53" fmla="*/ 92 h 120"/>
                  <a:gd name="T54" fmla="*/ 140 w 220"/>
                  <a:gd name="T55" fmla="*/ 89 h 120"/>
                  <a:gd name="T56" fmla="*/ 128 w 220"/>
                  <a:gd name="T57" fmla="*/ 56 h 120"/>
                  <a:gd name="T58" fmla="*/ 108 w 220"/>
                  <a:gd name="T59" fmla="*/ 117 h 120"/>
                  <a:gd name="T60" fmla="*/ 104 w 220"/>
                  <a:gd name="T6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 h="120">
                    <a:moveTo>
                      <a:pt x="104" y="120"/>
                    </a:moveTo>
                    <a:cubicBezTo>
                      <a:pt x="104" y="120"/>
                      <a:pt x="104" y="120"/>
                      <a:pt x="104" y="120"/>
                    </a:cubicBezTo>
                    <a:cubicBezTo>
                      <a:pt x="102" y="120"/>
                      <a:pt x="100" y="119"/>
                      <a:pt x="100" y="117"/>
                    </a:cubicBezTo>
                    <a:cubicBezTo>
                      <a:pt x="79" y="17"/>
                      <a:pt x="79" y="17"/>
                      <a:pt x="79" y="17"/>
                    </a:cubicBezTo>
                    <a:cubicBezTo>
                      <a:pt x="60" y="62"/>
                      <a:pt x="60" y="62"/>
                      <a:pt x="60" y="62"/>
                    </a:cubicBezTo>
                    <a:cubicBezTo>
                      <a:pt x="59" y="63"/>
                      <a:pt x="58" y="64"/>
                      <a:pt x="56" y="64"/>
                    </a:cubicBezTo>
                    <a:cubicBezTo>
                      <a:pt x="4" y="64"/>
                      <a:pt x="4" y="64"/>
                      <a:pt x="4" y="64"/>
                    </a:cubicBezTo>
                    <a:cubicBezTo>
                      <a:pt x="2" y="64"/>
                      <a:pt x="0" y="62"/>
                      <a:pt x="0" y="60"/>
                    </a:cubicBezTo>
                    <a:cubicBezTo>
                      <a:pt x="0" y="58"/>
                      <a:pt x="2" y="56"/>
                      <a:pt x="4" y="56"/>
                    </a:cubicBezTo>
                    <a:cubicBezTo>
                      <a:pt x="53" y="56"/>
                      <a:pt x="53" y="56"/>
                      <a:pt x="53" y="56"/>
                    </a:cubicBezTo>
                    <a:cubicBezTo>
                      <a:pt x="76" y="2"/>
                      <a:pt x="76" y="2"/>
                      <a:pt x="76" y="2"/>
                    </a:cubicBezTo>
                    <a:cubicBezTo>
                      <a:pt x="77" y="1"/>
                      <a:pt x="79" y="0"/>
                      <a:pt x="80" y="0"/>
                    </a:cubicBezTo>
                    <a:cubicBezTo>
                      <a:pt x="82" y="0"/>
                      <a:pt x="84" y="1"/>
                      <a:pt x="84" y="3"/>
                    </a:cubicBezTo>
                    <a:cubicBezTo>
                      <a:pt x="105" y="101"/>
                      <a:pt x="105" y="101"/>
                      <a:pt x="105" y="101"/>
                    </a:cubicBezTo>
                    <a:cubicBezTo>
                      <a:pt x="124" y="43"/>
                      <a:pt x="124" y="43"/>
                      <a:pt x="124" y="43"/>
                    </a:cubicBezTo>
                    <a:cubicBezTo>
                      <a:pt x="125" y="41"/>
                      <a:pt x="126" y="40"/>
                      <a:pt x="128" y="40"/>
                    </a:cubicBezTo>
                    <a:cubicBezTo>
                      <a:pt x="130" y="40"/>
                      <a:pt x="131" y="41"/>
                      <a:pt x="132" y="43"/>
                    </a:cubicBezTo>
                    <a:cubicBezTo>
                      <a:pt x="144" y="76"/>
                      <a:pt x="144" y="76"/>
                      <a:pt x="144" y="76"/>
                    </a:cubicBezTo>
                    <a:cubicBezTo>
                      <a:pt x="152" y="51"/>
                      <a:pt x="152" y="51"/>
                      <a:pt x="152" y="51"/>
                    </a:cubicBezTo>
                    <a:cubicBezTo>
                      <a:pt x="153" y="49"/>
                      <a:pt x="154" y="48"/>
                      <a:pt x="156" y="48"/>
                    </a:cubicBezTo>
                    <a:cubicBezTo>
                      <a:pt x="216" y="48"/>
                      <a:pt x="216" y="48"/>
                      <a:pt x="216" y="48"/>
                    </a:cubicBezTo>
                    <a:cubicBezTo>
                      <a:pt x="218" y="48"/>
                      <a:pt x="220" y="50"/>
                      <a:pt x="220" y="52"/>
                    </a:cubicBezTo>
                    <a:cubicBezTo>
                      <a:pt x="220" y="54"/>
                      <a:pt x="218" y="56"/>
                      <a:pt x="216" y="56"/>
                    </a:cubicBezTo>
                    <a:cubicBezTo>
                      <a:pt x="159" y="56"/>
                      <a:pt x="159" y="56"/>
                      <a:pt x="159" y="56"/>
                    </a:cubicBezTo>
                    <a:cubicBezTo>
                      <a:pt x="148" y="89"/>
                      <a:pt x="148" y="89"/>
                      <a:pt x="148" y="89"/>
                    </a:cubicBezTo>
                    <a:cubicBezTo>
                      <a:pt x="147" y="91"/>
                      <a:pt x="146" y="92"/>
                      <a:pt x="144" y="92"/>
                    </a:cubicBezTo>
                    <a:cubicBezTo>
                      <a:pt x="144" y="92"/>
                      <a:pt x="144" y="92"/>
                      <a:pt x="144" y="92"/>
                    </a:cubicBezTo>
                    <a:cubicBezTo>
                      <a:pt x="142" y="92"/>
                      <a:pt x="141" y="91"/>
                      <a:pt x="140" y="89"/>
                    </a:cubicBezTo>
                    <a:cubicBezTo>
                      <a:pt x="128" y="56"/>
                      <a:pt x="128" y="56"/>
                      <a:pt x="128" y="56"/>
                    </a:cubicBezTo>
                    <a:cubicBezTo>
                      <a:pt x="108" y="117"/>
                      <a:pt x="108" y="117"/>
                      <a:pt x="108" y="117"/>
                    </a:cubicBezTo>
                    <a:cubicBezTo>
                      <a:pt x="107" y="119"/>
                      <a:pt x="106" y="120"/>
                      <a:pt x="104"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102" name="Freeform 120"/>
              <p:cNvSpPr/>
              <p:nvPr/>
            </p:nvSpPr>
            <p:spPr bwMode="auto">
              <a:xfrm>
                <a:off x="7425531" y="3239293"/>
                <a:ext cx="407988" cy="360363"/>
              </a:xfrm>
              <a:custGeom>
                <a:avLst/>
                <a:gdLst>
                  <a:gd name="T0" fmla="*/ 120 w 240"/>
                  <a:gd name="T1" fmla="*/ 212 h 212"/>
                  <a:gd name="T2" fmla="*/ 118 w 240"/>
                  <a:gd name="T3" fmla="*/ 211 h 212"/>
                  <a:gd name="T4" fmla="*/ 53 w 240"/>
                  <a:gd name="T5" fmla="*/ 160 h 212"/>
                  <a:gd name="T6" fmla="*/ 47 w 240"/>
                  <a:gd name="T7" fmla="*/ 156 h 212"/>
                  <a:gd name="T8" fmla="*/ 0 w 240"/>
                  <a:gd name="T9" fmla="*/ 60 h 212"/>
                  <a:gd name="T10" fmla="*/ 57 w 240"/>
                  <a:gd name="T11" fmla="*/ 0 h 212"/>
                  <a:gd name="T12" fmla="*/ 60 w 240"/>
                  <a:gd name="T13" fmla="*/ 0 h 212"/>
                  <a:gd name="T14" fmla="*/ 60 w 240"/>
                  <a:gd name="T15" fmla="*/ 0 h 212"/>
                  <a:gd name="T16" fmla="*/ 120 w 240"/>
                  <a:gd name="T17" fmla="*/ 38 h 212"/>
                  <a:gd name="T18" fmla="*/ 180 w 240"/>
                  <a:gd name="T19" fmla="*/ 0 h 212"/>
                  <a:gd name="T20" fmla="*/ 183 w 240"/>
                  <a:gd name="T21" fmla="*/ 0 h 212"/>
                  <a:gd name="T22" fmla="*/ 240 w 240"/>
                  <a:gd name="T23" fmla="*/ 60 h 212"/>
                  <a:gd name="T24" fmla="*/ 193 w 240"/>
                  <a:gd name="T25" fmla="*/ 156 h 212"/>
                  <a:gd name="T26" fmla="*/ 187 w 240"/>
                  <a:gd name="T27" fmla="*/ 160 h 212"/>
                  <a:gd name="T28" fmla="*/ 122 w 240"/>
                  <a:gd name="T29" fmla="*/ 211 h 212"/>
                  <a:gd name="T30" fmla="*/ 120 w 240"/>
                  <a:gd name="T31" fmla="*/ 212 h 212"/>
                  <a:gd name="T32" fmla="*/ 57 w 240"/>
                  <a:gd name="T33" fmla="*/ 8 h 212"/>
                  <a:gd name="T34" fmla="*/ 8 w 240"/>
                  <a:gd name="T35" fmla="*/ 60 h 212"/>
                  <a:gd name="T36" fmla="*/ 52 w 240"/>
                  <a:gd name="T37" fmla="*/ 150 h 212"/>
                  <a:gd name="T38" fmla="*/ 57 w 240"/>
                  <a:gd name="T39" fmla="*/ 154 h 212"/>
                  <a:gd name="T40" fmla="*/ 120 w 240"/>
                  <a:gd name="T41" fmla="*/ 203 h 212"/>
                  <a:gd name="T42" fmla="*/ 182 w 240"/>
                  <a:gd name="T43" fmla="*/ 154 h 212"/>
                  <a:gd name="T44" fmla="*/ 188 w 240"/>
                  <a:gd name="T45" fmla="*/ 150 h 212"/>
                  <a:gd name="T46" fmla="*/ 232 w 240"/>
                  <a:gd name="T47" fmla="*/ 60 h 212"/>
                  <a:gd name="T48" fmla="*/ 183 w 240"/>
                  <a:gd name="T49" fmla="*/ 8 h 212"/>
                  <a:gd name="T50" fmla="*/ 181 w 240"/>
                  <a:gd name="T51" fmla="*/ 8 h 212"/>
                  <a:gd name="T52" fmla="*/ 124 w 240"/>
                  <a:gd name="T53" fmla="*/ 48 h 212"/>
                  <a:gd name="T54" fmla="*/ 116 w 240"/>
                  <a:gd name="T55" fmla="*/ 48 h 212"/>
                  <a:gd name="T56" fmla="*/ 60 w 240"/>
                  <a:gd name="T57" fmla="*/ 8 h 212"/>
                  <a:gd name="T58" fmla="*/ 57 w 240"/>
                  <a:gd name="T59"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12">
                    <a:moveTo>
                      <a:pt x="120" y="212"/>
                    </a:moveTo>
                    <a:cubicBezTo>
                      <a:pt x="119" y="212"/>
                      <a:pt x="118" y="212"/>
                      <a:pt x="118" y="211"/>
                    </a:cubicBezTo>
                    <a:cubicBezTo>
                      <a:pt x="53" y="160"/>
                      <a:pt x="53" y="160"/>
                      <a:pt x="53" y="160"/>
                    </a:cubicBezTo>
                    <a:cubicBezTo>
                      <a:pt x="51" y="159"/>
                      <a:pt x="49" y="158"/>
                      <a:pt x="47" y="156"/>
                    </a:cubicBezTo>
                    <a:cubicBezTo>
                      <a:pt x="18" y="134"/>
                      <a:pt x="0" y="98"/>
                      <a:pt x="0" y="60"/>
                    </a:cubicBezTo>
                    <a:cubicBezTo>
                      <a:pt x="0" y="16"/>
                      <a:pt x="29" y="0"/>
                      <a:pt x="57" y="0"/>
                    </a:cubicBezTo>
                    <a:cubicBezTo>
                      <a:pt x="59" y="0"/>
                      <a:pt x="60" y="0"/>
                      <a:pt x="60" y="0"/>
                    </a:cubicBezTo>
                    <a:cubicBezTo>
                      <a:pt x="60" y="0"/>
                      <a:pt x="60" y="0"/>
                      <a:pt x="60" y="0"/>
                    </a:cubicBezTo>
                    <a:cubicBezTo>
                      <a:pt x="92" y="0"/>
                      <a:pt x="112" y="26"/>
                      <a:pt x="120" y="38"/>
                    </a:cubicBezTo>
                    <a:cubicBezTo>
                      <a:pt x="128" y="26"/>
                      <a:pt x="148" y="0"/>
                      <a:pt x="180" y="0"/>
                    </a:cubicBezTo>
                    <a:cubicBezTo>
                      <a:pt x="180" y="0"/>
                      <a:pt x="182" y="0"/>
                      <a:pt x="183" y="0"/>
                    </a:cubicBezTo>
                    <a:cubicBezTo>
                      <a:pt x="211" y="0"/>
                      <a:pt x="240" y="16"/>
                      <a:pt x="240" y="60"/>
                    </a:cubicBezTo>
                    <a:cubicBezTo>
                      <a:pt x="240" y="98"/>
                      <a:pt x="222" y="134"/>
                      <a:pt x="193" y="156"/>
                    </a:cubicBezTo>
                    <a:cubicBezTo>
                      <a:pt x="191" y="158"/>
                      <a:pt x="189" y="159"/>
                      <a:pt x="187" y="160"/>
                    </a:cubicBezTo>
                    <a:cubicBezTo>
                      <a:pt x="122" y="211"/>
                      <a:pt x="122" y="211"/>
                      <a:pt x="122" y="211"/>
                    </a:cubicBezTo>
                    <a:cubicBezTo>
                      <a:pt x="122" y="212"/>
                      <a:pt x="121" y="212"/>
                      <a:pt x="120" y="212"/>
                    </a:cubicBezTo>
                    <a:close/>
                    <a:moveTo>
                      <a:pt x="57" y="8"/>
                    </a:moveTo>
                    <a:cubicBezTo>
                      <a:pt x="12" y="8"/>
                      <a:pt x="8" y="48"/>
                      <a:pt x="8" y="60"/>
                    </a:cubicBezTo>
                    <a:cubicBezTo>
                      <a:pt x="8" y="95"/>
                      <a:pt x="24" y="129"/>
                      <a:pt x="52" y="150"/>
                    </a:cubicBezTo>
                    <a:cubicBezTo>
                      <a:pt x="54" y="151"/>
                      <a:pt x="56" y="153"/>
                      <a:pt x="57" y="154"/>
                    </a:cubicBezTo>
                    <a:cubicBezTo>
                      <a:pt x="120" y="203"/>
                      <a:pt x="120" y="203"/>
                      <a:pt x="120" y="203"/>
                    </a:cubicBezTo>
                    <a:cubicBezTo>
                      <a:pt x="182" y="154"/>
                      <a:pt x="182" y="154"/>
                      <a:pt x="182" y="154"/>
                    </a:cubicBezTo>
                    <a:cubicBezTo>
                      <a:pt x="184" y="153"/>
                      <a:pt x="186" y="151"/>
                      <a:pt x="188" y="150"/>
                    </a:cubicBezTo>
                    <a:cubicBezTo>
                      <a:pt x="216" y="129"/>
                      <a:pt x="232" y="95"/>
                      <a:pt x="232" y="60"/>
                    </a:cubicBezTo>
                    <a:cubicBezTo>
                      <a:pt x="232" y="48"/>
                      <a:pt x="228" y="8"/>
                      <a:pt x="183" y="8"/>
                    </a:cubicBezTo>
                    <a:cubicBezTo>
                      <a:pt x="182" y="8"/>
                      <a:pt x="181" y="8"/>
                      <a:pt x="181" y="8"/>
                    </a:cubicBezTo>
                    <a:cubicBezTo>
                      <a:pt x="144" y="8"/>
                      <a:pt x="124" y="47"/>
                      <a:pt x="124" y="48"/>
                    </a:cubicBezTo>
                    <a:cubicBezTo>
                      <a:pt x="122" y="50"/>
                      <a:pt x="118" y="50"/>
                      <a:pt x="116" y="48"/>
                    </a:cubicBezTo>
                    <a:cubicBezTo>
                      <a:pt x="116" y="47"/>
                      <a:pt x="96" y="8"/>
                      <a:pt x="60" y="8"/>
                    </a:cubicBezTo>
                    <a:cubicBezTo>
                      <a:pt x="59" y="8"/>
                      <a:pt x="58" y="8"/>
                      <a:pt x="5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grpSp>
      </p:grpSp>
      <p:grpSp>
        <p:nvGrpSpPr>
          <p:cNvPr id="6" name="组合 5"/>
          <p:cNvGrpSpPr/>
          <p:nvPr/>
        </p:nvGrpSpPr>
        <p:grpSpPr>
          <a:xfrm>
            <a:off x="6548755" y="1027430"/>
            <a:ext cx="4474845" cy="4450715"/>
            <a:chOff x="6586383" y="2674473"/>
            <a:chExt cx="4382441" cy="2269682"/>
          </a:xfrm>
        </p:grpSpPr>
        <p:grpSp>
          <p:nvGrpSpPr>
            <p:cNvPr id="3" name="Group 2"/>
            <p:cNvGrpSpPr/>
            <p:nvPr/>
          </p:nvGrpSpPr>
          <p:grpSpPr>
            <a:xfrm>
              <a:off x="6586383" y="2674473"/>
              <a:ext cx="4382441" cy="2269682"/>
              <a:chOff x="6486128" y="3030508"/>
              <a:chExt cx="4382441" cy="2269682"/>
            </a:xfrm>
          </p:grpSpPr>
          <p:sp>
            <p:nvSpPr>
              <p:cNvPr id="40" name="Rectangle: Rounded Corners 39"/>
              <p:cNvSpPr/>
              <p:nvPr/>
            </p:nvSpPr>
            <p:spPr>
              <a:xfrm>
                <a:off x="6486128" y="3030508"/>
                <a:ext cx="4382441" cy="2269682"/>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a:solidFill>
                      <a:schemeClr val="tx1"/>
                    </a:solidFill>
                    <a:sym typeface="+mn-lt"/>
                  </a:rPr>
                  <a:t>    </a:t>
                </a:r>
                <a:r>
                  <a:rPr lang="zh-CN" altLang="en-US">
                    <a:solidFill>
                      <a:schemeClr val="tx1"/>
                    </a:solidFill>
                    <a:sym typeface="+mn-lt"/>
                  </a:rPr>
                  <a:t>恶性肿瘤的边界不规则，细胞生长迅速且不受控制，可入侵周围组织，并可通过血液或淋巴系统，扩散、转移到身体的其他部位。恶性肿瘤最常见的扩散、转移部位是肝脏、肺部、大脑和骨骼。恶性肿瘤需要及时治疗以避免扩散。</a:t>
                </a:r>
                <a:endParaRPr lang="zh-CN" altLang="en-US">
                  <a:solidFill>
                    <a:schemeClr val="tx1"/>
                  </a:solidFill>
                  <a:sym typeface="+mn-lt"/>
                </a:endParaRPr>
              </a:p>
              <a:p>
                <a:pPr algn="l"/>
                <a:r>
                  <a:rPr lang="en-US" altLang="zh-CN">
                    <a:solidFill>
                      <a:schemeClr val="tx1"/>
                    </a:solidFill>
                    <a:sym typeface="+mn-lt"/>
                  </a:rPr>
                  <a:t>    </a:t>
                </a:r>
                <a:r>
                  <a:rPr lang="zh-CN" altLang="en-US">
                    <a:solidFill>
                      <a:schemeClr val="tx1"/>
                    </a:solidFill>
                    <a:sym typeface="+mn-lt"/>
                  </a:rPr>
                  <a:t>虽然恶性肿瘤比良性肿瘤往往生长得更快，也更危险，但有些良性肿瘤也会对人体产生严重伤害，如大脑中的良性肿瘤。</a:t>
                </a:r>
                <a:endParaRPr lang="zh-CN" altLang="en-US">
                  <a:solidFill>
                    <a:schemeClr val="tx1"/>
                  </a:solidFill>
                  <a:sym typeface="+mn-lt"/>
                </a:endParaRPr>
              </a:p>
              <a:p>
                <a:pPr algn="l"/>
                <a:r>
                  <a:rPr lang="en-US" altLang="zh-CN">
                    <a:solidFill>
                      <a:schemeClr val="tx1"/>
                    </a:solidFill>
                    <a:sym typeface="+mn-lt"/>
                  </a:rPr>
                  <a:t>    </a:t>
                </a:r>
                <a:r>
                  <a:rPr lang="zh-CN" altLang="en-US">
                    <a:solidFill>
                      <a:schemeClr val="tx1"/>
                    </a:solidFill>
                    <a:sym typeface="+mn-lt"/>
                  </a:rPr>
                  <a:t>需要注意的是，有些恶性肿瘤不会形成实体肿瘤，如白血病。</a:t>
                </a:r>
                <a:endParaRPr lang="zh-CN" altLang="en-US">
                  <a:solidFill>
                    <a:schemeClr val="tx1"/>
                  </a:solidFill>
                  <a:sym typeface="+mn-lt"/>
                </a:endParaRPr>
              </a:p>
              <a:p>
                <a:pPr algn="l"/>
                <a:r>
                  <a:rPr lang="en-US" altLang="zh-CN">
                    <a:solidFill>
                      <a:schemeClr val="tx1"/>
                    </a:solidFill>
                    <a:sym typeface="+mn-lt"/>
                  </a:rPr>
                  <a:t>    </a:t>
                </a:r>
                <a:r>
                  <a:rPr lang="zh-CN" altLang="en-US">
                    <a:solidFill>
                      <a:schemeClr val="tx1"/>
                    </a:solidFill>
                    <a:sym typeface="+mn-lt"/>
                  </a:rPr>
                  <a:t>根据肿瘤细胞来源，恶性肿瘤可以分为癌和肉瘤。上皮细胞来源的恶性肿瘤称为癌；间叶组织来源的恶性肿瘤称为肉瘤</a:t>
                </a:r>
                <a:r>
                  <a:rPr lang="zh-CN" altLang="en-US" sz="2000">
                    <a:solidFill>
                      <a:schemeClr val="tx1"/>
                    </a:solidFill>
                    <a:sym typeface="+mn-lt"/>
                  </a:rPr>
                  <a:t>。</a:t>
                </a:r>
                <a:endParaRPr lang="zh-CN" altLang="en-US" sz="2000">
                  <a:solidFill>
                    <a:schemeClr val="tx1"/>
                  </a:solidFill>
                  <a:sym typeface="+mn-lt"/>
                </a:endParaRPr>
              </a:p>
            </p:txBody>
          </p:sp>
          <p:sp>
            <p:nvSpPr>
              <p:cNvPr id="41" name="Isosceles Triangle 40"/>
              <p:cNvSpPr/>
              <p:nvPr/>
            </p:nvSpPr>
            <p:spPr>
              <a:xfrm rot="16200000">
                <a:off x="6591828" y="3623225"/>
                <a:ext cx="215900" cy="172327"/>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sp>
          <p:nvSpPr>
            <p:cNvPr id="80" name="Rectangle 53"/>
            <p:cNvSpPr/>
            <p:nvPr/>
          </p:nvSpPr>
          <p:spPr>
            <a:xfrm flipH="1">
              <a:off x="6906909" y="3189827"/>
              <a:ext cx="3844466" cy="272012"/>
            </a:xfrm>
            <a:prstGeom prst="rect">
              <a:avLst/>
            </a:prstGeom>
          </p:spPr>
          <p:txBody>
            <a:bodyPr wrap="square">
              <a:spAutoFit/>
            </a:bodyPr>
            <a:lstStyle/>
            <a:p>
              <a:pPr algn="r">
                <a:lnSpc>
                  <a:spcPct val="120000"/>
                </a:lnSpc>
              </a:pPr>
              <a:endParaRPr lang="zh-CN" altLang="en-US" sz="1200" dirty="0">
                <a:solidFill>
                  <a:schemeClr val="bg1"/>
                </a:solidFill>
                <a:cs typeface="+mn-ea"/>
                <a:sym typeface="+mn-lt"/>
              </a:endParaRPr>
            </a:p>
            <a:p>
              <a:pPr algn="r">
                <a:lnSpc>
                  <a:spcPct val="120000"/>
                </a:lnSpc>
              </a:pPr>
              <a:endParaRPr lang="zh-CN" altLang="en-US" sz="1200" dirty="0">
                <a:solidFill>
                  <a:schemeClr val="bg1"/>
                </a:solidFill>
                <a:cs typeface="+mn-ea"/>
                <a:sym typeface="+mn-lt"/>
              </a:endParaRPr>
            </a:p>
          </p:txBody>
        </p:sp>
      </p:grpSp>
      <p:grpSp>
        <p:nvGrpSpPr>
          <p:cNvPr id="5" name="组合 4"/>
          <p:cNvGrpSpPr/>
          <p:nvPr/>
        </p:nvGrpSpPr>
        <p:grpSpPr>
          <a:xfrm>
            <a:off x="6578600" y="5521325"/>
            <a:ext cx="4387215" cy="1097915"/>
            <a:chOff x="6486589" y="4565290"/>
            <a:chExt cx="4140001" cy="1122225"/>
          </a:xfrm>
        </p:grpSpPr>
        <p:grpSp>
          <p:nvGrpSpPr>
            <p:cNvPr id="62" name="Group 2"/>
            <p:cNvGrpSpPr/>
            <p:nvPr/>
          </p:nvGrpSpPr>
          <p:grpSpPr>
            <a:xfrm>
              <a:off x="6486589" y="4565290"/>
              <a:ext cx="4140001" cy="1122225"/>
              <a:chOff x="6377645" y="2980884"/>
              <a:chExt cx="4140001" cy="1122225"/>
            </a:xfrm>
          </p:grpSpPr>
          <p:sp>
            <p:nvSpPr>
              <p:cNvPr id="63" name="Rectangle: Rounded Corners 39"/>
              <p:cNvSpPr/>
              <p:nvPr/>
            </p:nvSpPr>
            <p:spPr>
              <a:xfrm>
                <a:off x="6377645" y="2980884"/>
                <a:ext cx="4140001" cy="1122225"/>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6" name="Isosceles Triangle 40"/>
              <p:cNvSpPr/>
              <p:nvPr/>
            </p:nvSpPr>
            <p:spPr>
              <a:xfrm rot="16200000">
                <a:off x="6591828" y="3623225"/>
                <a:ext cx="215900" cy="172327"/>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sp>
          <p:nvSpPr>
            <p:cNvPr id="82" name="TextBox 52"/>
            <p:cNvSpPr txBox="1"/>
            <p:nvPr/>
          </p:nvSpPr>
          <p:spPr>
            <a:xfrm flipH="1">
              <a:off x="6780945" y="4704838"/>
              <a:ext cx="3837673" cy="659445"/>
            </a:xfrm>
            <a:prstGeom prst="rect">
              <a:avLst/>
            </a:prstGeom>
            <a:noFill/>
          </p:spPr>
          <p:txBody>
            <a:bodyPr wrap="square" rtlCol="0">
              <a:spAutoFit/>
            </a:bodyPr>
            <a:lstStyle/>
            <a:p>
              <a:r>
                <a:rPr lang="zh-CN" altLang="en-US" b="1" dirty="0">
                  <a:solidFill>
                    <a:schemeClr val="bg1"/>
                  </a:solidFill>
                  <a:cs typeface="+mn-ea"/>
                  <a:sym typeface="+mn-lt"/>
                </a:rPr>
                <a:t>如：肺癌、肝癌、乳腺癌、甲状腺癌、软骨肉瘤、平滑肌肉瘤、绒毛膜癌等</a:t>
              </a:r>
              <a:endParaRPr lang="zh-CN" altLang="en-US" b="1" dirty="0">
                <a:solidFill>
                  <a:schemeClr val="bg1"/>
                </a:solidFill>
                <a:cs typeface="+mn-ea"/>
                <a:sym typeface="+mn-lt"/>
              </a:endParaRPr>
            </a:p>
          </p:txBody>
        </p:sp>
      </p:grpSp>
      <p:sp>
        <p:nvSpPr>
          <p:cNvPr id="13" name="文本框 12"/>
          <p:cNvSpPr txBox="1"/>
          <p:nvPr/>
        </p:nvSpPr>
        <p:spPr>
          <a:xfrm>
            <a:off x="1409065" y="1635760"/>
            <a:ext cx="3884930" cy="2926080"/>
          </a:xfrm>
          <a:prstGeom prst="rect">
            <a:avLst/>
          </a:prstGeom>
          <a:noFill/>
        </p:spPr>
        <p:txBody>
          <a:bodyPr wrap="square" rtlCol="0">
            <a:spAutoFit/>
          </a:bodyPr>
          <a:p>
            <a:pPr algn="just"/>
            <a:r>
              <a:rPr lang="en-US" altLang="zh-CN" sz="2400"/>
              <a:t>    </a:t>
            </a:r>
            <a:r>
              <a:rPr lang="zh-CN" altLang="en-US"/>
              <a:t>良性肿瘤是指那些停留在原发部位，不侵入周围组织或身体其他部位的肿瘤。良性肿瘤不会转移、扩散到局部结构或身体远处的部位；往往生长缓慢，边界清楚；不会对身体造成很大的危害；手术切除后复发的可能性不大。</a:t>
            </a:r>
            <a:endParaRPr lang="zh-CN" altLang="en-US"/>
          </a:p>
          <a:p>
            <a:pPr algn="just"/>
            <a:r>
              <a:rPr lang="en-US" altLang="zh-CN"/>
              <a:t>    </a:t>
            </a:r>
            <a:r>
              <a:rPr lang="zh-CN" altLang="en-US"/>
              <a:t>不过，一些特殊类型的良性肿瘤可以转变为恶性肿瘤，例如，结直肠息肉，需要密切监测，及时手术切除。</a:t>
            </a:r>
            <a:endParaRPr lang="zh-CN" altLang="en-US"/>
          </a:p>
        </p:txBody>
      </p:sp>
      <p:sp>
        <p:nvSpPr>
          <p:cNvPr id="14" name="文本框 13"/>
          <p:cNvSpPr txBox="1"/>
          <p:nvPr/>
        </p:nvSpPr>
        <p:spPr>
          <a:xfrm>
            <a:off x="3805555" y="151765"/>
            <a:ext cx="4704080" cy="768350"/>
          </a:xfrm>
          <a:prstGeom prst="rect">
            <a:avLst/>
          </a:prstGeom>
          <a:noFill/>
        </p:spPr>
        <p:txBody>
          <a:bodyPr wrap="square" rtlCol="0">
            <a:spAutoFit/>
          </a:bodyPr>
          <a:p>
            <a:r>
              <a:rPr lang="en-US" altLang="zh-CN" sz="4400"/>
              <a:t>    </a:t>
            </a:r>
            <a:r>
              <a:rPr lang="zh-CN" altLang="en-US" sz="4400"/>
              <a:t>肿瘤的分类</a:t>
            </a:r>
            <a:endParaRPr lang="zh-CN" altLang="en-US" sz="4400"/>
          </a:p>
        </p:txBody>
      </p:sp>
      <p:sp>
        <p:nvSpPr>
          <p:cNvPr id="15" name="文本框 14"/>
          <p:cNvSpPr txBox="1"/>
          <p:nvPr/>
        </p:nvSpPr>
        <p:spPr>
          <a:xfrm>
            <a:off x="6678930" y="975995"/>
            <a:ext cx="2011045" cy="398780"/>
          </a:xfrm>
          <a:prstGeom prst="rect">
            <a:avLst/>
          </a:prstGeom>
          <a:noFill/>
        </p:spPr>
        <p:txBody>
          <a:bodyPr wrap="square" rtlCol="0">
            <a:spAutoFit/>
          </a:bodyPr>
          <a:p>
            <a:r>
              <a:rPr lang="zh-CN" altLang="en-US" sz="2000">
                <a:gradFill>
                  <a:gsLst>
                    <a:gs pos="0">
                      <a:srgbClr val="E30000"/>
                    </a:gs>
                    <a:gs pos="100000">
                      <a:srgbClr val="760303"/>
                    </a:gs>
                  </a:gsLst>
                  <a:lin scaled="0"/>
                </a:gradFill>
              </a:rPr>
              <a:t>恶性肿瘤</a:t>
            </a:r>
            <a:endParaRPr lang="zh-CN" altLang="en-US" sz="2000">
              <a:gradFill>
                <a:gsLst>
                  <a:gs pos="0">
                    <a:srgbClr val="E30000"/>
                  </a:gs>
                  <a:gs pos="100000">
                    <a:srgbClr val="760303"/>
                  </a:gs>
                </a:gsLst>
                <a:lin scaled="0"/>
              </a:gradFill>
            </a:endParaRPr>
          </a:p>
        </p:txBody>
      </p:sp>
    </p:spTree>
  </p:cSld>
  <p:clrMapOvr>
    <a:masterClrMapping/>
  </p:clrMapOvr>
  <p:timing>
    <p:tnLst>
      <p:par>
        <p:cTn id="1" dur="indefinite" restart="never" nodeType="tmRoot"/>
      </p:par>
    </p:tnLst>
    <p:bldLst>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5" name="椭圆 4"/>
          <p:cNvSpPr/>
          <p:nvPr/>
        </p:nvSpPr>
        <p:spPr>
          <a:xfrm>
            <a:off x="7569200" y="6952615"/>
            <a:ext cx="584200" cy="204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Rectangle 8"/>
          <p:cNvSpPr/>
          <p:nvPr/>
        </p:nvSpPr>
        <p:spPr>
          <a:xfrm>
            <a:off x="0" y="0"/>
            <a:ext cx="12192000" cy="7595235"/>
          </a:xfrm>
          <a:prstGeom prst="rect">
            <a:avLst/>
          </a:prstGeom>
          <a:gradFill flip="none" rotWithShape="1">
            <a:gsLst>
              <a:gs pos="100000">
                <a:schemeClr val="accent1">
                  <a:alpha val="76000"/>
                </a:schemeClr>
              </a:gs>
              <a:gs pos="0">
                <a:schemeClr val="accent1">
                  <a:lumMod val="75000"/>
                </a:schemeClr>
              </a:gs>
            </a:gsLst>
            <a:lin ang="0" scaled="1"/>
            <a:tileRect/>
          </a:gradFill>
          <a:ln>
            <a:gradFill>
              <a:gsLst>
                <a:gs pos="100000">
                  <a:srgbClr val="E06A6D"/>
                </a:gs>
                <a:gs pos="0">
                  <a:srgbClr val="FDB0B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449070" y="281940"/>
            <a:ext cx="5501005" cy="645160"/>
          </a:xfrm>
          <a:prstGeom prst="rect">
            <a:avLst/>
          </a:prstGeom>
          <a:noFill/>
        </p:spPr>
        <p:txBody>
          <a:bodyPr wrap="square" rtlCol="0">
            <a:spAutoFit/>
          </a:bodyPr>
          <a:p>
            <a:r>
              <a:rPr lang="zh-CN" altLang="en-US" sz="3600"/>
              <a:t>发病前十位！</a:t>
            </a:r>
            <a:endParaRPr lang="zh-CN" altLang="en-US" sz="3600"/>
          </a:p>
        </p:txBody>
      </p:sp>
      <p:pic>
        <p:nvPicPr>
          <p:cNvPr id="12" name="图片 11" descr="1000"/>
          <p:cNvPicPr>
            <a:picLocks noChangeAspect="1"/>
          </p:cNvPicPr>
          <p:nvPr/>
        </p:nvPicPr>
        <p:blipFill>
          <a:blip r:embed="rId2"/>
          <a:stretch>
            <a:fillRect/>
          </a:stretch>
        </p:blipFill>
        <p:spPr>
          <a:xfrm>
            <a:off x="1290955" y="1346835"/>
            <a:ext cx="9809480" cy="44253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5" name="椭圆 4"/>
          <p:cNvSpPr/>
          <p:nvPr/>
        </p:nvSpPr>
        <p:spPr>
          <a:xfrm>
            <a:off x="7569200" y="6952615"/>
            <a:ext cx="584200" cy="204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Rectangle 8"/>
          <p:cNvSpPr/>
          <p:nvPr/>
        </p:nvSpPr>
        <p:spPr>
          <a:xfrm>
            <a:off x="0" y="0"/>
            <a:ext cx="12192000" cy="7595235"/>
          </a:xfrm>
          <a:prstGeom prst="rect">
            <a:avLst/>
          </a:prstGeom>
          <a:gradFill flip="none" rotWithShape="1">
            <a:gsLst>
              <a:gs pos="100000">
                <a:schemeClr val="accent1">
                  <a:alpha val="76000"/>
                </a:schemeClr>
              </a:gs>
              <a:gs pos="0">
                <a:schemeClr val="accent1">
                  <a:lumMod val="75000"/>
                </a:schemeClr>
              </a:gs>
            </a:gsLst>
            <a:lin ang="0" scaled="1"/>
            <a:tileRect/>
          </a:gradFill>
          <a:ln>
            <a:gradFill>
              <a:gsLst>
                <a:gs pos="100000">
                  <a:srgbClr val="E06A6D"/>
                </a:gs>
                <a:gs pos="0">
                  <a:srgbClr val="FDB0B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452880" y="349885"/>
            <a:ext cx="2771140" cy="521970"/>
          </a:xfrm>
          <a:prstGeom prst="rect">
            <a:avLst/>
          </a:prstGeom>
          <a:noFill/>
        </p:spPr>
        <p:txBody>
          <a:bodyPr wrap="square" rtlCol="0">
            <a:spAutoFit/>
          </a:bodyPr>
          <a:p>
            <a:pPr algn="l">
              <a:buClrTx/>
              <a:buSzTx/>
              <a:buFontTx/>
            </a:pPr>
            <a:r>
              <a:rPr lang="zh-CN" altLang="en-US" sz="2800">
                <a:solidFill>
                  <a:srgbClr val="FF0000"/>
                </a:solidFill>
              </a:rPr>
              <a:t>死亡前十位！</a:t>
            </a:r>
            <a:endParaRPr lang="zh-CN" altLang="en-US" sz="2800">
              <a:solidFill>
                <a:srgbClr val="FF0000"/>
              </a:solidFill>
            </a:endParaRPr>
          </a:p>
        </p:txBody>
      </p:sp>
      <p:pic>
        <p:nvPicPr>
          <p:cNvPr id="7" name="图片 6" descr="1000 (3)"/>
          <p:cNvPicPr>
            <a:picLocks noChangeAspect="1"/>
          </p:cNvPicPr>
          <p:nvPr/>
        </p:nvPicPr>
        <p:blipFill>
          <a:blip r:embed="rId2"/>
          <a:stretch>
            <a:fillRect/>
          </a:stretch>
        </p:blipFill>
        <p:spPr>
          <a:xfrm>
            <a:off x="1764665" y="1146810"/>
            <a:ext cx="8208645" cy="48450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63" name="Rectangle 6"/>
          <p:cNvSpPr/>
          <p:nvPr/>
        </p:nvSpPr>
        <p:spPr>
          <a:xfrm>
            <a:off x="8255" y="-113666"/>
            <a:ext cx="12192000" cy="6858000"/>
          </a:xfrm>
          <a:prstGeom prst="rect">
            <a:avLst/>
          </a:prstGeom>
          <a:gradFill>
            <a:gsLst>
              <a:gs pos="0">
                <a:schemeClr val="accent1">
                  <a:alpha val="85000"/>
                </a:schemeClr>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66" name="矩形 65"/>
          <p:cNvSpPr/>
          <p:nvPr/>
        </p:nvSpPr>
        <p:spPr>
          <a:xfrm>
            <a:off x="429895" y="360386"/>
            <a:ext cx="5471984" cy="1259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62"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5000"/>
            </a:schemeClr>
          </a:solidFill>
          <a:ln>
            <a:noFill/>
          </a:ln>
        </p:spPr>
        <p:txBody>
          <a:bodyPr vert="horz" wrap="square" lIns="91440" tIns="45720" rIns="91440" bIns="45720" numCol="1" anchor="t" anchorCtr="0" compatLnSpc="1"/>
          <a:lstStyle/>
          <a:p>
            <a:endParaRPr lang="en-US" dirty="0">
              <a:cs typeface="+mn-ea"/>
              <a:sym typeface="+mn-lt"/>
            </a:endParaRPr>
          </a:p>
        </p:txBody>
      </p:sp>
      <p:sp>
        <p:nvSpPr>
          <p:cNvPr id="9" name="Rectangle 8"/>
          <p:cNvSpPr/>
          <p:nvPr/>
        </p:nvSpPr>
        <p:spPr>
          <a:xfrm>
            <a:off x="6046351" y="-453302"/>
            <a:ext cx="99298" cy="5448211"/>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14" name="Group 13"/>
          <p:cNvGrpSpPr/>
          <p:nvPr/>
        </p:nvGrpSpPr>
        <p:grpSpPr>
          <a:xfrm>
            <a:off x="5817475" y="2030452"/>
            <a:ext cx="573836" cy="573836"/>
            <a:chOff x="5806152" y="3729334"/>
            <a:chExt cx="573836" cy="573836"/>
          </a:xfrm>
        </p:grpSpPr>
        <p:sp>
          <p:nvSpPr>
            <p:cNvPr id="25" name="Oval 24"/>
            <p:cNvSpPr/>
            <p:nvPr/>
          </p:nvSpPr>
          <p:spPr>
            <a:xfrm>
              <a:off x="5806152" y="3729334"/>
              <a:ext cx="573836" cy="573836"/>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6" name="Oval 25"/>
            <p:cNvSpPr/>
            <p:nvPr/>
          </p:nvSpPr>
          <p:spPr>
            <a:xfrm>
              <a:off x="5847277" y="3770459"/>
              <a:ext cx="491586" cy="49158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7" name="Oval 26"/>
            <p:cNvSpPr/>
            <p:nvPr/>
          </p:nvSpPr>
          <p:spPr>
            <a:xfrm>
              <a:off x="5890524" y="3813706"/>
              <a:ext cx="405093" cy="40509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68" name="Gruppieren 493"/>
            <p:cNvGrpSpPr/>
            <p:nvPr/>
          </p:nvGrpSpPr>
          <p:grpSpPr>
            <a:xfrm>
              <a:off x="5991887" y="3936606"/>
              <a:ext cx="208226" cy="183919"/>
              <a:chOff x="7425531" y="3239293"/>
              <a:chExt cx="407988" cy="360363"/>
            </a:xfrm>
            <a:solidFill>
              <a:schemeClr val="accent1"/>
            </a:solidFill>
          </p:grpSpPr>
          <p:sp>
            <p:nvSpPr>
              <p:cNvPr id="69" name="Freeform 119"/>
              <p:cNvSpPr/>
              <p:nvPr/>
            </p:nvSpPr>
            <p:spPr bwMode="auto">
              <a:xfrm>
                <a:off x="7444581" y="3313905"/>
                <a:ext cx="374650" cy="203200"/>
              </a:xfrm>
              <a:custGeom>
                <a:avLst/>
                <a:gdLst>
                  <a:gd name="T0" fmla="*/ 104 w 220"/>
                  <a:gd name="T1" fmla="*/ 120 h 120"/>
                  <a:gd name="T2" fmla="*/ 104 w 220"/>
                  <a:gd name="T3" fmla="*/ 120 h 120"/>
                  <a:gd name="T4" fmla="*/ 100 w 220"/>
                  <a:gd name="T5" fmla="*/ 117 h 120"/>
                  <a:gd name="T6" fmla="*/ 79 w 220"/>
                  <a:gd name="T7" fmla="*/ 17 h 120"/>
                  <a:gd name="T8" fmla="*/ 60 w 220"/>
                  <a:gd name="T9" fmla="*/ 62 h 120"/>
                  <a:gd name="T10" fmla="*/ 56 w 220"/>
                  <a:gd name="T11" fmla="*/ 64 h 120"/>
                  <a:gd name="T12" fmla="*/ 4 w 220"/>
                  <a:gd name="T13" fmla="*/ 64 h 120"/>
                  <a:gd name="T14" fmla="*/ 0 w 220"/>
                  <a:gd name="T15" fmla="*/ 60 h 120"/>
                  <a:gd name="T16" fmla="*/ 4 w 220"/>
                  <a:gd name="T17" fmla="*/ 56 h 120"/>
                  <a:gd name="T18" fmla="*/ 53 w 220"/>
                  <a:gd name="T19" fmla="*/ 56 h 120"/>
                  <a:gd name="T20" fmla="*/ 76 w 220"/>
                  <a:gd name="T21" fmla="*/ 2 h 120"/>
                  <a:gd name="T22" fmla="*/ 80 w 220"/>
                  <a:gd name="T23" fmla="*/ 0 h 120"/>
                  <a:gd name="T24" fmla="*/ 84 w 220"/>
                  <a:gd name="T25" fmla="*/ 3 h 120"/>
                  <a:gd name="T26" fmla="*/ 105 w 220"/>
                  <a:gd name="T27" fmla="*/ 101 h 120"/>
                  <a:gd name="T28" fmla="*/ 124 w 220"/>
                  <a:gd name="T29" fmla="*/ 43 h 120"/>
                  <a:gd name="T30" fmla="*/ 128 w 220"/>
                  <a:gd name="T31" fmla="*/ 40 h 120"/>
                  <a:gd name="T32" fmla="*/ 132 w 220"/>
                  <a:gd name="T33" fmla="*/ 43 h 120"/>
                  <a:gd name="T34" fmla="*/ 144 w 220"/>
                  <a:gd name="T35" fmla="*/ 76 h 120"/>
                  <a:gd name="T36" fmla="*/ 152 w 220"/>
                  <a:gd name="T37" fmla="*/ 51 h 120"/>
                  <a:gd name="T38" fmla="*/ 156 w 220"/>
                  <a:gd name="T39" fmla="*/ 48 h 120"/>
                  <a:gd name="T40" fmla="*/ 216 w 220"/>
                  <a:gd name="T41" fmla="*/ 48 h 120"/>
                  <a:gd name="T42" fmla="*/ 220 w 220"/>
                  <a:gd name="T43" fmla="*/ 52 h 120"/>
                  <a:gd name="T44" fmla="*/ 216 w 220"/>
                  <a:gd name="T45" fmla="*/ 56 h 120"/>
                  <a:gd name="T46" fmla="*/ 159 w 220"/>
                  <a:gd name="T47" fmla="*/ 56 h 120"/>
                  <a:gd name="T48" fmla="*/ 148 w 220"/>
                  <a:gd name="T49" fmla="*/ 89 h 120"/>
                  <a:gd name="T50" fmla="*/ 144 w 220"/>
                  <a:gd name="T51" fmla="*/ 92 h 120"/>
                  <a:gd name="T52" fmla="*/ 144 w 220"/>
                  <a:gd name="T53" fmla="*/ 92 h 120"/>
                  <a:gd name="T54" fmla="*/ 140 w 220"/>
                  <a:gd name="T55" fmla="*/ 89 h 120"/>
                  <a:gd name="T56" fmla="*/ 128 w 220"/>
                  <a:gd name="T57" fmla="*/ 56 h 120"/>
                  <a:gd name="T58" fmla="*/ 108 w 220"/>
                  <a:gd name="T59" fmla="*/ 117 h 120"/>
                  <a:gd name="T60" fmla="*/ 104 w 220"/>
                  <a:gd name="T6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 h="120">
                    <a:moveTo>
                      <a:pt x="104" y="120"/>
                    </a:moveTo>
                    <a:cubicBezTo>
                      <a:pt x="104" y="120"/>
                      <a:pt x="104" y="120"/>
                      <a:pt x="104" y="120"/>
                    </a:cubicBezTo>
                    <a:cubicBezTo>
                      <a:pt x="102" y="120"/>
                      <a:pt x="100" y="119"/>
                      <a:pt x="100" y="117"/>
                    </a:cubicBezTo>
                    <a:cubicBezTo>
                      <a:pt x="79" y="17"/>
                      <a:pt x="79" y="17"/>
                      <a:pt x="79" y="17"/>
                    </a:cubicBezTo>
                    <a:cubicBezTo>
                      <a:pt x="60" y="62"/>
                      <a:pt x="60" y="62"/>
                      <a:pt x="60" y="62"/>
                    </a:cubicBezTo>
                    <a:cubicBezTo>
                      <a:pt x="59" y="63"/>
                      <a:pt x="58" y="64"/>
                      <a:pt x="56" y="64"/>
                    </a:cubicBezTo>
                    <a:cubicBezTo>
                      <a:pt x="4" y="64"/>
                      <a:pt x="4" y="64"/>
                      <a:pt x="4" y="64"/>
                    </a:cubicBezTo>
                    <a:cubicBezTo>
                      <a:pt x="2" y="64"/>
                      <a:pt x="0" y="62"/>
                      <a:pt x="0" y="60"/>
                    </a:cubicBezTo>
                    <a:cubicBezTo>
                      <a:pt x="0" y="58"/>
                      <a:pt x="2" y="56"/>
                      <a:pt x="4" y="56"/>
                    </a:cubicBezTo>
                    <a:cubicBezTo>
                      <a:pt x="53" y="56"/>
                      <a:pt x="53" y="56"/>
                      <a:pt x="53" y="56"/>
                    </a:cubicBezTo>
                    <a:cubicBezTo>
                      <a:pt x="76" y="2"/>
                      <a:pt x="76" y="2"/>
                      <a:pt x="76" y="2"/>
                    </a:cubicBezTo>
                    <a:cubicBezTo>
                      <a:pt x="77" y="1"/>
                      <a:pt x="79" y="0"/>
                      <a:pt x="80" y="0"/>
                    </a:cubicBezTo>
                    <a:cubicBezTo>
                      <a:pt x="82" y="0"/>
                      <a:pt x="84" y="1"/>
                      <a:pt x="84" y="3"/>
                    </a:cubicBezTo>
                    <a:cubicBezTo>
                      <a:pt x="105" y="101"/>
                      <a:pt x="105" y="101"/>
                      <a:pt x="105" y="101"/>
                    </a:cubicBezTo>
                    <a:cubicBezTo>
                      <a:pt x="124" y="43"/>
                      <a:pt x="124" y="43"/>
                      <a:pt x="124" y="43"/>
                    </a:cubicBezTo>
                    <a:cubicBezTo>
                      <a:pt x="125" y="41"/>
                      <a:pt x="126" y="40"/>
                      <a:pt x="128" y="40"/>
                    </a:cubicBezTo>
                    <a:cubicBezTo>
                      <a:pt x="130" y="40"/>
                      <a:pt x="131" y="41"/>
                      <a:pt x="132" y="43"/>
                    </a:cubicBezTo>
                    <a:cubicBezTo>
                      <a:pt x="144" y="76"/>
                      <a:pt x="144" y="76"/>
                      <a:pt x="144" y="76"/>
                    </a:cubicBezTo>
                    <a:cubicBezTo>
                      <a:pt x="152" y="51"/>
                      <a:pt x="152" y="51"/>
                      <a:pt x="152" y="51"/>
                    </a:cubicBezTo>
                    <a:cubicBezTo>
                      <a:pt x="153" y="49"/>
                      <a:pt x="154" y="48"/>
                      <a:pt x="156" y="48"/>
                    </a:cubicBezTo>
                    <a:cubicBezTo>
                      <a:pt x="216" y="48"/>
                      <a:pt x="216" y="48"/>
                      <a:pt x="216" y="48"/>
                    </a:cubicBezTo>
                    <a:cubicBezTo>
                      <a:pt x="218" y="48"/>
                      <a:pt x="220" y="50"/>
                      <a:pt x="220" y="52"/>
                    </a:cubicBezTo>
                    <a:cubicBezTo>
                      <a:pt x="220" y="54"/>
                      <a:pt x="218" y="56"/>
                      <a:pt x="216" y="56"/>
                    </a:cubicBezTo>
                    <a:cubicBezTo>
                      <a:pt x="159" y="56"/>
                      <a:pt x="159" y="56"/>
                      <a:pt x="159" y="56"/>
                    </a:cubicBezTo>
                    <a:cubicBezTo>
                      <a:pt x="148" y="89"/>
                      <a:pt x="148" y="89"/>
                      <a:pt x="148" y="89"/>
                    </a:cubicBezTo>
                    <a:cubicBezTo>
                      <a:pt x="147" y="91"/>
                      <a:pt x="146" y="92"/>
                      <a:pt x="144" y="92"/>
                    </a:cubicBezTo>
                    <a:cubicBezTo>
                      <a:pt x="144" y="92"/>
                      <a:pt x="144" y="92"/>
                      <a:pt x="144" y="92"/>
                    </a:cubicBezTo>
                    <a:cubicBezTo>
                      <a:pt x="142" y="92"/>
                      <a:pt x="141" y="91"/>
                      <a:pt x="140" y="89"/>
                    </a:cubicBezTo>
                    <a:cubicBezTo>
                      <a:pt x="128" y="56"/>
                      <a:pt x="128" y="56"/>
                      <a:pt x="128" y="56"/>
                    </a:cubicBezTo>
                    <a:cubicBezTo>
                      <a:pt x="108" y="117"/>
                      <a:pt x="108" y="117"/>
                      <a:pt x="108" y="117"/>
                    </a:cubicBezTo>
                    <a:cubicBezTo>
                      <a:pt x="107" y="119"/>
                      <a:pt x="106" y="120"/>
                      <a:pt x="104"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70" name="Freeform 120"/>
              <p:cNvSpPr/>
              <p:nvPr/>
            </p:nvSpPr>
            <p:spPr bwMode="auto">
              <a:xfrm>
                <a:off x="7425531" y="3239293"/>
                <a:ext cx="407988" cy="360363"/>
              </a:xfrm>
              <a:custGeom>
                <a:avLst/>
                <a:gdLst>
                  <a:gd name="T0" fmla="*/ 120 w 240"/>
                  <a:gd name="T1" fmla="*/ 212 h 212"/>
                  <a:gd name="T2" fmla="*/ 118 w 240"/>
                  <a:gd name="T3" fmla="*/ 211 h 212"/>
                  <a:gd name="T4" fmla="*/ 53 w 240"/>
                  <a:gd name="T5" fmla="*/ 160 h 212"/>
                  <a:gd name="T6" fmla="*/ 47 w 240"/>
                  <a:gd name="T7" fmla="*/ 156 h 212"/>
                  <a:gd name="T8" fmla="*/ 0 w 240"/>
                  <a:gd name="T9" fmla="*/ 60 h 212"/>
                  <a:gd name="T10" fmla="*/ 57 w 240"/>
                  <a:gd name="T11" fmla="*/ 0 h 212"/>
                  <a:gd name="T12" fmla="*/ 60 w 240"/>
                  <a:gd name="T13" fmla="*/ 0 h 212"/>
                  <a:gd name="T14" fmla="*/ 60 w 240"/>
                  <a:gd name="T15" fmla="*/ 0 h 212"/>
                  <a:gd name="T16" fmla="*/ 120 w 240"/>
                  <a:gd name="T17" fmla="*/ 38 h 212"/>
                  <a:gd name="T18" fmla="*/ 180 w 240"/>
                  <a:gd name="T19" fmla="*/ 0 h 212"/>
                  <a:gd name="T20" fmla="*/ 183 w 240"/>
                  <a:gd name="T21" fmla="*/ 0 h 212"/>
                  <a:gd name="T22" fmla="*/ 240 w 240"/>
                  <a:gd name="T23" fmla="*/ 60 h 212"/>
                  <a:gd name="T24" fmla="*/ 193 w 240"/>
                  <a:gd name="T25" fmla="*/ 156 h 212"/>
                  <a:gd name="T26" fmla="*/ 187 w 240"/>
                  <a:gd name="T27" fmla="*/ 160 h 212"/>
                  <a:gd name="T28" fmla="*/ 122 w 240"/>
                  <a:gd name="T29" fmla="*/ 211 h 212"/>
                  <a:gd name="T30" fmla="*/ 120 w 240"/>
                  <a:gd name="T31" fmla="*/ 212 h 212"/>
                  <a:gd name="T32" fmla="*/ 57 w 240"/>
                  <a:gd name="T33" fmla="*/ 8 h 212"/>
                  <a:gd name="T34" fmla="*/ 8 w 240"/>
                  <a:gd name="T35" fmla="*/ 60 h 212"/>
                  <a:gd name="T36" fmla="*/ 52 w 240"/>
                  <a:gd name="T37" fmla="*/ 150 h 212"/>
                  <a:gd name="T38" fmla="*/ 57 w 240"/>
                  <a:gd name="T39" fmla="*/ 154 h 212"/>
                  <a:gd name="T40" fmla="*/ 120 w 240"/>
                  <a:gd name="T41" fmla="*/ 203 h 212"/>
                  <a:gd name="T42" fmla="*/ 182 w 240"/>
                  <a:gd name="T43" fmla="*/ 154 h 212"/>
                  <a:gd name="T44" fmla="*/ 188 w 240"/>
                  <a:gd name="T45" fmla="*/ 150 h 212"/>
                  <a:gd name="T46" fmla="*/ 232 w 240"/>
                  <a:gd name="T47" fmla="*/ 60 h 212"/>
                  <a:gd name="T48" fmla="*/ 183 w 240"/>
                  <a:gd name="T49" fmla="*/ 8 h 212"/>
                  <a:gd name="T50" fmla="*/ 181 w 240"/>
                  <a:gd name="T51" fmla="*/ 8 h 212"/>
                  <a:gd name="T52" fmla="*/ 124 w 240"/>
                  <a:gd name="T53" fmla="*/ 48 h 212"/>
                  <a:gd name="T54" fmla="*/ 116 w 240"/>
                  <a:gd name="T55" fmla="*/ 48 h 212"/>
                  <a:gd name="T56" fmla="*/ 60 w 240"/>
                  <a:gd name="T57" fmla="*/ 8 h 212"/>
                  <a:gd name="T58" fmla="*/ 57 w 240"/>
                  <a:gd name="T59"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12">
                    <a:moveTo>
                      <a:pt x="120" y="212"/>
                    </a:moveTo>
                    <a:cubicBezTo>
                      <a:pt x="119" y="212"/>
                      <a:pt x="118" y="212"/>
                      <a:pt x="118" y="211"/>
                    </a:cubicBezTo>
                    <a:cubicBezTo>
                      <a:pt x="53" y="160"/>
                      <a:pt x="53" y="160"/>
                      <a:pt x="53" y="160"/>
                    </a:cubicBezTo>
                    <a:cubicBezTo>
                      <a:pt x="51" y="159"/>
                      <a:pt x="49" y="158"/>
                      <a:pt x="47" y="156"/>
                    </a:cubicBezTo>
                    <a:cubicBezTo>
                      <a:pt x="18" y="134"/>
                      <a:pt x="0" y="98"/>
                      <a:pt x="0" y="60"/>
                    </a:cubicBezTo>
                    <a:cubicBezTo>
                      <a:pt x="0" y="16"/>
                      <a:pt x="29" y="0"/>
                      <a:pt x="57" y="0"/>
                    </a:cubicBezTo>
                    <a:cubicBezTo>
                      <a:pt x="59" y="0"/>
                      <a:pt x="60" y="0"/>
                      <a:pt x="60" y="0"/>
                    </a:cubicBezTo>
                    <a:cubicBezTo>
                      <a:pt x="60" y="0"/>
                      <a:pt x="60" y="0"/>
                      <a:pt x="60" y="0"/>
                    </a:cubicBezTo>
                    <a:cubicBezTo>
                      <a:pt x="92" y="0"/>
                      <a:pt x="112" y="26"/>
                      <a:pt x="120" y="38"/>
                    </a:cubicBezTo>
                    <a:cubicBezTo>
                      <a:pt x="128" y="26"/>
                      <a:pt x="148" y="0"/>
                      <a:pt x="180" y="0"/>
                    </a:cubicBezTo>
                    <a:cubicBezTo>
                      <a:pt x="180" y="0"/>
                      <a:pt x="182" y="0"/>
                      <a:pt x="183" y="0"/>
                    </a:cubicBezTo>
                    <a:cubicBezTo>
                      <a:pt x="211" y="0"/>
                      <a:pt x="240" y="16"/>
                      <a:pt x="240" y="60"/>
                    </a:cubicBezTo>
                    <a:cubicBezTo>
                      <a:pt x="240" y="98"/>
                      <a:pt x="222" y="134"/>
                      <a:pt x="193" y="156"/>
                    </a:cubicBezTo>
                    <a:cubicBezTo>
                      <a:pt x="191" y="158"/>
                      <a:pt x="189" y="159"/>
                      <a:pt x="187" y="160"/>
                    </a:cubicBezTo>
                    <a:cubicBezTo>
                      <a:pt x="122" y="211"/>
                      <a:pt x="122" y="211"/>
                      <a:pt x="122" y="211"/>
                    </a:cubicBezTo>
                    <a:cubicBezTo>
                      <a:pt x="122" y="212"/>
                      <a:pt x="121" y="212"/>
                      <a:pt x="120" y="212"/>
                    </a:cubicBezTo>
                    <a:close/>
                    <a:moveTo>
                      <a:pt x="57" y="8"/>
                    </a:moveTo>
                    <a:cubicBezTo>
                      <a:pt x="12" y="8"/>
                      <a:pt x="8" y="48"/>
                      <a:pt x="8" y="60"/>
                    </a:cubicBezTo>
                    <a:cubicBezTo>
                      <a:pt x="8" y="95"/>
                      <a:pt x="24" y="129"/>
                      <a:pt x="52" y="150"/>
                    </a:cubicBezTo>
                    <a:cubicBezTo>
                      <a:pt x="54" y="151"/>
                      <a:pt x="56" y="153"/>
                      <a:pt x="57" y="154"/>
                    </a:cubicBezTo>
                    <a:cubicBezTo>
                      <a:pt x="120" y="203"/>
                      <a:pt x="120" y="203"/>
                      <a:pt x="120" y="203"/>
                    </a:cubicBezTo>
                    <a:cubicBezTo>
                      <a:pt x="182" y="154"/>
                      <a:pt x="182" y="154"/>
                      <a:pt x="182" y="154"/>
                    </a:cubicBezTo>
                    <a:cubicBezTo>
                      <a:pt x="184" y="153"/>
                      <a:pt x="186" y="151"/>
                      <a:pt x="188" y="150"/>
                    </a:cubicBezTo>
                    <a:cubicBezTo>
                      <a:pt x="216" y="129"/>
                      <a:pt x="232" y="95"/>
                      <a:pt x="232" y="60"/>
                    </a:cubicBezTo>
                    <a:cubicBezTo>
                      <a:pt x="232" y="48"/>
                      <a:pt x="228" y="8"/>
                      <a:pt x="183" y="8"/>
                    </a:cubicBezTo>
                    <a:cubicBezTo>
                      <a:pt x="182" y="8"/>
                      <a:pt x="181" y="8"/>
                      <a:pt x="181" y="8"/>
                    </a:cubicBezTo>
                    <a:cubicBezTo>
                      <a:pt x="144" y="8"/>
                      <a:pt x="124" y="47"/>
                      <a:pt x="124" y="48"/>
                    </a:cubicBezTo>
                    <a:cubicBezTo>
                      <a:pt x="122" y="50"/>
                      <a:pt x="118" y="50"/>
                      <a:pt x="116" y="48"/>
                    </a:cubicBezTo>
                    <a:cubicBezTo>
                      <a:pt x="116" y="47"/>
                      <a:pt x="96" y="8"/>
                      <a:pt x="60" y="8"/>
                    </a:cubicBezTo>
                    <a:cubicBezTo>
                      <a:pt x="59" y="8"/>
                      <a:pt x="58" y="8"/>
                      <a:pt x="5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grpSp>
      </p:grpSp>
      <p:grpSp>
        <p:nvGrpSpPr>
          <p:cNvPr id="53" name="Group 13"/>
          <p:cNvGrpSpPr/>
          <p:nvPr/>
        </p:nvGrpSpPr>
        <p:grpSpPr>
          <a:xfrm>
            <a:off x="5817475" y="4666420"/>
            <a:ext cx="573836" cy="573836"/>
            <a:chOff x="5806152" y="3729334"/>
            <a:chExt cx="573836" cy="573836"/>
          </a:xfrm>
        </p:grpSpPr>
        <p:sp>
          <p:nvSpPr>
            <p:cNvPr id="54" name="Oval 24"/>
            <p:cNvSpPr/>
            <p:nvPr/>
          </p:nvSpPr>
          <p:spPr>
            <a:xfrm>
              <a:off x="5806152" y="3729334"/>
              <a:ext cx="573836" cy="573836"/>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55" name="Oval 25"/>
            <p:cNvSpPr/>
            <p:nvPr/>
          </p:nvSpPr>
          <p:spPr>
            <a:xfrm>
              <a:off x="5847277" y="3770459"/>
              <a:ext cx="491586" cy="49158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56" name="Oval 26"/>
            <p:cNvSpPr/>
            <p:nvPr/>
          </p:nvSpPr>
          <p:spPr>
            <a:xfrm>
              <a:off x="5890524" y="3813706"/>
              <a:ext cx="405093" cy="40509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57" name="Gruppieren 493"/>
            <p:cNvGrpSpPr/>
            <p:nvPr/>
          </p:nvGrpSpPr>
          <p:grpSpPr>
            <a:xfrm>
              <a:off x="5991887" y="3936606"/>
              <a:ext cx="208226" cy="183919"/>
              <a:chOff x="7425531" y="3239293"/>
              <a:chExt cx="407988" cy="360363"/>
            </a:xfrm>
            <a:solidFill>
              <a:schemeClr val="accent1"/>
            </a:solidFill>
          </p:grpSpPr>
          <p:sp>
            <p:nvSpPr>
              <p:cNvPr id="58" name="Freeform 119"/>
              <p:cNvSpPr/>
              <p:nvPr/>
            </p:nvSpPr>
            <p:spPr bwMode="auto">
              <a:xfrm>
                <a:off x="7444581" y="3313905"/>
                <a:ext cx="374650" cy="203200"/>
              </a:xfrm>
              <a:custGeom>
                <a:avLst/>
                <a:gdLst>
                  <a:gd name="T0" fmla="*/ 104 w 220"/>
                  <a:gd name="T1" fmla="*/ 120 h 120"/>
                  <a:gd name="T2" fmla="*/ 104 w 220"/>
                  <a:gd name="T3" fmla="*/ 120 h 120"/>
                  <a:gd name="T4" fmla="*/ 100 w 220"/>
                  <a:gd name="T5" fmla="*/ 117 h 120"/>
                  <a:gd name="T6" fmla="*/ 79 w 220"/>
                  <a:gd name="T7" fmla="*/ 17 h 120"/>
                  <a:gd name="T8" fmla="*/ 60 w 220"/>
                  <a:gd name="T9" fmla="*/ 62 h 120"/>
                  <a:gd name="T10" fmla="*/ 56 w 220"/>
                  <a:gd name="T11" fmla="*/ 64 h 120"/>
                  <a:gd name="T12" fmla="*/ 4 w 220"/>
                  <a:gd name="T13" fmla="*/ 64 h 120"/>
                  <a:gd name="T14" fmla="*/ 0 w 220"/>
                  <a:gd name="T15" fmla="*/ 60 h 120"/>
                  <a:gd name="T16" fmla="*/ 4 w 220"/>
                  <a:gd name="T17" fmla="*/ 56 h 120"/>
                  <a:gd name="T18" fmla="*/ 53 w 220"/>
                  <a:gd name="T19" fmla="*/ 56 h 120"/>
                  <a:gd name="T20" fmla="*/ 76 w 220"/>
                  <a:gd name="T21" fmla="*/ 2 h 120"/>
                  <a:gd name="T22" fmla="*/ 80 w 220"/>
                  <a:gd name="T23" fmla="*/ 0 h 120"/>
                  <a:gd name="T24" fmla="*/ 84 w 220"/>
                  <a:gd name="T25" fmla="*/ 3 h 120"/>
                  <a:gd name="T26" fmla="*/ 105 w 220"/>
                  <a:gd name="T27" fmla="*/ 101 h 120"/>
                  <a:gd name="T28" fmla="*/ 124 w 220"/>
                  <a:gd name="T29" fmla="*/ 43 h 120"/>
                  <a:gd name="T30" fmla="*/ 128 w 220"/>
                  <a:gd name="T31" fmla="*/ 40 h 120"/>
                  <a:gd name="T32" fmla="*/ 132 w 220"/>
                  <a:gd name="T33" fmla="*/ 43 h 120"/>
                  <a:gd name="T34" fmla="*/ 144 w 220"/>
                  <a:gd name="T35" fmla="*/ 76 h 120"/>
                  <a:gd name="T36" fmla="*/ 152 w 220"/>
                  <a:gd name="T37" fmla="*/ 51 h 120"/>
                  <a:gd name="T38" fmla="*/ 156 w 220"/>
                  <a:gd name="T39" fmla="*/ 48 h 120"/>
                  <a:gd name="T40" fmla="*/ 216 w 220"/>
                  <a:gd name="T41" fmla="*/ 48 h 120"/>
                  <a:gd name="T42" fmla="*/ 220 w 220"/>
                  <a:gd name="T43" fmla="*/ 52 h 120"/>
                  <a:gd name="T44" fmla="*/ 216 w 220"/>
                  <a:gd name="T45" fmla="*/ 56 h 120"/>
                  <a:gd name="T46" fmla="*/ 159 w 220"/>
                  <a:gd name="T47" fmla="*/ 56 h 120"/>
                  <a:gd name="T48" fmla="*/ 148 w 220"/>
                  <a:gd name="T49" fmla="*/ 89 h 120"/>
                  <a:gd name="T50" fmla="*/ 144 w 220"/>
                  <a:gd name="T51" fmla="*/ 92 h 120"/>
                  <a:gd name="T52" fmla="*/ 144 w 220"/>
                  <a:gd name="T53" fmla="*/ 92 h 120"/>
                  <a:gd name="T54" fmla="*/ 140 w 220"/>
                  <a:gd name="T55" fmla="*/ 89 h 120"/>
                  <a:gd name="T56" fmla="*/ 128 w 220"/>
                  <a:gd name="T57" fmla="*/ 56 h 120"/>
                  <a:gd name="T58" fmla="*/ 108 w 220"/>
                  <a:gd name="T59" fmla="*/ 117 h 120"/>
                  <a:gd name="T60" fmla="*/ 104 w 220"/>
                  <a:gd name="T6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 h="120">
                    <a:moveTo>
                      <a:pt x="104" y="120"/>
                    </a:moveTo>
                    <a:cubicBezTo>
                      <a:pt x="104" y="120"/>
                      <a:pt x="104" y="120"/>
                      <a:pt x="104" y="120"/>
                    </a:cubicBezTo>
                    <a:cubicBezTo>
                      <a:pt x="102" y="120"/>
                      <a:pt x="100" y="119"/>
                      <a:pt x="100" y="117"/>
                    </a:cubicBezTo>
                    <a:cubicBezTo>
                      <a:pt x="79" y="17"/>
                      <a:pt x="79" y="17"/>
                      <a:pt x="79" y="17"/>
                    </a:cubicBezTo>
                    <a:cubicBezTo>
                      <a:pt x="60" y="62"/>
                      <a:pt x="60" y="62"/>
                      <a:pt x="60" y="62"/>
                    </a:cubicBezTo>
                    <a:cubicBezTo>
                      <a:pt x="59" y="63"/>
                      <a:pt x="58" y="64"/>
                      <a:pt x="56" y="64"/>
                    </a:cubicBezTo>
                    <a:cubicBezTo>
                      <a:pt x="4" y="64"/>
                      <a:pt x="4" y="64"/>
                      <a:pt x="4" y="64"/>
                    </a:cubicBezTo>
                    <a:cubicBezTo>
                      <a:pt x="2" y="64"/>
                      <a:pt x="0" y="62"/>
                      <a:pt x="0" y="60"/>
                    </a:cubicBezTo>
                    <a:cubicBezTo>
                      <a:pt x="0" y="58"/>
                      <a:pt x="2" y="56"/>
                      <a:pt x="4" y="56"/>
                    </a:cubicBezTo>
                    <a:cubicBezTo>
                      <a:pt x="53" y="56"/>
                      <a:pt x="53" y="56"/>
                      <a:pt x="53" y="56"/>
                    </a:cubicBezTo>
                    <a:cubicBezTo>
                      <a:pt x="76" y="2"/>
                      <a:pt x="76" y="2"/>
                      <a:pt x="76" y="2"/>
                    </a:cubicBezTo>
                    <a:cubicBezTo>
                      <a:pt x="77" y="1"/>
                      <a:pt x="79" y="0"/>
                      <a:pt x="80" y="0"/>
                    </a:cubicBezTo>
                    <a:cubicBezTo>
                      <a:pt x="82" y="0"/>
                      <a:pt x="84" y="1"/>
                      <a:pt x="84" y="3"/>
                    </a:cubicBezTo>
                    <a:cubicBezTo>
                      <a:pt x="105" y="101"/>
                      <a:pt x="105" y="101"/>
                      <a:pt x="105" y="101"/>
                    </a:cubicBezTo>
                    <a:cubicBezTo>
                      <a:pt x="124" y="43"/>
                      <a:pt x="124" y="43"/>
                      <a:pt x="124" y="43"/>
                    </a:cubicBezTo>
                    <a:cubicBezTo>
                      <a:pt x="125" y="41"/>
                      <a:pt x="126" y="40"/>
                      <a:pt x="128" y="40"/>
                    </a:cubicBezTo>
                    <a:cubicBezTo>
                      <a:pt x="130" y="40"/>
                      <a:pt x="131" y="41"/>
                      <a:pt x="132" y="43"/>
                    </a:cubicBezTo>
                    <a:cubicBezTo>
                      <a:pt x="144" y="76"/>
                      <a:pt x="144" y="76"/>
                      <a:pt x="144" y="76"/>
                    </a:cubicBezTo>
                    <a:cubicBezTo>
                      <a:pt x="152" y="51"/>
                      <a:pt x="152" y="51"/>
                      <a:pt x="152" y="51"/>
                    </a:cubicBezTo>
                    <a:cubicBezTo>
                      <a:pt x="153" y="49"/>
                      <a:pt x="154" y="48"/>
                      <a:pt x="156" y="48"/>
                    </a:cubicBezTo>
                    <a:cubicBezTo>
                      <a:pt x="216" y="48"/>
                      <a:pt x="216" y="48"/>
                      <a:pt x="216" y="48"/>
                    </a:cubicBezTo>
                    <a:cubicBezTo>
                      <a:pt x="218" y="48"/>
                      <a:pt x="220" y="50"/>
                      <a:pt x="220" y="52"/>
                    </a:cubicBezTo>
                    <a:cubicBezTo>
                      <a:pt x="220" y="54"/>
                      <a:pt x="218" y="56"/>
                      <a:pt x="216" y="56"/>
                    </a:cubicBezTo>
                    <a:cubicBezTo>
                      <a:pt x="159" y="56"/>
                      <a:pt x="159" y="56"/>
                      <a:pt x="159" y="56"/>
                    </a:cubicBezTo>
                    <a:cubicBezTo>
                      <a:pt x="148" y="89"/>
                      <a:pt x="148" y="89"/>
                      <a:pt x="148" y="89"/>
                    </a:cubicBezTo>
                    <a:cubicBezTo>
                      <a:pt x="147" y="91"/>
                      <a:pt x="146" y="92"/>
                      <a:pt x="144" y="92"/>
                    </a:cubicBezTo>
                    <a:cubicBezTo>
                      <a:pt x="144" y="92"/>
                      <a:pt x="144" y="92"/>
                      <a:pt x="144" y="92"/>
                    </a:cubicBezTo>
                    <a:cubicBezTo>
                      <a:pt x="142" y="92"/>
                      <a:pt x="141" y="91"/>
                      <a:pt x="140" y="89"/>
                    </a:cubicBezTo>
                    <a:cubicBezTo>
                      <a:pt x="128" y="56"/>
                      <a:pt x="128" y="56"/>
                      <a:pt x="128" y="56"/>
                    </a:cubicBezTo>
                    <a:cubicBezTo>
                      <a:pt x="108" y="117"/>
                      <a:pt x="108" y="117"/>
                      <a:pt x="108" y="117"/>
                    </a:cubicBezTo>
                    <a:cubicBezTo>
                      <a:pt x="107" y="119"/>
                      <a:pt x="106" y="120"/>
                      <a:pt x="104"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9" name="Freeform 120"/>
              <p:cNvSpPr/>
              <p:nvPr/>
            </p:nvSpPr>
            <p:spPr bwMode="auto">
              <a:xfrm>
                <a:off x="7425531" y="3239293"/>
                <a:ext cx="407988" cy="360363"/>
              </a:xfrm>
              <a:custGeom>
                <a:avLst/>
                <a:gdLst>
                  <a:gd name="T0" fmla="*/ 120 w 240"/>
                  <a:gd name="T1" fmla="*/ 212 h 212"/>
                  <a:gd name="T2" fmla="*/ 118 w 240"/>
                  <a:gd name="T3" fmla="*/ 211 h 212"/>
                  <a:gd name="T4" fmla="*/ 53 w 240"/>
                  <a:gd name="T5" fmla="*/ 160 h 212"/>
                  <a:gd name="T6" fmla="*/ 47 w 240"/>
                  <a:gd name="T7" fmla="*/ 156 h 212"/>
                  <a:gd name="T8" fmla="*/ 0 w 240"/>
                  <a:gd name="T9" fmla="*/ 60 h 212"/>
                  <a:gd name="T10" fmla="*/ 57 w 240"/>
                  <a:gd name="T11" fmla="*/ 0 h 212"/>
                  <a:gd name="T12" fmla="*/ 60 w 240"/>
                  <a:gd name="T13" fmla="*/ 0 h 212"/>
                  <a:gd name="T14" fmla="*/ 60 w 240"/>
                  <a:gd name="T15" fmla="*/ 0 h 212"/>
                  <a:gd name="T16" fmla="*/ 120 w 240"/>
                  <a:gd name="T17" fmla="*/ 38 h 212"/>
                  <a:gd name="T18" fmla="*/ 180 w 240"/>
                  <a:gd name="T19" fmla="*/ 0 h 212"/>
                  <a:gd name="T20" fmla="*/ 183 w 240"/>
                  <a:gd name="T21" fmla="*/ 0 h 212"/>
                  <a:gd name="T22" fmla="*/ 240 w 240"/>
                  <a:gd name="T23" fmla="*/ 60 h 212"/>
                  <a:gd name="T24" fmla="*/ 193 w 240"/>
                  <a:gd name="T25" fmla="*/ 156 h 212"/>
                  <a:gd name="T26" fmla="*/ 187 w 240"/>
                  <a:gd name="T27" fmla="*/ 160 h 212"/>
                  <a:gd name="T28" fmla="*/ 122 w 240"/>
                  <a:gd name="T29" fmla="*/ 211 h 212"/>
                  <a:gd name="T30" fmla="*/ 120 w 240"/>
                  <a:gd name="T31" fmla="*/ 212 h 212"/>
                  <a:gd name="T32" fmla="*/ 57 w 240"/>
                  <a:gd name="T33" fmla="*/ 8 h 212"/>
                  <a:gd name="T34" fmla="*/ 8 w 240"/>
                  <a:gd name="T35" fmla="*/ 60 h 212"/>
                  <a:gd name="T36" fmla="*/ 52 w 240"/>
                  <a:gd name="T37" fmla="*/ 150 h 212"/>
                  <a:gd name="T38" fmla="*/ 57 w 240"/>
                  <a:gd name="T39" fmla="*/ 154 h 212"/>
                  <a:gd name="T40" fmla="*/ 120 w 240"/>
                  <a:gd name="T41" fmla="*/ 203 h 212"/>
                  <a:gd name="T42" fmla="*/ 182 w 240"/>
                  <a:gd name="T43" fmla="*/ 154 h 212"/>
                  <a:gd name="T44" fmla="*/ 188 w 240"/>
                  <a:gd name="T45" fmla="*/ 150 h 212"/>
                  <a:gd name="T46" fmla="*/ 232 w 240"/>
                  <a:gd name="T47" fmla="*/ 60 h 212"/>
                  <a:gd name="T48" fmla="*/ 183 w 240"/>
                  <a:gd name="T49" fmla="*/ 8 h 212"/>
                  <a:gd name="T50" fmla="*/ 181 w 240"/>
                  <a:gd name="T51" fmla="*/ 8 h 212"/>
                  <a:gd name="T52" fmla="*/ 124 w 240"/>
                  <a:gd name="T53" fmla="*/ 48 h 212"/>
                  <a:gd name="T54" fmla="*/ 116 w 240"/>
                  <a:gd name="T55" fmla="*/ 48 h 212"/>
                  <a:gd name="T56" fmla="*/ 60 w 240"/>
                  <a:gd name="T57" fmla="*/ 8 h 212"/>
                  <a:gd name="T58" fmla="*/ 57 w 240"/>
                  <a:gd name="T59"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12">
                    <a:moveTo>
                      <a:pt x="120" y="212"/>
                    </a:moveTo>
                    <a:cubicBezTo>
                      <a:pt x="119" y="212"/>
                      <a:pt x="118" y="212"/>
                      <a:pt x="118" y="211"/>
                    </a:cubicBezTo>
                    <a:cubicBezTo>
                      <a:pt x="53" y="160"/>
                      <a:pt x="53" y="160"/>
                      <a:pt x="53" y="160"/>
                    </a:cubicBezTo>
                    <a:cubicBezTo>
                      <a:pt x="51" y="159"/>
                      <a:pt x="49" y="158"/>
                      <a:pt x="47" y="156"/>
                    </a:cubicBezTo>
                    <a:cubicBezTo>
                      <a:pt x="18" y="134"/>
                      <a:pt x="0" y="98"/>
                      <a:pt x="0" y="60"/>
                    </a:cubicBezTo>
                    <a:cubicBezTo>
                      <a:pt x="0" y="16"/>
                      <a:pt x="29" y="0"/>
                      <a:pt x="57" y="0"/>
                    </a:cubicBezTo>
                    <a:cubicBezTo>
                      <a:pt x="59" y="0"/>
                      <a:pt x="60" y="0"/>
                      <a:pt x="60" y="0"/>
                    </a:cubicBezTo>
                    <a:cubicBezTo>
                      <a:pt x="60" y="0"/>
                      <a:pt x="60" y="0"/>
                      <a:pt x="60" y="0"/>
                    </a:cubicBezTo>
                    <a:cubicBezTo>
                      <a:pt x="92" y="0"/>
                      <a:pt x="112" y="26"/>
                      <a:pt x="120" y="38"/>
                    </a:cubicBezTo>
                    <a:cubicBezTo>
                      <a:pt x="128" y="26"/>
                      <a:pt x="148" y="0"/>
                      <a:pt x="180" y="0"/>
                    </a:cubicBezTo>
                    <a:cubicBezTo>
                      <a:pt x="180" y="0"/>
                      <a:pt x="182" y="0"/>
                      <a:pt x="183" y="0"/>
                    </a:cubicBezTo>
                    <a:cubicBezTo>
                      <a:pt x="211" y="0"/>
                      <a:pt x="240" y="16"/>
                      <a:pt x="240" y="60"/>
                    </a:cubicBezTo>
                    <a:cubicBezTo>
                      <a:pt x="240" y="98"/>
                      <a:pt x="222" y="134"/>
                      <a:pt x="193" y="156"/>
                    </a:cubicBezTo>
                    <a:cubicBezTo>
                      <a:pt x="191" y="158"/>
                      <a:pt x="189" y="159"/>
                      <a:pt x="187" y="160"/>
                    </a:cubicBezTo>
                    <a:cubicBezTo>
                      <a:pt x="122" y="211"/>
                      <a:pt x="122" y="211"/>
                      <a:pt x="122" y="211"/>
                    </a:cubicBezTo>
                    <a:cubicBezTo>
                      <a:pt x="122" y="212"/>
                      <a:pt x="121" y="212"/>
                      <a:pt x="120" y="212"/>
                    </a:cubicBezTo>
                    <a:close/>
                    <a:moveTo>
                      <a:pt x="57" y="8"/>
                    </a:moveTo>
                    <a:cubicBezTo>
                      <a:pt x="12" y="8"/>
                      <a:pt x="8" y="48"/>
                      <a:pt x="8" y="60"/>
                    </a:cubicBezTo>
                    <a:cubicBezTo>
                      <a:pt x="8" y="95"/>
                      <a:pt x="24" y="129"/>
                      <a:pt x="52" y="150"/>
                    </a:cubicBezTo>
                    <a:cubicBezTo>
                      <a:pt x="54" y="151"/>
                      <a:pt x="56" y="153"/>
                      <a:pt x="57" y="154"/>
                    </a:cubicBezTo>
                    <a:cubicBezTo>
                      <a:pt x="120" y="203"/>
                      <a:pt x="120" y="203"/>
                      <a:pt x="120" y="203"/>
                    </a:cubicBezTo>
                    <a:cubicBezTo>
                      <a:pt x="182" y="154"/>
                      <a:pt x="182" y="154"/>
                      <a:pt x="182" y="154"/>
                    </a:cubicBezTo>
                    <a:cubicBezTo>
                      <a:pt x="184" y="153"/>
                      <a:pt x="186" y="151"/>
                      <a:pt x="188" y="150"/>
                    </a:cubicBezTo>
                    <a:cubicBezTo>
                      <a:pt x="216" y="129"/>
                      <a:pt x="232" y="95"/>
                      <a:pt x="232" y="60"/>
                    </a:cubicBezTo>
                    <a:cubicBezTo>
                      <a:pt x="232" y="48"/>
                      <a:pt x="228" y="8"/>
                      <a:pt x="183" y="8"/>
                    </a:cubicBezTo>
                    <a:cubicBezTo>
                      <a:pt x="182" y="8"/>
                      <a:pt x="181" y="8"/>
                      <a:pt x="181" y="8"/>
                    </a:cubicBezTo>
                    <a:cubicBezTo>
                      <a:pt x="144" y="8"/>
                      <a:pt x="124" y="47"/>
                      <a:pt x="124" y="48"/>
                    </a:cubicBezTo>
                    <a:cubicBezTo>
                      <a:pt x="122" y="50"/>
                      <a:pt x="118" y="50"/>
                      <a:pt x="116" y="48"/>
                    </a:cubicBezTo>
                    <a:cubicBezTo>
                      <a:pt x="116" y="47"/>
                      <a:pt x="96" y="8"/>
                      <a:pt x="60" y="8"/>
                    </a:cubicBezTo>
                    <a:cubicBezTo>
                      <a:pt x="59" y="8"/>
                      <a:pt x="58" y="8"/>
                      <a:pt x="5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grpSp>
      </p:grpSp>
      <p:grpSp>
        <p:nvGrpSpPr>
          <p:cNvPr id="75" name="Group 3"/>
          <p:cNvGrpSpPr/>
          <p:nvPr/>
        </p:nvGrpSpPr>
        <p:grpSpPr>
          <a:xfrm>
            <a:off x="5817475" y="3719821"/>
            <a:ext cx="573836" cy="573836"/>
            <a:chOff x="5806152" y="3449629"/>
            <a:chExt cx="573836" cy="573836"/>
          </a:xfrm>
        </p:grpSpPr>
        <p:grpSp>
          <p:nvGrpSpPr>
            <p:cNvPr id="76" name="Group 6"/>
            <p:cNvGrpSpPr/>
            <p:nvPr/>
          </p:nvGrpSpPr>
          <p:grpSpPr>
            <a:xfrm>
              <a:off x="5806152" y="3449629"/>
              <a:ext cx="573836" cy="573836"/>
              <a:chOff x="1220118" y="2343274"/>
              <a:chExt cx="2450851" cy="2450851"/>
            </a:xfrm>
          </p:grpSpPr>
          <p:sp>
            <p:nvSpPr>
              <p:cNvPr id="78" name="Oval 7"/>
              <p:cNvSpPr/>
              <p:nvPr/>
            </p:nvSpPr>
            <p:spPr>
              <a:xfrm>
                <a:off x="1220118" y="2343274"/>
                <a:ext cx="2450851" cy="2450851"/>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9" name="Oval 8"/>
              <p:cNvSpPr/>
              <p:nvPr/>
            </p:nvSpPr>
            <p:spPr>
              <a:xfrm>
                <a:off x="1395764" y="2518920"/>
                <a:ext cx="2099561" cy="2099561"/>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0" name="Oval 9"/>
              <p:cNvSpPr/>
              <p:nvPr/>
            </p:nvSpPr>
            <p:spPr>
              <a:xfrm>
                <a:off x="1580470" y="2703626"/>
                <a:ext cx="1730150" cy="17301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sp>
          <p:nvSpPr>
            <p:cNvPr id="77" name="Freeform 27"/>
            <p:cNvSpPr/>
            <p:nvPr/>
          </p:nvSpPr>
          <p:spPr bwMode="auto">
            <a:xfrm>
              <a:off x="5986888" y="3609695"/>
              <a:ext cx="234884" cy="236040"/>
            </a:xfrm>
            <a:custGeom>
              <a:avLst/>
              <a:gdLst>
                <a:gd name="T0" fmla="*/ 203 w 203"/>
                <a:gd name="T1" fmla="*/ 105 h 204"/>
                <a:gd name="T2" fmla="*/ 166 w 203"/>
                <a:gd name="T3" fmla="*/ 68 h 204"/>
                <a:gd name="T4" fmla="*/ 184 w 203"/>
                <a:gd name="T5" fmla="*/ 50 h 204"/>
                <a:gd name="T6" fmla="*/ 194 w 203"/>
                <a:gd name="T7" fmla="*/ 58 h 204"/>
                <a:gd name="T8" fmla="*/ 199 w 203"/>
                <a:gd name="T9" fmla="*/ 53 h 204"/>
                <a:gd name="T10" fmla="*/ 170 w 203"/>
                <a:gd name="T11" fmla="*/ 24 h 204"/>
                <a:gd name="T12" fmla="*/ 160 w 203"/>
                <a:gd name="T13" fmla="*/ 13 h 204"/>
                <a:gd name="T14" fmla="*/ 160 w 203"/>
                <a:gd name="T15" fmla="*/ 13 h 204"/>
                <a:gd name="T16" fmla="*/ 151 w 203"/>
                <a:gd name="T17" fmla="*/ 4 h 204"/>
                <a:gd name="T18" fmla="*/ 145 w 203"/>
                <a:gd name="T19" fmla="*/ 10 h 204"/>
                <a:gd name="T20" fmla="*/ 154 w 203"/>
                <a:gd name="T21" fmla="*/ 19 h 204"/>
                <a:gd name="T22" fmla="*/ 136 w 203"/>
                <a:gd name="T23" fmla="*/ 37 h 204"/>
                <a:gd name="T24" fmla="*/ 121 w 203"/>
                <a:gd name="T25" fmla="*/ 22 h 204"/>
                <a:gd name="T26" fmla="*/ 121 w 203"/>
                <a:gd name="T27" fmla="*/ 22 h 204"/>
                <a:gd name="T28" fmla="*/ 100 w 203"/>
                <a:gd name="T29" fmla="*/ 0 h 204"/>
                <a:gd name="T30" fmla="*/ 93 w 203"/>
                <a:gd name="T31" fmla="*/ 7 h 204"/>
                <a:gd name="T32" fmla="*/ 115 w 203"/>
                <a:gd name="T33" fmla="*/ 28 h 204"/>
                <a:gd name="T34" fmla="*/ 12 w 203"/>
                <a:gd name="T35" fmla="*/ 131 h 204"/>
                <a:gd name="T36" fmla="*/ 38 w 203"/>
                <a:gd name="T37" fmla="*/ 159 h 204"/>
                <a:gd name="T38" fmla="*/ 0 w 203"/>
                <a:gd name="T39" fmla="*/ 198 h 204"/>
                <a:gd name="T40" fmla="*/ 5 w 203"/>
                <a:gd name="T41" fmla="*/ 204 h 204"/>
                <a:gd name="T42" fmla="*/ 45 w 203"/>
                <a:gd name="T43" fmla="*/ 165 h 204"/>
                <a:gd name="T44" fmla="*/ 72 w 203"/>
                <a:gd name="T45" fmla="*/ 193 h 204"/>
                <a:gd name="T46" fmla="*/ 176 w 203"/>
                <a:gd name="T47" fmla="*/ 90 h 204"/>
                <a:gd name="T48" fmla="*/ 196 w 203"/>
                <a:gd name="T49" fmla="*/ 110 h 204"/>
                <a:gd name="T50" fmla="*/ 203 w 203"/>
                <a:gd name="T51" fmla="*/ 105 h 204"/>
                <a:gd name="T52" fmla="*/ 169 w 203"/>
                <a:gd name="T53" fmla="*/ 35 h 204"/>
                <a:gd name="T54" fmla="*/ 178 w 203"/>
                <a:gd name="T55" fmla="*/ 43 h 204"/>
                <a:gd name="T56" fmla="*/ 160 w 203"/>
                <a:gd name="T57" fmla="*/ 62 h 204"/>
                <a:gd name="T58" fmla="*/ 142 w 203"/>
                <a:gd name="T59" fmla="*/ 43 h 204"/>
                <a:gd name="T60" fmla="*/ 160 w 203"/>
                <a:gd name="T61" fmla="*/ 25 h 204"/>
                <a:gd name="T62" fmla="*/ 169 w 203"/>
                <a:gd name="T63" fmla="*/ 35 h 204"/>
                <a:gd name="T64" fmla="*/ 72 w 203"/>
                <a:gd name="T65" fmla="*/ 180 h 204"/>
                <a:gd name="T66" fmla="*/ 23 w 203"/>
                <a:gd name="T67" fmla="*/ 131 h 204"/>
                <a:gd name="T68" fmla="*/ 48 w 203"/>
                <a:gd name="T69" fmla="*/ 107 h 204"/>
                <a:gd name="T70" fmla="*/ 63 w 203"/>
                <a:gd name="T71" fmla="*/ 123 h 204"/>
                <a:gd name="T72" fmla="*/ 70 w 203"/>
                <a:gd name="T73" fmla="*/ 116 h 204"/>
                <a:gd name="T74" fmla="*/ 54 w 203"/>
                <a:gd name="T75" fmla="*/ 101 h 204"/>
                <a:gd name="T76" fmla="*/ 72 w 203"/>
                <a:gd name="T77" fmla="*/ 83 h 204"/>
                <a:gd name="T78" fmla="*/ 88 w 203"/>
                <a:gd name="T79" fmla="*/ 98 h 204"/>
                <a:gd name="T80" fmla="*/ 93 w 203"/>
                <a:gd name="T81" fmla="*/ 92 h 204"/>
                <a:gd name="T82" fmla="*/ 78 w 203"/>
                <a:gd name="T83" fmla="*/ 77 h 204"/>
                <a:gd name="T84" fmla="*/ 96 w 203"/>
                <a:gd name="T85" fmla="*/ 58 h 204"/>
                <a:gd name="T86" fmla="*/ 111 w 203"/>
                <a:gd name="T87" fmla="*/ 73 h 204"/>
                <a:gd name="T88" fmla="*/ 118 w 203"/>
                <a:gd name="T89" fmla="*/ 68 h 204"/>
                <a:gd name="T90" fmla="*/ 103 w 203"/>
                <a:gd name="T91" fmla="*/ 53 h 204"/>
                <a:gd name="T92" fmla="*/ 121 w 203"/>
                <a:gd name="T93" fmla="*/ 35 h 204"/>
                <a:gd name="T94" fmla="*/ 125 w 203"/>
                <a:gd name="T95" fmla="*/ 39 h 204"/>
                <a:gd name="T96" fmla="*/ 130 w 203"/>
                <a:gd name="T97" fmla="*/ 43 h 204"/>
                <a:gd name="T98" fmla="*/ 130 w 203"/>
                <a:gd name="T99" fmla="*/ 43 h 204"/>
                <a:gd name="T100" fmla="*/ 145 w 203"/>
                <a:gd name="T101" fmla="*/ 58 h 204"/>
                <a:gd name="T102" fmla="*/ 169 w 203"/>
                <a:gd name="T103" fmla="*/ 83 h 204"/>
                <a:gd name="T104" fmla="*/ 72 w 203"/>
                <a:gd name="T105" fmla="*/ 18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204">
                  <a:moveTo>
                    <a:pt x="203" y="105"/>
                  </a:moveTo>
                  <a:lnTo>
                    <a:pt x="166" y="68"/>
                  </a:lnTo>
                  <a:lnTo>
                    <a:pt x="184" y="50"/>
                  </a:lnTo>
                  <a:lnTo>
                    <a:pt x="194" y="58"/>
                  </a:lnTo>
                  <a:lnTo>
                    <a:pt x="199" y="53"/>
                  </a:lnTo>
                  <a:lnTo>
                    <a:pt x="170" y="24"/>
                  </a:lnTo>
                  <a:lnTo>
                    <a:pt x="160" y="13"/>
                  </a:lnTo>
                  <a:lnTo>
                    <a:pt x="160" y="13"/>
                  </a:lnTo>
                  <a:lnTo>
                    <a:pt x="151" y="4"/>
                  </a:lnTo>
                  <a:lnTo>
                    <a:pt x="145" y="10"/>
                  </a:lnTo>
                  <a:lnTo>
                    <a:pt x="154" y="19"/>
                  </a:lnTo>
                  <a:lnTo>
                    <a:pt x="136" y="37"/>
                  </a:lnTo>
                  <a:lnTo>
                    <a:pt x="121" y="22"/>
                  </a:lnTo>
                  <a:lnTo>
                    <a:pt x="121" y="22"/>
                  </a:lnTo>
                  <a:lnTo>
                    <a:pt x="100" y="0"/>
                  </a:lnTo>
                  <a:lnTo>
                    <a:pt x="93" y="7"/>
                  </a:lnTo>
                  <a:lnTo>
                    <a:pt x="115" y="28"/>
                  </a:lnTo>
                  <a:lnTo>
                    <a:pt x="12" y="131"/>
                  </a:lnTo>
                  <a:lnTo>
                    <a:pt x="38" y="159"/>
                  </a:lnTo>
                  <a:lnTo>
                    <a:pt x="0" y="198"/>
                  </a:lnTo>
                  <a:lnTo>
                    <a:pt x="5" y="204"/>
                  </a:lnTo>
                  <a:lnTo>
                    <a:pt x="45" y="165"/>
                  </a:lnTo>
                  <a:lnTo>
                    <a:pt x="72" y="193"/>
                  </a:lnTo>
                  <a:lnTo>
                    <a:pt x="176" y="90"/>
                  </a:lnTo>
                  <a:lnTo>
                    <a:pt x="196" y="110"/>
                  </a:lnTo>
                  <a:lnTo>
                    <a:pt x="203" y="105"/>
                  </a:lnTo>
                  <a:close/>
                  <a:moveTo>
                    <a:pt x="169" y="35"/>
                  </a:moveTo>
                  <a:lnTo>
                    <a:pt x="178" y="43"/>
                  </a:lnTo>
                  <a:lnTo>
                    <a:pt x="160" y="62"/>
                  </a:lnTo>
                  <a:lnTo>
                    <a:pt x="142" y="43"/>
                  </a:lnTo>
                  <a:lnTo>
                    <a:pt x="160" y="25"/>
                  </a:lnTo>
                  <a:lnTo>
                    <a:pt x="169" y="35"/>
                  </a:lnTo>
                  <a:close/>
                  <a:moveTo>
                    <a:pt x="72" y="180"/>
                  </a:moveTo>
                  <a:lnTo>
                    <a:pt x="23" y="131"/>
                  </a:lnTo>
                  <a:lnTo>
                    <a:pt x="48" y="107"/>
                  </a:lnTo>
                  <a:lnTo>
                    <a:pt x="63" y="123"/>
                  </a:lnTo>
                  <a:lnTo>
                    <a:pt x="70" y="116"/>
                  </a:lnTo>
                  <a:lnTo>
                    <a:pt x="54" y="101"/>
                  </a:lnTo>
                  <a:lnTo>
                    <a:pt x="72" y="83"/>
                  </a:lnTo>
                  <a:lnTo>
                    <a:pt x="88" y="98"/>
                  </a:lnTo>
                  <a:lnTo>
                    <a:pt x="93" y="92"/>
                  </a:lnTo>
                  <a:lnTo>
                    <a:pt x="78" y="77"/>
                  </a:lnTo>
                  <a:lnTo>
                    <a:pt x="96" y="58"/>
                  </a:lnTo>
                  <a:lnTo>
                    <a:pt x="111" y="73"/>
                  </a:lnTo>
                  <a:lnTo>
                    <a:pt x="118" y="68"/>
                  </a:lnTo>
                  <a:lnTo>
                    <a:pt x="103" y="53"/>
                  </a:lnTo>
                  <a:lnTo>
                    <a:pt x="121" y="35"/>
                  </a:lnTo>
                  <a:lnTo>
                    <a:pt x="125" y="39"/>
                  </a:lnTo>
                  <a:lnTo>
                    <a:pt x="130" y="43"/>
                  </a:lnTo>
                  <a:lnTo>
                    <a:pt x="130" y="43"/>
                  </a:lnTo>
                  <a:lnTo>
                    <a:pt x="145" y="58"/>
                  </a:lnTo>
                  <a:lnTo>
                    <a:pt x="169" y="83"/>
                  </a:lnTo>
                  <a:lnTo>
                    <a:pt x="72" y="180"/>
                  </a:lnTo>
                  <a:close/>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81" name="Group 3"/>
          <p:cNvGrpSpPr/>
          <p:nvPr/>
        </p:nvGrpSpPr>
        <p:grpSpPr>
          <a:xfrm>
            <a:off x="5817475" y="712244"/>
            <a:ext cx="573836" cy="573836"/>
            <a:chOff x="5806152" y="3449629"/>
            <a:chExt cx="573836" cy="573836"/>
          </a:xfrm>
        </p:grpSpPr>
        <p:grpSp>
          <p:nvGrpSpPr>
            <p:cNvPr id="82" name="Group 6"/>
            <p:cNvGrpSpPr/>
            <p:nvPr/>
          </p:nvGrpSpPr>
          <p:grpSpPr>
            <a:xfrm>
              <a:off x="5806152" y="3449629"/>
              <a:ext cx="573836" cy="573836"/>
              <a:chOff x="1220118" y="2343274"/>
              <a:chExt cx="2450851" cy="2450851"/>
            </a:xfrm>
          </p:grpSpPr>
          <p:sp>
            <p:nvSpPr>
              <p:cNvPr id="84" name="Oval 7"/>
              <p:cNvSpPr/>
              <p:nvPr/>
            </p:nvSpPr>
            <p:spPr>
              <a:xfrm>
                <a:off x="1220118" y="2343274"/>
                <a:ext cx="2450851" cy="2450851"/>
              </a:xfrm>
              <a:prstGeom prst="ellipse">
                <a:avLst/>
              </a:pr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5" name="Oval 8"/>
              <p:cNvSpPr/>
              <p:nvPr/>
            </p:nvSpPr>
            <p:spPr>
              <a:xfrm>
                <a:off x="1395764" y="2518920"/>
                <a:ext cx="2099561" cy="2099561"/>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6" name="Oval 9"/>
              <p:cNvSpPr/>
              <p:nvPr/>
            </p:nvSpPr>
            <p:spPr>
              <a:xfrm>
                <a:off x="1580470" y="2703626"/>
                <a:ext cx="1730150" cy="17301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sp>
          <p:nvSpPr>
            <p:cNvPr id="83" name="Freeform 27"/>
            <p:cNvSpPr/>
            <p:nvPr/>
          </p:nvSpPr>
          <p:spPr bwMode="auto">
            <a:xfrm>
              <a:off x="5986888" y="3609695"/>
              <a:ext cx="234884" cy="236040"/>
            </a:xfrm>
            <a:custGeom>
              <a:avLst/>
              <a:gdLst>
                <a:gd name="T0" fmla="*/ 203 w 203"/>
                <a:gd name="T1" fmla="*/ 105 h 204"/>
                <a:gd name="T2" fmla="*/ 166 w 203"/>
                <a:gd name="T3" fmla="*/ 68 h 204"/>
                <a:gd name="T4" fmla="*/ 184 w 203"/>
                <a:gd name="T5" fmla="*/ 50 h 204"/>
                <a:gd name="T6" fmla="*/ 194 w 203"/>
                <a:gd name="T7" fmla="*/ 58 h 204"/>
                <a:gd name="T8" fmla="*/ 199 w 203"/>
                <a:gd name="T9" fmla="*/ 53 h 204"/>
                <a:gd name="T10" fmla="*/ 170 w 203"/>
                <a:gd name="T11" fmla="*/ 24 h 204"/>
                <a:gd name="T12" fmla="*/ 160 w 203"/>
                <a:gd name="T13" fmla="*/ 13 h 204"/>
                <a:gd name="T14" fmla="*/ 160 w 203"/>
                <a:gd name="T15" fmla="*/ 13 h 204"/>
                <a:gd name="T16" fmla="*/ 151 w 203"/>
                <a:gd name="T17" fmla="*/ 4 h 204"/>
                <a:gd name="T18" fmla="*/ 145 w 203"/>
                <a:gd name="T19" fmla="*/ 10 h 204"/>
                <a:gd name="T20" fmla="*/ 154 w 203"/>
                <a:gd name="T21" fmla="*/ 19 h 204"/>
                <a:gd name="T22" fmla="*/ 136 w 203"/>
                <a:gd name="T23" fmla="*/ 37 h 204"/>
                <a:gd name="T24" fmla="*/ 121 w 203"/>
                <a:gd name="T25" fmla="*/ 22 h 204"/>
                <a:gd name="T26" fmla="*/ 121 w 203"/>
                <a:gd name="T27" fmla="*/ 22 h 204"/>
                <a:gd name="T28" fmla="*/ 100 w 203"/>
                <a:gd name="T29" fmla="*/ 0 h 204"/>
                <a:gd name="T30" fmla="*/ 93 w 203"/>
                <a:gd name="T31" fmla="*/ 7 h 204"/>
                <a:gd name="T32" fmla="*/ 115 w 203"/>
                <a:gd name="T33" fmla="*/ 28 h 204"/>
                <a:gd name="T34" fmla="*/ 12 w 203"/>
                <a:gd name="T35" fmla="*/ 131 h 204"/>
                <a:gd name="T36" fmla="*/ 38 w 203"/>
                <a:gd name="T37" fmla="*/ 159 h 204"/>
                <a:gd name="T38" fmla="*/ 0 w 203"/>
                <a:gd name="T39" fmla="*/ 198 h 204"/>
                <a:gd name="T40" fmla="*/ 5 w 203"/>
                <a:gd name="T41" fmla="*/ 204 h 204"/>
                <a:gd name="T42" fmla="*/ 45 w 203"/>
                <a:gd name="T43" fmla="*/ 165 h 204"/>
                <a:gd name="T44" fmla="*/ 72 w 203"/>
                <a:gd name="T45" fmla="*/ 193 h 204"/>
                <a:gd name="T46" fmla="*/ 176 w 203"/>
                <a:gd name="T47" fmla="*/ 90 h 204"/>
                <a:gd name="T48" fmla="*/ 196 w 203"/>
                <a:gd name="T49" fmla="*/ 110 h 204"/>
                <a:gd name="T50" fmla="*/ 203 w 203"/>
                <a:gd name="T51" fmla="*/ 105 h 204"/>
                <a:gd name="T52" fmla="*/ 169 w 203"/>
                <a:gd name="T53" fmla="*/ 35 h 204"/>
                <a:gd name="T54" fmla="*/ 178 w 203"/>
                <a:gd name="T55" fmla="*/ 43 h 204"/>
                <a:gd name="T56" fmla="*/ 160 w 203"/>
                <a:gd name="T57" fmla="*/ 62 h 204"/>
                <a:gd name="T58" fmla="*/ 142 w 203"/>
                <a:gd name="T59" fmla="*/ 43 h 204"/>
                <a:gd name="T60" fmla="*/ 160 w 203"/>
                <a:gd name="T61" fmla="*/ 25 h 204"/>
                <a:gd name="T62" fmla="*/ 169 w 203"/>
                <a:gd name="T63" fmla="*/ 35 h 204"/>
                <a:gd name="T64" fmla="*/ 72 w 203"/>
                <a:gd name="T65" fmla="*/ 180 h 204"/>
                <a:gd name="T66" fmla="*/ 23 w 203"/>
                <a:gd name="T67" fmla="*/ 131 h 204"/>
                <a:gd name="T68" fmla="*/ 48 w 203"/>
                <a:gd name="T69" fmla="*/ 107 h 204"/>
                <a:gd name="T70" fmla="*/ 63 w 203"/>
                <a:gd name="T71" fmla="*/ 123 h 204"/>
                <a:gd name="T72" fmla="*/ 70 w 203"/>
                <a:gd name="T73" fmla="*/ 116 h 204"/>
                <a:gd name="T74" fmla="*/ 54 w 203"/>
                <a:gd name="T75" fmla="*/ 101 h 204"/>
                <a:gd name="T76" fmla="*/ 72 w 203"/>
                <a:gd name="T77" fmla="*/ 83 h 204"/>
                <a:gd name="T78" fmla="*/ 88 w 203"/>
                <a:gd name="T79" fmla="*/ 98 h 204"/>
                <a:gd name="T80" fmla="*/ 93 w 203"/>
                <a:gd name="T81" fmla="*/ 92 h 204"/>
                <a:gd name="T82" fmla="*/ 78 w 203"/>
                <a:gd name="T83" fmla="*/ 77 h 204"/>
                <a:gd name="T84" fmla="*/ 96 w 203"/>
                <a:gd name="T85" fmla="*/ 58 h 204"/>
                <a:gd name="T86" fmla="*/ 111 w 203"/>
                <a:gd name="T87" fmla="*/ 73 h 204"/>
                <a:gd name="T88" fmla="*/ 118 w 203"/>
                <a:gd name="T89" fmla="*/ 68 h 204"/>
                <a:gd name="T90" fmla="*/ 103 w 203"/>
                <a:gd name="T91" fmla="*/ 53 h 204"/>
                <a:gd name="T92" fmla="*/ 121 w 203"/>
                <a:gd name="T93" fmla="*/ 35 h 204"/>
                <a:gd name="T94" fmla="*/ 125 w 203"/>
                <a:gd name="T95" fmla="*/ 39 h 204"/>
                <a:gd name="T96" fmla="*/ 130 w 203"/>
                <a:gd name="T97" fmla="*/ 43 h 204"/>
                <a:gd name="T98" fmla="*/ 130 w 203"/>
                <a:gd name="T99" fmla="*/ 43 h 204"/>
                <a:gd name="T100" fmla="*/ 145 w 203"/>
                <a:gd name="T101" fmla="*/ 58 h 204"/>
                <a:gd name="T102" fmla="*/ 169 w 203"/>
                <a:gd name="T103" fmla="*/ 83 h 204"/>
                <a:gd name="T104" fmla="*/ 72 w 203"/>
                <a:gd name="T105" fmla="*/ 18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204">
                  <a:moveTo>
                    <a:pt x="203" y="105"/>
                  </a:moveTo>
                  <a:lnTo>
                    <a:pt x="166" y="68"/>
                  </a:lnTo>
                  <a:lnTo>
                    <a:pt x="184" y="50"/>
                  </a:lnTo>
                  <a:lnTo>
                    <a:pt x="194" y="58"/>
                  </a:lnTo>
                  <a:lnTo>
                    <a:pt x="199" y="53"/>
                  </a:lnTo>
                  <a:lnTo>
                    <a:pt x="170" y="24"/>
                  </a:lnTo>
                  <a:lnTo>
                    <a:pt x="160" y="13"/>
                  </a:lnTo>
                  <a:lnTo>
                    <a:pt x="160" y="13"/>
                  </a:lnTo>
                  <a:lnTo>
                    <a:pt x="151" y="4"/>
                  </a:lnTo>
                  <a:lnTo>
                    <a:pt x="145" y="10"/>
                  </a:lnTo>
                  <a:lnTo>
                    <a:pt x="154" y="19"/>
                  </a:lnTo>
                  <a:lnTo>
                    <a:pt x="136" y="37"/>
                  </a:lnTo>
                  <a:lnTo>
                    <a:pt x="121" y="22"/>
                  </a:lnTo>
                  <a:lnTo>
                    <a:pt x="121" y="22"/>
                  </a:lnTo>
                  <a:lnTo>
                    <a:pt x="100" y="0"/>
                  </a:lnTo>
                  <a:lnTo>
                    <a:pt x="93" y="7"/>
                  </a:lnTo>
                  <a:lnTo>
                    <a:pt x="115" y="28"/>
                  </a:lnTo>
                  <a:lnTo>
                    <a:pt x="12" y="131"/>
                  </a:lnTo>
                  <a:lnTo>
                    <a:pt x="38" y="159"/>
                  </a:lnTo>
                  <a:lnTo>
                    <a:pt x="0" y="198"/>
                  </a:lnTo>
                  <a:lnTo>
                    <a:pt x="5" y="204"/>
                  </a:lnTo>
                  <a:lnTo>
                    <a:pt x="45" y="165"/>
                  </a:lnTo>
                  <a:lnTo>
                    <a:pt x="72" y="193"/>
                  </a:lnTo>
                  <a:lnTo>
                    <a:pt x="176" y="90"/>
                  </a:lnTo>
                  <a:lnTo>
                    <a:pt x="196" y="110"/>
                  </a:lnTo>
                  <a:lnTo>
                    <a:pt x="203" y="105"/>
                  </a:lnTo>
                  <a:close/>
                  <a:moveTo>
                    <a:pt x="169" y="35"/>
                  </a:moveTo>
                  <a:lnTo>
                    <a:pt x="178" y="43"/>
                  </a:lnTo>
                  <a:lnTo>
                    <a:pt x="160" y="62"/>
                  </a:lnTo>
                  <a:lnTo>
                    <a:pt x="142" y="43"/>
                  </a:lnTo>
                  <a:lnTo>
                    <a:pt x="160" y="25"/>
                  </a:lnTo>
                  <a:lnTo>
                    <a:pt x="169" y="35"/>
                  </a:lnTo>
                  <a:close/>
                  <a:moveTo>
                    <a:pt x="72" y="180"/>
                  </a:moveTo>
                  <a:lnTo>
                    <a:pt x="23" y="131"/>
                  </a:lnTo>
                  <a:lnTo>
                    <a:pt x="48" y="107"/>
                  </a:lnTo>
                  <a:lnTo>
                    <a:pt x="63" y="123"/>
                  </a:lnTo>
                  <a:lnTo>
                    <a:pt x="70" y="116"/>
                  </a:lnTo>
                  <a:lnTo>
                    <a:pt x="54" y="101"/>
                  </a:lnTo>
                  <a:lnTo>
                    <a:pt x="72" y="83"/>
                  </a:lnTo>
                  <a:lnTo>
                    <a:pt x="88" y="98"/>
                  </a:lnTo>
                  <a:lnTo>
                    <a:pt x="93" y="92"/>
                  </a:lnTo>
                  <a:lnTo>
                    <a:pt x="78" y="77"/>
                  </a:lnTo>
                  <a:lnTo>
                    <a:pt x="96" y="58"/>
                  </a:lnTo>
                  <a:lnTo>
                    <a:pt x="111" y="73"/>
                  </a:lnTo>
                  <a:lnTo>
                    <a:pt x="118" y="68"/>
                  </a:lnTo>
                  <a:lnTo>
                    <a:pt x="103" y="53"/>
                  </a:lnTo>
                  <a:lnTo>
                    <a:pt x="121" y="35"/>
                  </a:lnTo>
                  <a:lnTo>
                    <a:pt x="125" y="39"/>
                  </a:lnTo>
                  <a:lnTo>
                    <a:pt x="130" y="43"/>
                  </a:lnTo>
                  <a:lnTo>
                    <a:pt x="130" y="43"/>
                  </a:lnTo>
                  <a:lnTo>
                    <a:pt x="145" y="58"/>
                  </a:lnTo>
                  <a:lnTo>
                    <a:pt x="169" y="83"/>
                  </a:lnTo>
                  <a:lnTo>
                    <a:pt x="72" y="180"/>
                  </a:lnTo>
                  <a:close/>
                </a:path>
              </a:pathLst>
            </a:custGeom>
            <a:solidFill>
              <a:schemeClr val="accent1"/>
            </a:solidFill>
            <a:ln>
              <a:noFill/>
            </a:ln>
          </p:spPr>
          <p:txBody>
            <a:bodyPr vert="horz" wrap="square" lIns="91440" tIns="45720" rIns="91440" bIns="45720" numCol="1" anchor="t" anchorCtr="0" compatLnSpc="1"/>
            <a:lstStyle/>
            <a:p>
              <a:endParaRPr lang="en-US">
                <a:cs typeface="+mn-ea"/>
                <a:sym typeface="+mn-lt"/>
              </a:endParaRPr>
            </a:p>
          </p:txBody>
        </p:sp>
      </p:grpSp>
      <p:sp>
        <p:nvSpPr>
          <p:cNvPr id="67" name="TextBox 64"/>
          <p:cNvSpPr txBox="1"/>
          <p:nvPr/>
        </p:nvSpPr>
        <p:spPr>
          <a:xfrm>
            <a:off x="1436093" y="477981"/>
            <a:ext cx="3813499" cy="953135"/>
          </a:xfrm>
          <a:prstGeom prst="rect">
            <a:avLst/>
          </a:prstGeom>
          <a:noFill/>
        </p:spPr>
        <p:txBody>
          <a:bodyPr wrap="square" rtlCol="0">
            <a:spAutoFit/>
          </a:bodyPr>
          <a:lstStyle/>
          <a:p>
            <a:r>
              <a:rPr lang="zh-CN" altLang="en-US" sz="2800" dirty="0">
                <a:solidFill>
                  <a:srgbClr val="1BB2AB"/>
                </a:solidFill>
                <a:latin typeface="宋体" panose="02010600030101010101" pitchFamily="2" charset="-122"/>
                <a:ea typeface="宋体" panose="02010600030101010101" pitchFamily="2" charset="-122"/>
                <a:cs typeface="宋体" panose="02010600030101010101" pitchFamily="2" charset="-122"/>
                <a:sym typeface="+mn-lt"/>
              </a:rPr>
              <a:t>本研究全面描述了2015年中国癌症疾病负担</a:t>
            </a:r>
            <a:endParaRPr lang="zh-CN" altLang="en-US" sz="2800" dirty="0">
              <a:solidFill>
                <a:srgbClr val="1BB2AB"/>
              </a:solidFill>
              <a:latin typeface="宋体" panose="02010600030101010101" pitchFamily="2" charset="-122"/>
              <a:ea typeface="宋体" panose="02010600030101010101" pitchFamily="2" charset="-122"/>
              <a:cs typeface="宋体" panose="02010600030101010101" pitchFamily="2" charset="-122"/>
              <a:sym typeface="+mn-lt"/>
            </a:endParaRPr>
          </a:p>
        </p:txBody>
      </p:sp>
      <p:grpSp>
        <p:nvGrpSpPr>
          <p:cNvPr id="5" name="组合 4"/>
          <p:cNvGrpSpPr/>
          <p:nvPr/>
        </p:nvGrpSpPr>
        <p:grpSpPr>
          <a:xfrm>
            <a:off x="1211580" y="1775460"/>
            <a:ext cx="4366895" cy="3080386"/>
            <a:chOff x="1211490" y="1893335"/>
            <a:chExt cx="4366895" cy="1883970"/>
          </a:xfrm>
        </p:grpSpPr>
        <p:grpSp>
          <p:nvGrpSpPr>
            <p:cNvPr id="39" name="Group 38"/>
            <p:cNvGrpSpPr/>
            <p:nvPr/>
          </p:nvGrpSpPr>
          <p:grpSpPr>
            <a:xfrm flipH="1">
              <a:off x="1211490" y="1928175"/>
              <a:ext cx="4366895" cy="1821815"/>
              <a:chOff x="3638599" y="2041258"/>
              <a:chExt cx="4716432" cy="1821815"/>
            </a:xfrm>
          </p:grpSpPr>
          <p:sp>
            <p:nvSpPr>
              <p:cNvPr id="43" name="Rectangle: Rounded Corners 42"/>
              <p:cNvSpPr/>
              <p:nvPr/>
            </p:nvSpPr>
            <p:spPr>
              <a:xfrm>
                <a:off x="3819657" y="2041258"/>
                <a:ext cx="4535374" cy="1821815"/>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sp>
            <p:nvSpPr>
              <p:cNvPr id="44" name="Isosceles Triangle 43"/>
              <p:cNvSpPr/>
              <p:nvPr/>
            </p:nvSpPr>
            <p:spPr>
              <a:xfrm rot="16200000">
                <a:off x="3623709" y="2291493"/>
                <a:ext cx="215900" cy="186120"/>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grpSp>
        <p:sp>
          <p:nvSpPr>
            <p:cNvPr id="92" name="Rectangle 53"/>
            <p:cNvSpPr/>
            <p:nvPr/>
          </p:nvSpPr>
          <p:spPr>
            <a:xfrm flipH="1">
              <a:off x="1322544" y="1893335"/>
              <a:ext cx="3844466" cy="1883970"/>
            </a:xfrm>
            <a:prstGeom prst="rect">
              <a:avLst/>
            </a:prstGeom>
          </p:spPr>
          <p:txBody>
            <a:bodyPr wrap="square">
              <a:spAutoFit/>
            </a:bodyPr>
            <a:lstStyle/>
            <a:p>
              <a:pPr algn="l">
                <a:lnSpc>
                  <a:spcPct val="120000"/>
                </a:lnSpc>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rPr>
                <a:t>我国癌症发病首位：男性肺癌，女性乳腺癌。</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endParaRPr>
            </a:p>
            <a:p>
              <a:pPr algn="l">
                <a:lnSpc>
                  <a:spcPct val="120000"/>
                </a:lnSpc>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rPr>
                <a:t>2000-2015年中国癌症发病率与死亡率趋势</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endParaRPr>
            </a:p>
            <a:p>
              <a:pPr algn="l">
                <a:lnSpc>
                  <a:spcPct val="120000"/>
                </a:lnSpc>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rPr>
                <a:t>男性：肺癌一直维持在较高水平，胰腺癌、前列腺癌和白血病呈上升趋势</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endParaRPr>
            </a:p>
            <a:p>
              <a:pPr algn="l">
                <a:lnSpc>
                  <a:spcPct val="120000"/>
                </a:lnSpc>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rPr>
                <a:t>女性：肺癌、乳腺癌、宫颈癌、子宫癌和甲状腺癌呈上升趋势</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endParaRPr>
            </a:p>
          </p:txBody>
        </p:sp>
      </p:grpSp>
      <p:grpSp>
        <p:nvGrpSpPr>
          <p:cNvPr id="6" name="组合 5"/>
          <p:cNvGrpSpPr/>
          <p:nvPr/>
        </p:nvGrpSpPr>
        <p:grpSpPr>
          <a:xfrm>
            <a:off x="1272523" y="4855541"/>
            <a:ext cx="4346573" cy="1332053"/>
            <a:chOff x="1272523" y="4855541"/>
            <a:chExt cx="4346573" cy="1332053"/>
          </a:xfrm>
        </p:grpSpPr>
        <p:grpSp>
          <p:nvGrpSpPr>
            <p:cNvPr id="64" name="Group 38"/>
            <p:cNvGrpSpPr/>
            <p:nvPr/>
          </p:nvGrpSpPr>
          <p:grpSpPr>
            <a:xfrm flipH="1">
              <a:off x="1272523" y="4855541"/>
              <a:ext cx="4346573" cy="1332053"/>
              <a:chOff x="3638599" y="2276603"/>
              <a:chExt cx="4694484" cy="1332053"/>
            </a:xfrm>
          </p:grpSpPr>
          <p:sp>
            <p:nvSpPr>
              <p:cNvPr id="73" name="Rectangle: Rounded Corners 42"/>
              <p:cNvSpPr/>
              <p:nvPr/>
            </p:nvSpPr>
            <p:spPr>
              <a:xfrm>
                <a:off x="3797460" y="2332723"/>
                <a:ext cx="4535623" cy="1275933"/>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sp>
            <p:nvSpPr>
              <p:cNvPr id="74" name="Isosceles Triangle 43"/>
              <p:cNvSpPr/>
              <p:nvPr/>
            </p:nvSpPr>
            <p:spPr>
              <a:xfrm rot="16200000">
                <a:off x="3623709" y="2291493"/>
                <a:ext cx="215900" cy="186120"/>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cs typeface="+mn-ea"/>
                  <a:sym typeface="+mn-lt"/>
                </a:endParaRPr>
              </a:p>
            </p:txBody>
          </p:sp>
        </p:grpSp>
        <p:sp>
          <p:nvSpPr>
            <p:cNvPr id="96" name="TextBox 52"/>
            <p:cNvSpPr txBox="1"/>
            <p:nvPr/>
          </p:nvSpPr>
          <p:spPr>
            <a:xfrm flipH="1">
              <a:off x="1396983" y="5081206"/>
              <a:ext cx="3962400" cy="1014730"/>
            </a:xfrm>
            <a:prstGeom prst="rect">
              <a:avLst/>
            </a:prstGeom>
            <a:noFill/>
          </p:spPr>
          <p:txBody>
            <a:bodyPr wrap="square" rtlCol="0">
              <a:spAutoFit/>
            </a:bodyPr>
            <a:lstStyle/>
            <a:p>
              <a:pPr algn="l"/>
              <a:r>
                <a:rPr lang="zh-CN" altLang="en-US" sz="2000" dirty="0">
                  <a:solidFill>
                    <a:schemeClr val="tx1"/>
                  </a:solidFill>
                  <a:latin typeface="宋体" panose="02010600030101010101" pitchFamily="2" charset="-122"/>
                  <a:ea typeface="宋体" panose="02010600030101010101" pitchFamily="2" charset="-122"/>
                  <a:cs typeface="+mn-ea"/>
                  <a:sym typeface="+mn-lt"/>
                </a:rPr>
                <a:t>我国女性发病率前三位的是</a:t>
              </a:r>
              <a:r>
                <a:rPr lang="zh-CN" altLang="en-US" sz="2000" dirty="0">
                  <a:solidFill>
                    <a:schemeClr val="tx1"/>
                  </a:solidFill>
                  <a:highlight>
                    <a:srgbClr val="FFFF00"/>
                  </a:highlight>
                  <a:latin typeface="宋体" panose="02010600030101010101" pitchFamily="2" charset="-122"/>
                  <a:ea typeface="宋体" panose="02010600030101010101" pitchFamily="2" charset="-122"/>
                  <a:cs typeface="+mn-ea"/>
                  <a:sym typeface="+mn-lt"/>
                </a:rPr>
                <a:t>乳腺癌、肺癌</a:t>
              </a:r>
              <a:r>
                <a:rPr lang="zh-CN" altLang="en-US" sz="2000" dirty="0">
                  <a:solidFill>
                    <a:schemeClr val="tx1"/>
                  </a:solidFill>
                  <a:latin typeface="宋体" panose="02010600030101010101" pitchFamily="2" charset="-122"/>
                  <a:ea typeface="宋体" panose="02010600030101010101" pitchFamily="2" charset="-122"/>
                  <a:cs typeface="+mn-ea"/>
                  <a:sym typeface="+mn-lt"/>
                </a:rPr>
                <a:t>、甲状腺癌，死亡率前三位是肺癌、胃癌、肝癌</a:t>
              </a:r>
              <a:endParaRPr lang="zh-CN" altLang="en-US" sz="2000" dirty="0">
                <a:solidFill>
                  <a:schemeClr val="tx1"/>
                </a:solidFill>
                <a:latin typeface="宋体" panose="02010600030101010101" pitchFamily="2" charset="-122"/>
                <a:ea typeface="宋体" panose="02010600030101010101" pitchFamily="2" charset="-122"/>
                <a:cs typeface="+mn-ea"/>
                <a:sym typeface="+mn-lt"/>
              </a:endParaRPr>
            </a:p>
          </p:txBody>
        </p:sp>
      </p:grpSp>
      <p:grpSp>
        <p:nvGrpSpPr>
          <p:cNvPr id="2" name="组合 1"/>
          <p:cNvGrpSpPr/>
          <p:nvPr/>
        </p:nvGrpSpPr>
        <p:grpSpPr>
          <a:xfrm>
            <a:off x="6613615" y="3610969"/>
            <a:ext cx="4366893" cy="1549743"/>
            <a:chOff x="6613615" y="3242669"/>
            <a:chExt cx="4366893" cy="1549743"/>
          </a:xfrm>
        </p:grpSpPr>
        <p:grpSp>
          <p:nvGrpSpPr>
            <p:cNvPr id="46" name="Group 45"/>
            <p:cNvGrpSpPr/>
            <p:nvPr/>
          </p:nvGrpSpPr>
          <p:grpSpPr>
            <a:xfrm>
              <a:off x="6613615" y="3242669"/>
              <a:ext cx="4366893" cy="1549743"/>
              <a:chOff x="3638599" y="2041258"/>
              <a:chExt cx="4716430" cy="1549743"/>
            </a:xfrm>
          </p:grpSpPr>
          <p:sp>
            <p:nvSpPr>
              <p:cNvPr id="50" name="Rectangle: Rounded Corners 49"/>
              <p:cNvSpPr/>
              <p:nvPr/>
            </p:nvSpPr>
            <p:spPr>
              <a:xfrm>
                <a:off x="3819406" y="2041258"/>
                <a:ext cx="4535623" cy="1549743"/>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51" name="Isosceles Triangle 50"/>
              <p:cNvSpPr/>
              <p:nvPr/>
            </p:nvSpPr>
            <p:spPr>
              <a:xfrm rot="16200000">
                <a:off x="3623709" y="2291493"/>
                <a:ext cx="215900" cy="186120"/>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sp>
          <p:nvSpPr>
            <p:cNvPr id="102" name="TextBox 52"/>
            <p:cNvSpPr txBox="1"/>
            <p:nvPr/>
          </p:nvSpPr>
          <p:spPr>
            <a:xfrm flipH="1">
              <a:off x="6849200" y="3586839"/>
              <a:ext cx="3931285" cy="645160"/>
            </a:xfrm>
            <a:prstGeom prst="rect">
              <a:avLst/>
            </a:prstGeom>
            <a:noFill/>
          </p:spPr>
          <p:txBody>
            <a:bodyPr wrap="square" rtlCol="0">
              <a:spAutoFit/>
            </a:bodyPr>
            <a:lstStyle/>
            <a:p>
              <a:r>
                <a:rPr lang="zh-CN" altLang="en-US" dirty="0">
                  <a:solidFill>
                    <a:srgbClr val="FF0000"/>
                  </a:solidFill>
                  <a:cs typeface="+mn-ea"/>
                  <a:sym typeface="+mn-lt"/>
                </a:rPr>
                <a:t>肺癌仍是我国发病率和死亡率最高的癌症！！！</a:t>
              </a:r>
              <a:endParaRPr lang="zh-CN" altLang="en-US" dirty="0">
                <a:solidFill>
                  <a:srgbClr val="FF0000"/>
                </a:solidFill>
                <a:cs typeface="+mn-ea"/>
                <a:sym typeface="+mn-lt"/>
              </a:endParaRPr>
            </a:p>
          </p:txBody>
        </p:sp>
      </p:grpSp>
      <p:grpSp>
        <p:nvGrpSpPr>
          <p:cNvPr id="8" name="组合 7"/>
          <p:cNvGrpSpPr/>
          <p:nvPr/>
        </p:nvGrpSpPr>
        <p:grpSpPr>
          <a:xfrm>
            <a:off x="6613615" y="829581"/>
            <a:ext cx="4366893" cy="1052767"/>
            <a:chOff x="6613615" y="613681"/>
            <a:chExt cx="4366893" cy="1052767"/>
          </a:xfrm>
        </p:grpSpPr>
        <p:grpSp>
          <p:nvGrpSpPr>
            <p:cNvPr id="32" name="Group 31"/>
            <p:cNvGrpSpPr/>
            <p:nvPr/>
          </p:nvGrpSpPr>
          <p:grpSpPr>
            <a:xfrm>
              <a:off x="6613615" y="613681"/>
              <a:ext cx="4366893" cy="1052767"/>
              <a:chOff x="3638599" y="2041258"/>
              <a:chExt cx="4716430" cy="1052767"/>
            </a:xfrm>
          </p:grpSpPr>
          <p:sp>
            <p:nvSpPr>
              <p:cNvPr id="36" name="Rectangle: Rounded Corners 35"/>
              <p:cNvSpPr/>
              <p:nvPr/>
            </p:nvSpPr>
            <p:spPr>
              <a:xfrm>
                <a:off x="3819406" y="2041258"/>
                <a:ext cx="4535623" cy="1052767"/>
              </a:xfrm>
              <a:prstGeom prst="roundRect">
                <a:avLst>
                  <a:gd name="adj" fmla="val 29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7" name="Isosceles Triangle 36"/>
              <p:cNvSpPr/>
              <p:nvPr/>
            </p:nvSpPr>
            <p:spPr>
              <a:xfrm rot="16200000">
                <a:off x="3623709" y="2291493"/>
                <a:ext cx="215900" cy="186120"/>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sp>
          <p:nvSpPr>
            <p:cNvPr id="106" name="Rectangle 53"/>
            <p:cNvSpPr/>
            <p:nvPr/>
          </p:nvSpPr>
          <p:spPr>
            <a:xfrm flipH="1">
              <a:off x="6849034" y="726140"/>
              <a:ext cx="3844466" cy="755650"/>
            </a:xfrm>
            <a:prstGeom prst="rect">
              <a:avLst/>
            </a:prstGeom>
          </p:spPr>
          <p:txBody>
            <a:bodyPr wrap="square">
              <a:spAutoFit/>
            </a:bodyPr>
            <a:lstStyle/>
            <a:p>
              <a:pPr>
                <a:lnSpc>
                  <a:spcPct val="120000"/>
                </a:lnSpc>
              </a:pPr>
              <a:r>
                <a:rPr lang="zh-CN" altLang="en-US" dirty="0">
                  <a:solidFill>
                    <a:schemeClr val="tx1"/>
                  </a:solidFill>
                  <a:cs typeface="+mn-ea"/>
                  <a:sym typeface="+mn-lt"/>
                </a:rPr>
                <a:t>发病率城市高于农村；死亡率农村高于城市。</a:t>
              </a:r>
              <a:endParaRPr lang="zh-CN" altLang="en-US" dirty="0">
                <a:solidFill>
                  <a:schemeClr val="tx1"/>
                </a:solidFill>
                <a:cs typeface="+mn-ea"/>
                <a:sym typeface="+mn-lt"/>
              </a:endParaRPr>
            </a:p>
          </p:txBody>
        </p:sp>
      </p:grpSp>
    </p:spTree>
  </p:cSld>
  <p:clrMapOvr>
    <a:masterClrMapping/>
  </p:clrMapOvr>
  <p:timing>
    <p:tnLst>
      <p:par>
        <p:cTn id="1" dur="indefinite" restart="never" nodeType="tmRoot"/>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5429" y="1389523"/>
            <a:ext cx="9146571" cy="4049615"/>
          </a:xfrm>
          <a:prstGeom prst="rect">
            <a:avLst/>
          </a:prstGeom>
          <a:gradFill>
            <a:gsLst>
              <a:gs pos="0">
                <a:schemeClr val="accent1">
                  <a:alpha val="85000"/>
                </a:schemeClr>
              </a:gs>
              <a:gs pos="100000">
                <a:schemeClr val="accent1">
                  <a:lumMod val="50000"/>
                </a:schemeClr>
              </a:gs>
            </a:gsLst>
            <a:lin ang="5400000" scaled="1"/>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 name="Group 1"/>
          <p:cNvGrpSpPr/>
          <p:nvPr/>
        </p:nvGrpSpPr>
        <p:grpSpPr>
          <a:xfrm>
            <a:off x="-2479735" y="1431339"/>
            <a:ext cx="16110416" cy="4226312"/>
            <a:chOff x="-2479735" y="1431339"/>
            <a:chExt cx="16110416" cy="4226312"/>
          </a:xfrm>
        </p:grpSpPr>
        <p:sp>
          <p:nvSpPr>
            <p:cNvPr id="24"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5"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75000"/>
                <a:alpha val="15000"/>
              </a:schemeClr>
            </a:solidFill>
            <a:ln>
              <a:noFill/>
            </a:ln>
          </p:spPr>
          <p:txBody>
            <a:bodyPr vert="horz" wrap="square" lIns="91440" tIns="45720" rIns="91440" bIns="45720" numCol="1" anchor="t" anchorCtr="0" compatLnSpc="1"/>
            <a:lstStyle/>
            <a:p>
              <a:endParaRPr lang="en-US" dirty="0">
                <a:cs typeface="+mn-ea"/>
                <a:sym typeface="+mn-lt"/>
              </a:endParaRPr>
            </a:p>
          </p:txBody>
        </p:sp>
      </p:grpSp>
      <p:sp>
        <p:nvSpPr>
          <p:cNvPr id="18" name="TextBox 5"/>
          <p:cNvSpPr txBox="1"/>
          <p:nvPr/>
        </p:nvSpPr>
        <p:spPr>
          <a:xfrm>
            <a:off x="6813550" y="2851785"/>
            <a:ext cx="5102860" cy="829945"/>
          </a:xfrm>
          <a:prstGeom prst="rect">
            <a:avLst/>
          </a:prstGeom>
          <a:noFill/>
        </p:spPr>
        <p:txBody>
          <a:bodyPr wrap="square" rtlCol="0">
            <a:spAutoFit/>
          </a:bodyPr>
          <a:lstStyle/>
          <a:p>
            <a:r>
              <a:rPr lang="zh-CN" altLang="en-US" sz="4800" spc="300" dirty="0">
                <a:solidFill>
                  <a:schemeClr val="bg1"/>
                </a:solidFill>
                <a:cs typeface="+mn-ea"/>
                <a:sym typeface="+mn-lt"/>
              </a:rPr>
              <a:t>认识肺恶性肿瘤</a:t>
            </a:r>
            <a:endParaRPr lang="zh-CN" altLang="en-US" sz="4800" spc="300" dirty="0">
              <a:solidFill>
                <a:schemeClr val="bg1"/>
              </a:solidFill>
              <a:cs typeface="+mn-ea"/>
              <a:sym typeface="+mn-lt"/>
            </a:endParaRPr>
          </a:p>
        </p:txBody>
      </p:sp>
      <p:cxnSp>
        <p:nvCxnSpPr>
          <p:cNvPr id="19" name="Straight Connector 32"/>
          <p:cNvCxnSpPr/>
          <p:nvPr/>
        </p:nvCxnSpPr>
        <p:spPr>
          <a:xfrm>
            <a:off x="6733246" y="2852094"/>
            <a:ext cx="0" cy="1203158"/>
          </a:xfrm>
          <a:prstGeom prst="line">
            <a:avLst/>
          </a:prstGeom>
          <a:ln w="254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Box 4"/>
          <p:cNvSpPr txBox="1"/>
          <p:nvPr/>
        </p:nvSpPr>
        <p:spPr>
          <a:xfrm>
            <a:off x="-497984" y="4055252"/>
            <a:ext cx="3957506" cy="1938992"/>
          </a:xfrm>
          <a:prstGeom prst="rect">
            <a:avLst/>
          </a:prstGeom>
          <a:noFill/>
        </p:spPr>
        <p:txBody>
          <a:bodyPr wrap="square" rtlCol="0">
            <a:spAutoFit/>
          </a:bodyPr>
          <a:lstStyle/>
          <a:p>
            <a:pPr algn="r"/>
            <a:r>
              <a:rPr lang="en-US" sz="4800">
                <a:gradFill flip="none" rotWithShape="1">
                  <a:gsLst>
                    <a:gs pos="100000">
                      <a:schemeClr val="bg1">
                        <a:lumMod val="85000"/>
                      </a:schemeClr>
                    </a:gs>
                    <a:gs pos="0">
                      <a:schemeClr val="bg1"/>
                    </a:gs>
                  </a:gsLst>
                  <a:lin ang="5400000" scaled="1"/>
                  <a:tileRect/>
                </a:gradFill>
                <a:cs typeface="+mn-ea"/>
                <a:sym typeface="+mn-lt"/>
              </a:rPr>
              <a:t>PHASE</a:t>
            </a:r>
            <a:endParaRPr lang="en-US" sz="4800">
              <a:gradFill flip="none" rotWithShape="1">
                <a:gsLst>
                  <a:gs pos="100000">
                    <a:schemeClr val="bg1">
                      <a:lumMod val="85000"/>
                    </a:schemeClr>
                  </a:gs>
                  <a:gs pos="0">
                    <a:schemeClr val="bg1"/>
                  </a:gs>
                </a:gsLst>
                <a:lin ang="5400000" scaled="1"/>
                <a:tileRect/>
              </a:gradFill>
              <a:cs typeface="+mn-ea"/>
              <a:sym typeface="+mn-lt"/>
            </a:endParaRPr>
          </a:p>
          <a:p>
            <a:pPr algn="r"/>
            <a:r>
              <a:rPr lang="en-US" sz="7200">
                <a:gradFill flip="none" rotWithShape="1">
                  <a:gsLst>
                    <a:gs pos="100000">
                      <a:schemeClr val="bg1">
                        <a:lumMod val="85000"/>
                      </a:schemeClr>
                    </a:gs>
                    <a:gs pos="0">
                      <a:schemeClr val="bg1"/>
                    </a:gs>
                  </a:gsLst>
                  <a:lin ang="5400000" scaled="1"/>
                  <a:tileRect/>
                </a:gradFill>
                <a:cs typeface="+mn-ea"/>
                <a:sym typeface="+mn-lt"/>
              </a:rPr>
              <a:t> 01</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rcRect l="27093" r="6309"/>
          <a:stretch>
            <a:fillRect/>
          </a:stretch>
        </p:blipFill>
        <p:spPr>
          <a:xfrm>
            <a:off x="-676743" y="24673"/>
            <a:ext cx="6705636" cy="6858000"/>
          </a:xfrm>
          <a:custGeom>
            <a:avLst/>
            <a:gdLst>
              <a:gd name="connsiteX0" fmla="*/ 0 w 6705636"/>
              <a:gd name="connsiteY0" fmla="*/ 0 h 6858000"/>
              <a:gd name="connsiteX1" fmla="*/ 4157737 w 6705636"/>
              <a:gd name="connsiteY1" fmla="*/ 0 h 6858000"/>
              <a:gd name="connsiteX2" fmla="*/ 6705636 w 6705636"/>
              <a:gd name="connsiteY2" fmla="*/ 6858000 h 6858000"/>
              <a:gd name="connsiteX3" fmla="*/ 2547899 w 6705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05636" h="6858000">
                <a:moveTo>
                  <a:pt x="0" y="0"/>
                </a:moveTo>
                <a:lnTo>
                  <a:pt x="4157737" y="0"/>
                </a:lnTo>
                <a:lnTo>
                  <a:pt x="6705636" y="6858000"/>
                </a:lnTo>
                <a:lnTo>
                  <a:pt x="2547899" y="6858000"/>
                </a:lnTo>
                <a:close/>
              </a:path>
            </a:pathLst>
          </a:custGeom>
          <a:gradFill flip="none" rotWithShape="1">
            <a:gsLst>
              <a:gs pos="0">
                <a:schemeClr val="accent1">
                  <a:alpha val="85000"/>
                </a:schemeClr>
              </a:gs>
              <a:gs pos="100000">
                <a:schemeClr val="accent1">
                  <a:lumMod val="50000"/>
                </a:schemeClr>
              </a:gs>
            </a:gsLst>
            <a:lin ang="8100000" scaled="1"/>
            <a:tileRect/>
          </a:gradFill>
        </p:spPr>
      </p:pic>
      <p:sp>
        <p:nvSpPr>
          <p:cNvPr id="26" name="平行四边形 25"/>
          <p:cNvSpPr/>
          <p:nvPr/>
        </p:nvSpPr>
        <p:spPr>
          <a:xfrm flipH="1">
            <a:off x="-682193" y="10003"/>
            <a:ext cx="6716536" cy="6887340"/>
          </a:xfrm>
          <a:prstGeom prst="parallelogram">
            <a:avLst>
              <a:gd name="adj" fmla="val 38097"/>
            </a:avLst>
          </a:prstGeom>
          <a:gradFill flip="none" rotWithShape="1">
            <a:gsLst>
              <a:gs pos="0">
                <a:srgbClr val="1BB2AB">
                  <a:alpha val="61000"/>
                </a:srgbClr>
              </a:gs>
              <a:gs pos="100000">
                <a:srgbClr val="01605C">
                  <a:alpha val="88000"/>
                </a:srgbClr>
              </a:gs>
            </a:gsLst>
            <a:path path="circle">
              <a:fillToRect l="50000" t="130000" r="50000" b="-30000"/>
            </a:path>
            <a:tileRect/>
          </a:gradFill>
          <a:ln>
            <a:noFill/>
          </a:ln>
          <a:effectLst>
            <a:outerShdw blurRad="381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TextBox 4"/>
          <p:cNvSpPr txBox="1"/>
          <p:nvPr/>
        </p:nvSpPr>
        <p:spPr>
          <a:xfrm>
            <a:off x="-1120346" y="2703681"/>
            <a:ext cx="3957506" cy="1938992"/>
          </a:xfrm>
          <a:prstGeom prst="rect">
            <a:avLst/>
          </a:prstGeom>
          <a:noFill/>
        </p:spPr>
        <p:txBody>
          <a:bodyPr wrap="square" rtlCol="0">
            <a:spAutoFit/>
          </a:bodyPr>
          <a:lstStyle/>
          <a:p>
            <a:pPr algn="r"/>
            <a:r>
              <a:rPr lang="en-US" sz="4800" dirty="0">
                <a:gradFill flip="none" rotWithShape="1">
                  <a:gsLst>
                    <a:gs pos="100000">
                      <a:schemeClr val="bg1">
                        <a:lumMod val="85000"/>
                      </a:schemeClr>
                    </a:gs>
                    <a:gs pos="0">
                      <a:schemeClr val="bg1"/>
                    </a:gs>
                  </a:gsLst>
                  <a:lin ang="5400000" scaled="1"/>
                  <a:tileRect/>
                </a:gradFill>
                <a:cs typeface="+mn-ea"/>
                <a:sym typeface="+mn-lt"/>
              </a:rPr>
              <a:t>PHASE</a:t>
            </a:r>
            <a:endParaRPr lang="en-US" sz="4800" dirty="0">
              <a:gradFill flip="none" rotWithShape="1">
                <a:gsLst>
                  <a:gs pos="100000">
                    <a:schemeClr val="bg1">
                      <a:lumMod val="85000"/>
                    </a:schemeClr>
                  </a:gs>
                  <a:gs pos="0">
                    <a:schemeClr val="bg1"/>
                  </a:gs>
                </a:gsLst>
                <a:lin ang="5400000" scaled="1"/>
                <a:tileRect/>
              </a:gradFill>
              <a:cs typeface="+mn-ea"/>
              <a:sym typeface="+mn-lt"/>
            </a:endParaRPr>
          </a:p>
          <a:p>
            <a:pPr algn="r"/>
            <a:r>
              <a:rPr lang="en-US" sz="7200" dirty="0">
                <a:gradFill flip="none" rotWithShape="1">
                  <a:gsLst>
                    <a:gs pos="100000">
                      <a:schemeClr val="bg1">
                        <a:lumMod val="85000"/>
                      </a:schemeClr>
                    </a:gs>
                    <a:gs pos="0">
                      <a:schemeClr val="bg1"/>
                    </a:gs>
                  </a:gsLst>
                  <a:lin ang="5400000" scaled="1"/>
                  <a:tileRect/>
                </a:gradFill>
                <a:cs typeface="+mn-ea"/>
                <a:sym typeface="+mn-lt"/>
              </a:rPr>
              <a:t> 0</a:t>
            </a:r>
            <a:r>
              <a:rPr lang="en-US" altLang="zh-CN" sz="7200" dirty="0">
                <a:gradFill flip="none" rotWithShape="1">
                  <a:gsLst>
                    <a:gs pos="100000">
                      <a:schemeClr val="bg1">
                        <a:lumMod val="85000"/>
                      </a:schemeClr>
                    </a:gs>
                    <a:gs pos="0">
                      <a:schemeClr val="bg1"/>
                    </a:gs>
                  </a:gsLst>
                  <a:lin ang="5400000" scaled="1"/>
                  <a:tileRect/>
                </a:gradFill>
                <a:cs typeface="+mn-ea"/>
                <a:sym typeface="+mn-lt"/>
              </a:rPr>
              <a:t>2</a:t>
            </a:r>
            <a:endParaRPr lang="en-US" sz="7200" dirty="0">
              <a:gradFill flip="none" rotWithShape="1">
                <a:gsLst>
                  <a:gs pos="100000">
                    <a:schemeClr val="bg1">
                      <a:lumMod val="85000"/>
                    </a:schemeClr>
                  </a:gs>
                  <a:gs pos="0">
                    <a:schemeClr val="bg1"/>
                  </a:gs>
                </a:gsLst>
                <a:lin ang="5400000" scaled="1"/>
                <a:tileRect/>
              </a:gradFill>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76200" y="0"/>
            <a:ext cx="12192000" cy="6858000"/>
          </a:xfrm>
          <a:prstGeom prst="rect">
            <a:avLst/>
          </a:prstGeom>
          <a:gradFill flip="none" rotWithShape="1">
            <a:gsLst>
              <a:gs pos="100000">
                <a:schemeClr val="accent1">
                  <a:alpha val="76000"/>
                </a:schemeClr>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35" name="Freeform 9"/>
          <p:cNvSpPr/>
          <p:nvPr/>
        </p:nvSpPr>
        <p:spPr bwMode="auto">
          <a:xfrm>
            <a:off x="9855559" y="2745602"/>
            <a:ext cx="3775122" cy="2912049"/>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36" name="Freeform 9"/>
          <p:cNvSpPr/>
          <p:nvPr/>
        </p:nvSpPr>
        <p:spPr bwMode="auto">
          <a:xfrm>
            <a:off x="-2479735" y="1431339"/>
            <a:ext cx="4131780" cy="3187167"/>
          </a:xfrm>
          <a:custGeom>
            <a:avLst/>
            <a:gdLst>
              <a:gd name="T0" fmla="*/ 17049 w 17190"/>
              <a:gd name="T1" fmla="*/ 755 h 13260"/>
              <a:gd name="T2" fmla="*/ 16624 w 17190"/>
              <a:gd name="T3" fmla="*/ 323 h 13260"/>
              <a:gd name="T4" fmla="*/ 15920 w 17190"/>
              <a:gd name="T5" fmla="*/ 99 h 13260"/>
              <a:gd name="T6" fmla="*/ 15405 w 17190"/>
              <a:gd name="T7" fmla="*/ 20 h 13260"/>
              <a:gd name="T8" fmla="*/ 15097 w 17190"/>
              <a:gd name="T9" fmla="*/ 257 h 13260"/>
              <a:gd name="T10" fmla="*/ 15210 w 17190"/>
              <a:gd name="T11" fmla="*/ 572 h 13260"/>
              <a:gd name="T12" fmla="*/ 15668 w 17190"/>
              <a:gd name="T13" fmla="*/ 679 h 13260"/>
              <a:gd name="T14" fmla="*/ 16240 w 17190"/>
              <a:gd name="T15" fmla="*/ 578 h 13260"/>
              <a:gd name="T16" fmla="*/ 16673 w 17190"/>
              <a:gd name="T17" fmla="*/ 872 h 13260"/>
              <a:gd name="T18" fmla="*/ 16805 w 17190"/>
              <a:gd name="T19" fmla="*/ 1340 h 13260"/>
              <a:gd name="T20" fmla="*/ 16642 w 17190"/>
              <a:gd name="T21" fmla="*/ 2798 h 13260"/>
              <a:gd name="T22" fmla="*/ 16140 w 17190"/>
              <a:gd name="T23" fmla="*/ 4154 h 13260"/>
              <a:gd name="T24" fmla="*/ 15793 w 17190"/>
              <a:gd name="T25" fmla="*/ 4475 h 13260"/>
              <a:gd name="T26" fmla="*/ 14904 w 17190"/>
              <a:gd name="T27" fmla="*/ 5104 h 13260"/>
              <a:gd name="T28" fmla="*/ 13874 w 17190"/>
              <a:gd name="T29" fmla="*/ 5057 h 13260"/>
              <a:gd name="T30" fmla="*/ 13046 w 17190"/>
              <a:gd name="T31" fmla="*/ 4374 h 13260"/>
              <a:gd name="T32" fmla="*/ 12730 w 17190"/>
              <a:gd name="T33" fmla="*/ 4072 h 13260"/>
              <a:gd name="T34" fmla="*/ 12239 w 17190"/>
              <a:gd name="T35" fmla="*/ 2637 h 13260"/>
              <a:gd name="T36" fmla="*/ 12116 w 17190"/>
              <a:gd name="T37" fmla="*/ 1263 h 13260"/>
              <a:gd name="T38" fmla="*/ 12266 w 17190"/>
              <a:gd name="T39" fmla="*/ 840 h 13260"/>
              <a:gd name="T40" fmla="*/ 12749 w 17190"/>
              <a:gd name="T41" fmla="*/ 558 h 13260"/>
              <a:gd name="T42" fmla="*/ 13309 w 17190"/>
              <a:gd name="T43" fmla="*/ 684 h 13260"/>
              <a:gd name="T44" fmla="*/ 13736 w 17190"/>
              <a:gd name="T45" fmla="*/ 548 h 13260"/>
              <a:gd name="T46" fmla="*/ 13805 w 17190"/>
              <a:gd name="T47" fmla="*/ 226 h 13260"/>
              <a:gd name="T48" fmla="*/ 13464 w 17190"/>
              <a:gd name="T49" fmla="*/ 13 h 13260"/>
              <a:gd name="T50" fmla="*/ 12955 w 17190"/>
              <a:gd name="T51" fmla="*/ 131 h 13260"/>
              <a:gd name="T52" fmla="*/ 12243 w 17190"/>
              <a:gd name="T53" fmla="*/ 353 h 13260"/>
              <a:gd name="T54" fmla="*/ 11839 w 17190"/>
              <a:gd name="T55" fmla="*/ 814 h 13260"/>
              <a:gd name="T56" fmla="*/ 11730 w 17190"/>
              <a:gd name="T57" fmla="*/ 1608 h 13260"/>
              <a:gd name="T58" fmla="*/ 12077 w 17190"/>
              <a:gd name="T59" fmla="*/ 3507 h 13260"/>
              <a:gd name="T60" fmla="*/ 12476 w 17190"/>
              <a:gd name="T61" fmla="*/ 4586 h 13260"/>
              <a:gd name="T62" fmla="*/ 13172 w 17190"/>
              <a:gd name="T63" fmla="*/ 5352 h 13260"/>
              <a:gd name="T64" fmla="*/ 14087 w 17190"/>
              <a:gd name="T65" fmla="*/ 8130 h 13260"/>
              <a:gd name="T66" fmla="*/ 13845 w 17190"/>
              <a:gd name="T67" fmla="*/ 8690 h 13260"/>
              <a:gd name="T68" fmla="*/ 8769 w 17190"/>
              <a:gd name="T69" fmla="*/ 5756 h 13260"/>
              <a:gd name="T70" fmla="*/ 8515 w 17190"/>
              <a:gd name="T71" fmla="*/ 5622 h 13260"/>
              <a:gd name="T72" fmla="*/ 8274 w 17190"/>
              <a:gd name="T73" fmla="*/ 5746 h 13260"/>
              <a:gd name="T74" fmla="*/ 5892 w 17190"/>
              <a:gd name="T75" fmla="*/ 2676 h 13260"/>
              <a:gd name="T76" fmla="*/ 5644 w 17190"/>
              <a:gd name="T77" fmla="*/ 2542 h 13260"/>
              <a:gd name="T78" fmla="*/ 5396 w 17190"/>
              <a:gd name="T79" fmla="*/ 2674 h 13260"/>
              <a:gd name="T80" fmla="*/ 4064 w 17190"/>
              <a:gd name="T81" fmla="*/ 8930 h 13260"/>
              <a:gd name="T82" fmla="*/ 3853 w 17190"/>
              <a:gd name="T83" fmla="*/ 8770 h 13260"/>
              <a:gd name="T84" fmla="*/ 557 w 17190"/>
              <a:gd name="T85" fmla="*/ 8637 h 13260"/>
              <a:gd name="T86" fmla="*/ 145 w 17190"/>
              <a:gd name="T87" fmla="*/ 8737 h 13260"/>
              <a:gd name="T88" fmla="*/ 5 w 17190"/>
              <a:gd name="T89" fmla="*/ 9132 h 13260"/>
              <a:gd name="T90" fmla="*/ 251 w 17190"/>
              <a:gd name="T91" fmla="*/ 9465 h 13260"/>
              <a:gd name="T92" fmla="*/ 679 w 17190"/>
              <a:gd name="T93" fmla="*/ 9441 h 13260"/>
              <a:gd name="T94" fmla="*/ 3875 w 17190"/>
              <a:gd name="T95" fmla="*/ 13103 h 13260"/>
              <a:gd name="T96" fmla="*/ 4087 w 17190"/>
              <a:gd name="T97" fmla="*/ 13256 h 13260"/>
              <a:gd name="T98" fmla="*/ 4344 w 17190"/>
              <a:gd name="T99" fmla="*/ 13179 h 13260"/>
              <a:gd name="T100" fmla="*/ 6242 w 17190"/>
              <a:gd name="T101" fmla="*/ 9132 h 13260"/>
              <a:gd name="T102" fmla="*/ 6452 w 17190"/>
              <a:gd name="T103" fmla="*/ 9352 h 13260"/>
              <a:gd name="T104" fmla="*/ 8109 w 17190"/>
              <a:gd name="T105" fmla="*/ 9278 h 13260"/>
              <a:gd name="T106" fmla="*/ 8998 w 17190"/>
              <a:gd name="T107" fmla="*/ 9193 h 13260"/>
              <a:gd name="T108" fmla="*/ 10069 w 17190"/>
              <a:gd name="T109" fmla="*/ 9364 h 13260"/>
              <a:gd name="T110" fmla="*/ 13850 w 17190"/>
              <a:gd name="T111" fmla="*/ 9364 h 13260"/>
              <a:gd name="T112" fmla="*/ 14500 w 17190"/>
              <a:gd name="T113" fmla="*/ 9059 h 13260"/>
              <a:gd name="T114" fmla="*/ 15041 w 17190"/>
              <a:gd name="T115" fmla="*/ 5645 h 13260"/>
              <a:gd name="T116" fmla="*/ 16146 w 17190"/>
              <a:gd name="T117" fmla="*/ 4974 h 13260"/>
              <a:gd name="T118" fmla="*/ 16449 w 17190"/>
              <a:gd name="T119" fmla="*/ 4434 h 13260"/>
              <a:gd name="T120" fmla="*/ 17073 w 17190"/>
              <a:gd name="T121" fmla="*/ 2585 h 1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90" h="13260">
                <a:moveTo>
                  <a:pt x="17190" y="1396"/>
                </a:moveTo>
                <a:lnTo>
                  <a:pt x="17190" y="1357"/>
                </a:lnTo>
                <a:lnTo>
                  <a:pt x="17189" y="1319"/>
                </a:lnTo>
                <a:lnTo>
                  <a:pt x="17187" y="1281"/>
                </a:lnTo>
                <a:lnTo>
                  <a:pt x="17184" y="1244"/>
                </a:lnTo>
                <a:lnTo>
                  <a:pt x="17180" y="1207"/>
                </a:lnTo>
                <a:lnTo>
                  <a:pt x="17176" y="1172"/>
                </a:lnTo>
                <a:lnTo>
                  <a:pt x="17171" y="1136"/>
                </a:lnTo>
                <a:lnTo>
                  <a:pt x="17165" y="1101"/>
                </a:lnTo>
                <a:lnTo>
                  <a:pt x="17159" y="1066"/>
                </a:lnTo>
                <a:lnTo>
                  <a:pt x="17151" y="1033"/>
                </a:lnTo>
                <a:lnTo>
                  <a:pt x="17143" y="1000"/>
                </a:lnTo>
                <a:lnTo>
                  <a:pt x="17134" y="968"/>
                </a:lnTo>
                <a:lnTo>
                  <a:pt x="17124" y="935"/>
                </a:lnTo>
                <a:lnTo>
                  <a:pt x="17114" y="903"/>
                </a:lnTo>
                <a:lnTo>
                  <a:pt x="17102" y="873"/>
                </a:lnTo>
                <a:lnTo>
                  <a:pt x="17090" y="842"/>
                </a:lnTo>
                <a:lnTo>
                  <a:pt x="17077" y="813"/>
                </a:lnTo>
                <a:lnTo>
                  <a:pt x="17063" y="784"/>
                </a:lnTo>
                <a:lnTo>
                  <a:pt x="17049" y="755"/>
                </a:lnTo>
                <a:lnTo>
                  <a:pt x="17034" y="727"/>
                </a:lnTo>
                <a:lnTo>
                  <a:pt x="17018" y="700"/>
                </a:lnTo>
                <a:lnTo>
                  <a:pt x="17002" y="673"/>
                </a:lnTo>
                <a:lnTo>
                  <a:pt x="16984" y="646"/>
                </a:lnTo>
                <a:lnTo>
                  <a:pt x="16965" y="622"/>
                </a:lnTo>
                <a:lnTo>
                  <a:pt x="16947" y="596"/>
                </a:lnTo>
                <a:lnTo>
                  <a:pt x="16927" y="572"/>
                </a:lnTo>
                <a:lnTo>
                  <a:pt x="16906" y="549"/>
                </a:lnTo>
                <a:lnTo>
                  <a:pt x="16886" y="525"/>
                </a:lnTo>
                <a:lnTo>
                  <a:pt x="16863" y="503"/>
                </a:lnTo>
                <a:lnTo>
                  <a:pt x="16841" y="481"/>
                </a:lnTo>
                <a:lnTo>
                  <a:pt x="16817" y="460"/>
                </a:lnTo>
                <a:lnTo>
                  <a:pt x="16792" y="439"/>
                </a:lnTo>
                <a:lnTo>
                  <a:pt x="16770" y="421"/>
                </a:lnTo>
                <a:lnTo>
                  <a:pt x="16746" y="403"/>
                </a:lnTo>
                <a:lnTo>
                  <a:pt x="16723" y="386"/>
                </a:lnTo>
                <a:lnTo>
                  <a:pt x="16698" y="368"/>
                </a:lnTo>
                <a:lnTo>
                  <a:pt x="16673" y="353"/>
                </a:lnTo>
                <a:lnTo>
                  <a:pt x="16649" y="337"/>
                </a:lnTo>
                <a:lnTo>
                  <a:pt x="16624" y="323"/>
                </a:lnTo>
                <a:lnTo>
                  <a:pt x="16598" y="309"/>
                </a:lnTo>
                <a:lnTo>
                  <a:pt x="16572" y="296"/>
                </a:lnTo>
                <a:lnTo>
                  <a:pt x="16546" y="285"/>
                </a:lnTo>
                <a:lnTo>
                  <a:pt x="16521" y="273"/>
                </a:lnTo>
                <a:lnTo>
                  <a:pt x="16495" y="261"/>
                </a:lnTo>
                <a:lnTo>
                  <a:pt x="16469" y="251"/>
                </a:lnTo>
                <a:lnTo>
                  <a:pt x="16442" y="241"/>
                </a:lnTo>
                <a:lnTo>
                  <a:pt x="16416" y="232"/>
                </a:lnTo>
                <a:lnTo>
                  <a:pt x="16390" y="222"/>
                </a:lnTo>
                <a:lnTo>
                  <a:pt x="16337" y="207"/>
                </a:lnTo>
                <a:lnTo>
                  <a:pt x="16283" y="193"/>
                </a:lnTo>
                <a:lnTo>
                  <a:pt x="16231" y="180"/>
                </a:lnTo>
                <a:lnTo>
                  <a:pt x="16179" y="171"/>
                </a:lnTo>
                <a:lnTo>
                  <a:pt x="16126" y="162"/>
                </a:lnTo>
                <a:lnTo>
                  <a:pt x="16076" y="155"/>
                </a:lnTo>
                <a:lnTo>
                  <a:pt x="16025" y="149"/>
                </a:lnTo>
                <a:lnTo>
                  <a:pt x="15976" y="145"/>
                </a:lnTo>
                <a:lnTo>
                  <a:pt x="15959" y="129"/>
                </a:lnTo>
                <a:lnTo>
                  <a:pt x="15941" y="114"/>
                </a:lnTo>
                <a:lnTo>
                  <a:pt x="15920" y="99"/>
                </a:lnTo>
                <a:lnTo>
                  <a:pt x="15899" y="86"/>
                </a:lnTo>
                <a:lnTo>
                  <a:pt x="15877" y="73"/>
                </a:lnTo>
                <a:lnTo>
                  <a:pt x="15853" y="61"/>
                </a:lnTo>
                <a:lnTo>
                  <a:pt x="15829" y="49"/>
                </a:lnTo>
                <a:lnTo>
                  <a:pt x="15804" y="40"/>
                </a:lnTo>
                <a:lnTo>
                  <a:pt x="15778" y="31"/>
                </a:lnTo>
                <a:lnTo>
                  <a:pt x="15750" y="23"/>
                </a:lnTo>
                <a:lnTo>
                  <a:pt x="15723" y="16"/>
                </a:lnTo>
                <a:lnTo>
                  <a:pt x="15694" y="11"/>
                </a:lnTo>
                <a:lnTo>
                  <a:pt x="15665" y="6"/>
                </a:lnTo>
                <a:lnTo>
                  <a:pt x="15635" y="2"/>
                </a:lnTo>
                <a:lnTo>
                  <a:pt x="15605" y="1"/>
                </a:lnTo>
                <a:lnTo>
                  <a:pt x="15574" y="0"/>
                </a:lnTo>
                <a:lnTo>
                  <a:pt x="15549" y="0"/>
                </a:lnTo>
                <a:lnTo>
                  <a:pt x="15525" y="2"/>
                </a:lnTo>
                <a:lnTo>
                  <a:pt x="15500" y="4"/>
                </a:lnTo>
                <a:lnTo>
                  <a:pt x="15475" y="6"/>
                </a:lnTo>
                <a:lnTo>
                  <a:pt x="15452" y="11"/>
                </a:lnTo>
                <a:lnTo>
                  <a:pt x="15428" y="15"/>
                </a:lnTo>
                <a:lnTo>
                  <a:pt x="15405" y="20"/>
                </a:lnTo>
                <a:lnTo>
                  <a:pt x="15383" y="27"/>
                </a:lnTo>
                <a:lnTo>
                  <a:pt x="15361" y="34"/>
                </a:lnTo>
                <a:lnTo>
                  <a:pt x="15340" y="42"/>
                </a:lnTo>
                <a:lnTo>
                  <a:pt x="15320" y="49"/>
                </a:lnTo>
                <a:lnTo>
                  <a:pt x="15299" y="59"/>
                </a:lnTo>
                <a:lnTo>
                  <a:pt x="15280" y="68"/>
                </a:lnTo>
                <a:lnTo>
                  <a:pt x="15261" y="78"/>
                </a:lnTo>
                <a:lnTo>
                  <a:pt x="15243" y="89"/>
                </a:lnTo>
                <a:lnTo>
                  <a:pt x="15226" y="100"/>
                </a:lnTo>
                <a:lnTo>
                  <a:pt x="15210" y="113"/>
                </a:lnTo>
                <a:lnTo>
                  <a:pt x="15194" y="125"/>
                </a:lnTo>
                <a:lnTo>
                  <a:pt x="15180" y="137"/>
                </a:lnTo>
                <a:lnTo>
                  <a:pt x="15166" y="151"/>
                </a:lnTo>
                <a:lnTo>
                  <a:pt x="15153" y="164"/>
                </a:lnTo>
                <a:lnTo>
                  <a:pt x="15141" y="179"/>
                </a:lnTo>
                <a:lnTo>
                  <a:pt x="15130" y="193"/>
                </a:lnTo>
                <a:lnTo>
                  <a:pt x="15121" y="209"/>
                </a:lnTo>
                <a:lnTo>
                  <a:pt x="15111" y="224"/>
                </a:lnTo>
                <a:lnTo>
                  <a:pt x="15104" y="241"/>
                </a:lnTo>
                <a:lnTo>
                  <a:pt x="15097" y="257"/>
                </a:lnTo>
                <a:lnTo>
                  <a:pt x="15092" y="273"/>
                </a:lnTo>
                <a:lnTo>
                  <a:pt x="15087" y="290"/>
                </a:lnTo>
                <a:lnTo>
                  <a:pt x="15084" y="306"/>
                </a:lnTo>
                <a:lnTo>
                  <a:pt x="15082" y="324"/>
                </a:lnTo>
                <a:lnTo>
                  <a:pt x="15081" y="341"/>
                </a:lnTo>
                <a:lnTo>
                  <a:pt x="15082" y="359"/>
                </a:lnTo>
                <a:lnTo>
                  <a:pt x="15084" y="376"/>
                </a:lnTo>
                <a:lnTo>
                  <a:pt x="15087" y="393"/>
                </a:lnTo>
                <a:lnTo>
                  <a:pt x="15092" y="410"/>
                </a:lnTo>
                <a:lnTo>
                  <a:pt x="15097" y="427"/>
                </a:lnTo>
                <a:lnTo>
                  <a:pt x="15104" y="444"/>
                </a:lnTo>
                <a:lnTo>
                  <a:pt x="15111" y="460"/>
                </a:lnTo>
                <a:lnTo>
                  <a:pt x="15121" y="475"/>
                </a:lnTo>
                <a:lnTo>
                  <a:pt x="15130" y="490"/>
                </a:lnTo>
                <a:lnTo>
                  <a:pt x="15141" y="505"/>
                </a:lnTo>
                <a:lnTo>
                  <a:pt x="15153" y="520"/>
                </a:lnTo>
                <a:lnTo>
                  <a:pt x="15166" y="534"/>
                </a:lnTo>
                <a:lnTo>
                  <a:pt x="15180" y="547"/>
                </a:lnTo>
                <a:lnTo>
                  <a:pt x="15194" y="559"/>
                </a:lnTo>
                <a:lnTo>
                  <a:pt x="15210" y="572"/>
                </a:lnTo>
                <a:lnTo>
                  <a:pt x="15226" y="584"/>
                </a:lnTo>
                <a:lnTo>
                  <a:pt x="15243" y="595"/>
                </a:lnTo>
                <a:lnTo>
                  <a:pt x="15261" y="607"/>
                </a:lnTo>
                <a:lnTo>
                  <a:pt x="15280" y="616"/>
                </a:lnTo>
                <a:lnTo>
                  <a:pt x="15299" y="626"/>
                </a:lnTo>
                <a:lnTo>
                  <a:pt x="15320" y="635"/>
                </a:lnTo>
                <a:lnTo>
                  <a:pt x="15340" y="643"/>
                </a:lnTo>
                <a:lnTo>
                  <a:pt x="15361" y="651"/>
                </a:lnTo>
                <a:lnTo>
                  <a:pt x="15383" y="657"/>
                </a:lnTo>
                <a:lnTo>
                  <a:pt x="15405" y="664"/>
                </a:lnTo>
                <a:lnTo>
                  <a:pt x="15428" y="669"/>
                </a:lnTo>
                <a:lnTo>
                  <a:pt x="15452" y="674"/>
                </a:lnTo>
                <a:lnTo>
                  <a:pt x="15475" y="678"/>
                </a:lnTo>
                <a:lnTo>
                  <a:pt x="15500" y="681"/>
                </a:lnTo>
                <a:lnTo>
                  <a:pt x="15525" y="683"/>
                </a:lnTo>
                <a:lnTo>
                  <a:pt x="15549" y="684"/>
                </a:lnTo>
                <a:lnTo>
                  <a:pt x="15574" y="685"/>
                </a:lnTo>
                <a:lnTo>
                  <a:pt x="15606" y="684"/>
                </a:lnTo>
                <a:lnTo>
                  <a:pt x="15638" y="682"/>
                </a:lnTo>
                <a:lnTo>
                  <a:pt x="15668" y="679"/>
                </a:lnTo>
                <a:lnTo>
                  <a:pt x="15698" y="673"/>
                </a:lnTo>
                <a:lnTo>
                  <a:pt x="15727" y="668"/>
                </a:lnTo>
                <a:lnTo>
                  <a:pt x="15756" y="660"/>
                </a:lnTo>
                <a:lnTo>
                  <a:pt x="15784" y="652"/>
                </a:lnTo>
                <a:lnTo>
                  <a:pt x="15811" y="643"/>
                </a:lnTo>
                <a:lnTo>
                  <a:pt x="15836" y="633"/>
                </a:lnTo>
                <a:lnTo>
                  <a:pt x="15861" y="621"/>
                </a:lnTo>
                <a:lnTo>
                  <a:pt x="15885" y="608"/>
                </a:lnTo>
                <a:lnTo>
                  <a:pt x="15907" y="594"/>
                </a:lnTo>
                <a:lnTo>
                  <a:pt x="15929" y="580"/>
                </a:lnTo>
                <a:lnTo>
                  <a:pt x="15949" y="564"/>
                </a:lnTo>
                <a:lnTo>
                  <a:pt x="15967" y="548"/>
                </a:lnTo>
                <a:lnTo>
                  <a:pt x="15986" y="530"/>
                </a:lnTo>
                <a:lnTo>
                  <a:pt x="16021" y="535"/>
                </a:lnTo>
                <a:lnTo>
                  <a:pt x="16057" y="539"/>
                </a:lnTo>
                <a:lnTo>
                  <a:pt x="16093" y="544"/>
                </a:lnTo>
                <a:lnTo>
                  <a:pt x="16130" y="551"/>
                </a:lnTo>
                <a:lnTo>
                  <a:pt x="16167" y="558"/>
                </a:lnTo>
                <a:lnTo>
                  <a:pt x="16204" y="567"/>
                </a:lnTo>
                <a:lnTo>
                  <a:pt x="16240" y="578"/>
                </a:lnTo>
                <a:lnTo>
                  <a:pt x="16277" y="588"/>
                </a:lnTo>
                <a:lnTo>
                  <a:pt x="16313" y="601"/>
                </a:lnTo>
                <a:lnTo>
                  <a:pt x="16350" y="615"/>
                </a:lnTo>
                <a:lnTo>
                  <a:pt x="16384" y="631"/>
                </a:lnTo>
                <a:lnTo>
                  <a:pt x="16419" y="649"/>
                </a:lnTo>
                <a:lnTo>
                  <a:pt x="16453" y="667"/>
                </a:lnTo>
                <a:lnTo>
                  <a:pt x="16485" y="687"/>
                </a:lnTo>
                <a:lnTo>
                  <a:pt x="16501" y="698"/>
                </a:lnTo>
                <a:lnTo>
                  <a:pt x="16517" y="710"/>
                </a:lnTo>
                <a:lnTo>
                  <a:pt x="16532" y="722"/>
                </a:lnTo>
                <a:lnTo>
                  <a:pt x="16548" y="733"/>
                </a:lnTo>
                <a:lnTo>
                  <a:pt x="16564" y="747"/>
                </a:lnTo>
                <a:lnTo>
                  <a:pt x="16579" y="761"/>
                </a:lnTo>
                <a:lnTo>
                  <a:pt x="16594" y="775"/>
                </a:lnTo>
                <a:lnTo>
                  <a:pt x="16609" y="790"/>
                </a:lnTo>
                <a:lnTo>
                  <a:pt x="16623" y="806"/>
                </a:lnTo>
                <a:lnTo>
                  <a:pt x="16636" y="822"/>
                </a:lnTo>
                <a:lnTo>
                  <a:pt x="16649" y="838"/>
                </a:lnTo>
                <a:lnTo>
                  <a:pt x="16661" y="855"/>
                </a:lnTo>
                <a:lnTo>
                  <a:pt x="16673" y="872"/>
                </a:lnTo>
                <a:lnTo>
                  <a:pt x="16685" y="889"/>
                </a:lnTo>
                <a:lnTo>
                  <a:pt x="16696" y="907"/>
                </a:lnTo>
                <a:lnTo>
                  <a:pt x="16705" y="926"/>
                </a:lnTo>
                <a:lnTo>
                  <a:pt x="16715" y="945"/>
                </a:lnTo>
                <a:lnTo>
                  <a:pt x="16725" y="964"/>
                </a:lnTo>
                <a:lnTo>
                  <a:pt x="16733" y="985"/>
                </a:lnTo>
                <a:lnTo>
                  <a:pt x="16742" y="1005"/>
                </a:lnTo>
                <a:lnTo>
                  <a:pt x="16750" y="1026"/>
                </a:lnTo>
                <a:lnTo>
                  <a:pt x="16757" y="1047"/>
                </a:lnTo>
                <a:lnTo>
                  <a:pt x="16763" y="1068"/>
                </a:lnTo>
                <a:lnTo>
                  <a:pt x="16770" y="1091"/>
                </a:lnTo>
                <a:lnTo>
                  <a:pt x="16776" y="1114"/>
                </a:lnTo>
                <a:lnTo>
                  <a:pt x="16782" y="1137"/>
                </a:lnTo>
                <a:lnTo>
                  <a:pt x="16786" y="1161"/>
                </a:lnTo>
                <a:lnTo>
                  <a:pt x="16790" y="1184"/>
                </a:lnTo>
                <a:lnTo>
                  <a:pt x="16794" y="1209"/>
                </a:lnTo>
                <a:lnTo>
                  <a:pt x="16797" y="1235"/>
                </a:lnTo>
                <a:lnTo>
                  <a:pt x="16800" y="1260"/>
                </a:lnTo>
                <a:lnTo>
                  <a:pt x="16802" y="1286"/>
                </a:lnTo>
                <a:lnTo>
                  <a:pt x="16805" y="1340"/>
                </a:lnTo>
                <a:lnTo>
                  <a:pt x="16806" y="1396"/>
                </a:lnTo>
                <a:lnTo>
                  <a:pt x="16805" y="1457"/>
                </a:lnTo>
                <a:lnTo>
                  <a:pt x="16804" y="1521"/>
                </a:lnTo>
                <a:lnTo>
                  <a:pt x="16802" y="1586"/>
                </a:lnTo>
                <a:lnTo>
                  <a:pt x="16800" y="1653"/>
                </a:lnTo>
                <a:lnTo>
                  <a:pt x="16796" y="1721"/>
                </a:lnTo>
                <a:lnTo>
                  <a:pt x="16791" y="1791"/>
                </a:lnTo>
                <a:lnTo>
                  <a:pt x="16786" y="1862"/>
                </a:lnTo>
                <a:lnTo>
                  <a:pt x="16780" y="1935"/>
                </a:lnTo>
                <a:lnTo>
                  <a:pt x="16772" y="2009"/>
                </a:lnTo>
                <a:lnTo>
                  <a:pt x="16763" y="2084"/>
                </a:lnTo>
                <a:lnTo>
                  <a:pt x="16755" y="2161"/>
                </a:lnTo>
                <a:lnTo>
                  <a:pt x="16744" y="2238"/>
                </a:lnTo>
                <a:lnTo>
                  <a:pt x="16732" y="2316"/>
                </a:lnTo>
                <a:lnTo>
                  <a:pt x="16720" y="2395"/>
                </a:lnTo>
                <a:lnTo>
                  <a:pt x="16707" y="2474"/>
                </a:lnTo>
                <a:lnTo>
                  <a:pt x="16693" y="2555"/>
                </a:lnTo>
                <a:lnTo>
                  <a:pt x="16676" y="2635"/>
                </a:lnTo>
                <a:lnTo>
                  <a:pt x="16659" y="2717"/>
                </a:lnTo>
                <a:lnTo>
                  <a:pt x="16642" y="2798"/>
                </a:lnTo>
                <a:lnTo>
                  <a:pt x="16623" y="2880"/>
                </a:lnTo>
                <a:lnTo>
                  <a:pt x="16602" y="2962"/>
                </a:lnTo>
                <a:lnTo>
                  <a:pt x="16581" y="3043"/>
                </a:lnTo>
                <a:lnTo>
                  <a:pt x="16558" y="3126"/>
                </a:lnTo>
                <a:lnTo>
                  <a:pt x="16535" y="3208"/>
                </a:lnTo>
                <a:lnTo>
                  <a:pt x="16509" y="3289"/>
                </a:lnTo>
                <a:lnTo>
                  <a:pt x="16482" y="3371"/>
                </a:lnTo>
                <a:lnTo>
                  <a:pt x="16455" y="3451"/>
                </a:lnTo>
                <a:lnTo>
                  <a:pt x="16425" y="3532"/>
                </a:lnTo>
                <a:lnTo>
                  <a:pt x="16395" y="3611"/>
                </a:lnTo>
                <a:lnTo>
                  <a:pt x="16363" y="3691"/>
                </a:lnTo>
                <a:lnTo>
                  <a:pt x="16329" y="3769"/>
                </a:lnTo>
                <a:lnTo>
                  <a:pt x="16295" y="3847"/>
                </a:lnTo>
                <a:lnTo>
                  <a:pt x="16275" y="3894"/>
                </a:lnTo>
                <a:lnTo>
                  <a:pt x="16253" y="3939"/>
                </a:lnTo>
                <a:lnTo>
                  <a:pt x="16231" y="3984"/>
                </a:lnTo>
                <a:lnTo>
                  <a:pt x="16209" y="4028"/>
                </a:lnTo>
                <a:lnTo>
                  <a:pt x="16187" y="4071"/>
                </a:lnTo>
                <a:lnTo>
                  <a:pt x="16163" y="4113"/>
                </a:lnTo>
                <a:lnTo>
                  <a:pt x="16140" y="4154"/>
                </a:lnTo>
                <a:lnTo>
                  <a:pt x="16117" y="4194"/>
                </a:lnTo>
                <a:lnTo>
                  <a:pt x="16102" y="4198"/>
                </a:lnTo>
                <a:lnTo>
                  <a:pt x="16087" y="4201"/>
                </a:lnTo>
                <a:lnTo>
                  <a:pt x="16071" y="4204"/>
                </a:lnTo>
                <a:lnTo>
                  <a:pt x="16057" y="4210"/>
                </a:lnTo>
                <a:lnTo>
                  <a:pt x="16041" y="4215"/>
                </a:lnTo>
                <a:lnTo>
                  <a:pt x="16026" y="4221"/>
                </a:lnTo>
                <a:lnTo>
                  <a:pt x="16012" y="4228"/>
                </a:lnTo>
                <a:lnTo>
                  <a:pt x="16000" y="4236"/>
                </a:lnTo>
                <a:lnTo>
                  <a:pt x="15986" y="4245"/>
                </a:lnTo>
                <a:lnTo>
                  <a:pt x="15973" y="4254"/>
                </a:lnTo>
                <a:lnTo>
                  <a:pt x="15960" y="4263"/>
                </a:lnTo>
                <a:lnTo>
                  <a:pt x="15948" y="4274"/>
                </a:lnTo>
                <a:lnTo>
                  <a:pt x="15936" y="4286"/>
                </a:lnTo>
                <a:lnTo>
                  <a:pt x="15925" y="4298"/>
                </a:lnTo>
                <a:lnTo>
                  <a:pt x="15915" y="4310"/>
                </a:lnTo>
                <a:lnTo>
                  <a:pt x="15905" y="4324"/>
                </a:lnTo>
                <a:lnTo>
                  <a:pt x="15869" y="4376"/>
                </a:lnTo>
                <a:lnTo>
                  <a:pt x="15831" y="4426"/>
                </a:lnTo>
                <a:lnTo>
                  <a:pt x="15793" y="4475"/>
                </a:lnTo>
                <a:lnTo>
                  <a:pt x="15755" y="4522"/>
                </a:lnTo>
                <a:lnTo>
                  <a:pt x="15716" y="4567"/>
                </a:lnTo>
                <a:lnTo>
                  <a:pt x="15676" y="4611"/>
                </a:lnTo>
                <a:lnTo>
                  <a:pt x="15635" y="4653"/>
                </a:lnTo>
                <a:lnTo>
                  <a:pt x="15595" y="4694"/>
                </a:lnTo>
                <a:lnTo>
                  <a:pt x="15553" y="4732"/>
                </a:lnTo>
                <a:lnTo>
                  <a:pt x="15511" y="4770"/>
                </a:lnTo>
                <a:lnTo>
                  <a:pt x="15468" y="4806"/>
                </a:lnTo>
                <a:lnTo>
                  <a:pt x="15424" y="4839"/>
                </a:lnTo>
                <a:lnTo>
                  <a:pt x="15380" y="4871"/>
                </a:lnTo>
                <a:lnTo>
                  <a:pt x="15335" y="4902"/>
                </a:lnTo>
                <a:lnTo>
                  <a:pt x="15289" y="4931"/>
                </a:lnTo>
                <a:lnTo>
                  <a:pt x="15243" y="4959"/>
                </a:lnTo>
                <a:lnTo>
                  <a:pt x="15196" y="4984"/>
                </a:lnTo>
                <a:lnTo>
                  <a:pt x="15149" y="5008"/>
                </a:lnTo>
                <a:lnTo>
                  <a:pt x="15101" y="5031"/>
                </a:lnTo>
                <a:lnTo>
                  <a:pt x="15053" y="5051"/>
                </a:lnTo>
                <a:lnTo>
                  <a:pt x="15004" y="5071"/>
                </a:lnTo>
                <a:lnTo>
                  <a:pt x="14954" y="5088"/>
                </a:lnTo>
                <a:lnTo>
                  <a:pt x="14904" y="5104"/>
                </a:lnTo>
                <a:lnTo>
                  <a:pt x="14853" y="5118"/>
                </a:lnTo>
                <a:lnTo>
                  <a:pt x="14802" y="5131"/>
                </a:lnTo>
                <a:lnTo>
                  <a:pt x="14749" y="5142"/>
                </a:lnTo>
                <a:lnTo>
                  <a:pt x="14696" y="5150"/>
                </a:lnTo>
                <a:lnTo>
                  <a:pt x="14644" y="5158"/>
                </a:lnTo>
                <a:lnTo>
                  <a:pt x="14590" y="5164"/>
                </a:lnTo>
                <a:lnTo>
                  <a:pt x="14535" y="5168"/>
                </a:lnTo>
                <a:lnTo>
                  <a:pt x="14480" y="5171"/>
                </a:lnTo>
                <a:lnTo>
                  <a:pt x="14426" y="5172"/>
                </a:lnTo>
                <a:lnTo>
                  <a:pt x="14373" y="5168"/>
                </a:lnTo>
                <a:lnTo>
                  <a:pt x="14320" y="5164"/>
                </a:lnTo>
                <a:lnTo>
                  <a:pt x="14269" y="5159"/>
                </a:lnTo>
                <a:lnTo>
                  <a:pt x="14217" y="5151"/>
                </a:lnTo>
                <a:lnTo>
                  <a:pt x="14167" y="5143"/>
                </a:lnTo>
                <a:lnTo>
                  <a:pt x="14116" y="5132"/>
                </a:lnTo>
                <a:lnTo>
                  <a:pt x="14067" y="5120"/>
                </a:lnTo>
                <a:lnTo>
                  <a:pt x="14017" y="5107"/>
                </a:lnTo>
                <a:lnTo>
                  <a:pt x="13969" y="5092"/>
                </a:lnTo>
                <a:lnTo>
                  <a:pt x="13922" y="5075"/>
                </a:lnTo>
                <a:lnTo>
                  <a:pt x="13874" y="5057"/>
                </a:lnTo>
                <a:lnTo>
                  <a:pt x="13827" y="5037"/>
                </a:lnTo>
                <a:lnTo>
                  <a:pt x="13781" y="5016"/>
                </a:lnTo>
                <a:lnTo>
                  <a:pt x="13735" y="4993"/>
                </a:lnTo>
                <a:lnTo>
                  <a:pt x="13690" y="4970"/>
                </a:lnTo>
                <a:lnTo>
                  <a:pt x="13646" y="4943"/>
                </a:lnTo>
                <a:lnTo>
                  <a:pt x="13602" y="4916"/>
                </a:lnTo>
                <a:lnTo>
                  <a:pt x="13558" y="4887"/>
                </a:lnTo>
                <a:lnTo>
                  <a:pt x="13516" y="4857"/>
                </a:lnTo>
                <a:lnTo>
                  <a:pt x="13473" y="4825"/>
                </a:lnTo>
                <a:lnTo>
                  <a:pt x="13431" y="4792"/>
                </a:lnTo>
                <a:lnTo>
                  <a:pt x="13390" y="4757"/>
                </a:lnTo>
                <a:lnTo>
                  <a:pt x="13349" y="4721"/>
                </a:lnTo>
                <a:lnTo>
                  <a:pt x="13309" y="4682"/>
                </a:lnTo>
                <a:lnTo>
                  <a:pt x="13270" y="4642"/>
                </a:lnTo>
                <a:lnTo>
                  <a:pt x="13231" y="4601"/>
                </a:lnTo>
                <a:lnTo>
                  <a:pt x="13193" y="4560"/>
                </a:lnTo>
                <a:lnTo>
                  <a:pt x="13156" y="4516"/>
                </a:lnTo>
                <a:lnTo>
                  <a:pt x="13118" y="4469"/>
                </a:lnTo>
                <a:lnTo>
                  <a:pt x="13082" y="4422"/>
                </a:lnTo>
                <a:lnTo>
                  <a:pt x="13046" y="4374"/>
                </a:lnTo>
                <a:lnTo>
                  <a:pt x="13011" y="4324"/>
                </a:lnTo>
                <a:lnTo>
                  <a:pt x="13001" y="4310"/>
                </a:lnTo>
                <a:lnTo>
                  <a:pt x="12990" y="4298"/>
                </a:lnTo>
                <a:lnTo>
                  <a:pt x="12980" y="4286"/>
                </a:lnTo>
                <a:lnTo>
                  <a:pt x="12968" y="4274"/>
                </a:lnTo>
                <a:lnTo>
                  <a:pt x="12956" y="4264"/>
                </a:lnTo>
                <a:lnTo>
                  <a:pt x="12943" y="4254"/>
                </a:lnTo>
                <a:lnTo>
                  <a:pt x="12930" y="4245"/>
                </a:lnTo>
                <a:lnTo>
                  <a:pt x="12917" y="4236"/>
                </a:lnTo>
                <a:lnTo>
                  <a:pt x="12903" y="4229"/>
                </a:lnTo>
                <a:lnTo>
                  <a:pt x="12889" y="4221"/>
                </a:lnTo>
                <a:lnTo>
                  <a:pt x="12874" y="4216"/>
                </a:lnTo>
                <a:lnTo>
                  <a:pt x="12860" y="4211"/>
                </a:lnTo>
                <a:lnTo>
                  <a:pt x="12845" y="4205"/>
                </a:lnTo>
                <a:lnTo>
                  <a:pt x="12830" y="4202"/>
                </a:lnTo>
                <a:lnTo>
                  <a:pt x="12814" y="4199"/>
                </a:lnTo>
                <a:lnTo>
                  <a:pt x="12799" y="4197"/>
                </a:lnTo>
                <a:lnTo>
                  <a:pt x="12775" y="4156"/>
                </a:lnTo>
                <a:lnTo>
                  <a:pt x="12753" y="4114"/>
                </a:lnTo>
                <a:lnTo>
                  <a:pt x="12730" y="4072"/>
                </a:lnTo>
                <a:lnTo>
                  <a:pt x="12708" y="4029"/>
                </a:lnTo>
                <a:lnTo>
                  <a:pt x="12685" y="3985"/>
                </a:lnTo>
                <a:lnTo>
                  <a:pt x="12664" y="3941"/>
                </a:lnTo>
                <a:lnTo>
                  <a:pt x="12642" y="3896"/>
                </a:lnTo>
                <a:lnTo>
                  <a:pt x="12621" y="3849"/>
                </a:lnTo>
                <a:lnTo>
                  <a:pt x="12586" y="3771"/>
                </a:lnTo>
                <a:lnTo>
                  <a:pt x="12553" y="3693"/>
                </a:lnTo>
                <a:lnTo>
                  <a:pt x="12521" y="3614"/>
                </a:lnTo>
                <a:lnTo>
                  <a:pt x="12491" y="3534"/>
                </a:lnTo>
                <a:lnTo>
                  <a:pt x="12462" y="3454"/>
                </a:lnTo>
                <a:lnTo>
                  <a:pt x="12434" y="3373"/>
                </a:lnTo>
                <a:lnTo>
                  <a:pt x="12407" y="3291"/>
                </a:lnTo>
                <a:lnTo>
                  <a:pt x="12381" y="3210"/>
                </a:lnTo>
                <a:lnTo>
                  <a:pt x="12357" y="3128"/>
                </a:lnTo>
                <a:lnTo>
                  <a:pt x="12335" y="3045"/>
                </a:lnTo>
                <a:lnTo>
                  <a:pt x="12313" y="2964"/>
                </a:lnTo>
                <a:lnTo>
                  <a:pt x="12293" y="2882"/>
                </a:lnTo>
                <a:lnTo>
                  <a:pt x="12274" y="2801"/>
                </a:lnTo>
                <a:lnTo>
                  <a:pt x="12256" y="2719"/>
                </a:lnTo>
                <a:lnTo>
                  <a:pt x="12239" y="2637"/>
                </a:lnTo>
                <a:lnTo>
                  <a:pt x="12223" y="2557"/>
                </a:lnTo>
                <a:lnTo>
                  <a:pt x="12209" y="2476"/>
                </a:lnTo>
                <a:lnTo>
                  <a:pt x="12195" y="2397"/>
                </a:lnTo>
                <a:lnTo>
                  <a:pt x="12183" y="2318"/>
                </a:lnTo>
                <a:lnTo>
                  <a:pt x="12172" y="2240"/>
                </a:lnTo>
                <a:lnTo>
                  <a:pt x="12162" y="2163"/>
                </a:lnTo>
                <a:lnTo>
                  <a:pt x="12152" y="2087"/>
                </a:lnTo>
                <a:lnTo>
                  <a:pt x="12144" y="2011"/>
                </a:lnTo>
                <a:lnTo>
                  <a:pt x="12136" y="1937"/>
                </a:lnTo>
                <a:lnTo>
                  <a:pt x="12130" y="1864"/>
                </a:lnTo>
                <a:lnTo>
                  <a:pt x="12124" y="1793"/>
                </a:lnTo>
                <a:lnTo>
                  <a:pt x="12120" y="1724"/>
                </a:lnTo>
                <a:lnTo>
                  <a:pt x="12116" y="1655"/>
                </a:lnTo>
                <a:lnTo>
                  <a:pt x="12114" y="1588"/>
                </a:lnTo>
                <a:lnTo>
                  <a:pt x="12111" y="1523"/>
                </a:lnTo>
                <a:lnTo>
                  <a:pt x="12110" y="1459"/>
                </a:lnTo>
                <a:lnTo>
                  <a:pt x="12109" y="1398"/>
                </a:lnTo>
                <a:lnTo>
                  <a:pt x="12110" y="1342"/>
                </a:lnTo>
                <a:lnTo>
                  <a:pt x="12114" y="1289"/>
                </a:lnTo>
                <a:lnTo>
                  <a:pt x="12116" y="1263"/>
                </a:lnTo>
                <a:lnTo>
                  <a:pt x="12119" y="1237"/>
                </a:lnTo>
                <a:lnTo>
                  <a:pt x="12122" y="1211"/>
                </a:lnTo>
                <a:lnTo>
                  <a:pt x="12125" y="1187"/>
                </a:lnTo>
                <a:lnTo>
                  <a:pt x="12130" y="1163"/>
                </a:lnTo>
                <a:lnTo>
                  <a:pt x="12134" y="1139"/>
                </a:lnTo>
                <a:lnTo>
                  <a:pt x="12139" y="1116"/>
                </a:lnTo>
                <a:lnTo>
                  <a:pt x="12146" y="1093"/>
                </a:lnTo>
                <a:lnTo>
                  <a:pt x="12151" y="1071"/>
                </a:lnTo>
                <a:lnTo>
                  <a:pt x="12159" y="1049"/>
                </a:lnTo>
                <a:lnTo>
                  <a:pt x="12165" y="1028"/>
                </a:lnTo>
                <a:lnTo>
                  <a:pt x="12174" y="1007"/>
                </a:lnTo>
                <a:lnTo>
                  <a:pt x="12181" y="987"/>
                </a:lnTo>
                <a:lnTo>
                  <a:pt x="12191" y="966"/>
                </a:lnTo>
                <a:lnTo>
                  <a:pt x="12200" y="947"/>
                </a:lnTo>
                <a:lnTo>
                  <a:pt x="12209" y="928"/>
                </a:lnTo>
                <a:lnTo>
                  <a:pt x="12220" y="910"/>
                </a:lnTo>
                <a:lnTo>
                  <a:pt x="12231" y="891"/>
                </a:lnTo>
                <a:lnTo>
                  <a:pt x="12241" y="874"/>
                </a:lnTo>
                <a:lnTo>
                  <a:pt x="12253" y="857"/>
                </a:lnTo>
                <a:lnTo>
                  <a:pt x="12266" y="840"/>
                </a:lnTo>
                <a:lnTo>
                  <a:pt x="12279" y="824"/>
                </a:lnTo>
                <a:lnTo>
                  <a:pt x="12292" y="809"/>
                </a:lnTo>
                <a:lnTo>
                  <a:pt x="12306" y="793"/>
                </a:lnTo>
                <a:lnTo>
                  <a:pt x="12320" y="777"/>
                </a:lnTo>
                <a:lnTo>
                  <a:pt x="12335" y="764"/>
                </a:lnTo>
                <a:lnTo>
                  <a:pt x="12350" y="750"/>
                </a:lnTo>
                <a:lnTo>
                  <a:pt x="12366" y="736"/>
                </a:lnTo>
                <a:lnTo>
                  <a:pt x="12381" y="724"/>
                </a:lnTo>
                <a:lnTo>
                  <a:pt x="12397" y="711"/>
                </a:lnTo>
                <a:lnTo>
                  <a:pt x="12412" y="700"/>
                </a:lnTo>
                <a:lnTo>
                  <a:pt x="12428" y="688"/>
                </a:lnTo>
                <a:lnTo>
                  <a:pt x="12462" y="668"/>
                </a:lnTo>
                <a:lnTo>
                  <a:pt x="12495" y="649"/>
                </a:lnTo>
                <a:lnTo>
                  <a:pt x="12530" y="631"/>
                </a:lnTo>
                <a:lnTo>
                  <a:pt x="12565" y="616"/>
                </a:lnTo>
                <a:lnTo>
                  <a:pt x="12601" y="601"/>
                </a:lnTo>
                <a:lnTo>
                  <a:pt x="12638" y="590"/>
                </a:lnTo>
                <a:lnTo>
                  <a:pt x="12674" y="578"/>
                </a:lnTo>
                <a:lnTo>
                  <a:pt x="12711" y="568"/>
                </a:lnTo>
                <a:lnTo>
                  <a:pt x="12749" y="558"/>
                </a:lnTo>
                <a:lnTo>
                  <a:pt x="12785" y="551"/>
                </a:lnTo>
                <a:lnTo>
                  <a:pt x="12822" y="544"/>
                </a:lnTo>
                <a:lnTo>
                  <a:pt x="12858" y="539"/>
                </a:lnTo>
                <a:lnTo>
                  <a:pt x="12895" y="535"/>
                </a:lnTo>
                <a:lnTo>
                  <a:pt x="12931" y="530"/>
                </a:lnTo>
                <a:lnTo>
                  <a:pt x="12947" y="548"/>
                </a:lnTo>
                <a:lnTo>
                  <a:pt x="12967" y="564"/>
                </a:lnTo>
                <a:lnTo>
                  <a:pt x="12986" y="580"/>
                </a:lnTo>
                <a:lnTo>
                  <a:pt x="13007" y="594"/>
                </a:lnTo>
                <a:lnTo>
                  <a:pt x="13030" y="608"/>
                </a:lnTo>
                <a:lnTo>
                  <a:pt x="13054" y="621"/>
                </a:lnTo>
                <a:lnTo>
                  <a:pt x="13078" y="633"/>
                </a:lnTo>
                <a:lnTo>
                  <a:pt x="13104" y="643"/>
                </a:lnTo>
                <a:lnTo>
                  <a:pt x="13131" y="652"/>
                </a:lnTo>
                <a:lnTo>
                  <a:pt x="13159" y="660"/>
                </a:lnTo>
                <a:lnTo>
                  <a:pt x="13187" y="668"/>
                </a:lnTo>
                <a:lnTo>
                  <a:pt x="13217" y="673"/>
                </a:lnTo>
                <a:lnTo>
                  <a:pt x="13247" y="679"/>
                </a:lnTo>
                <a:lnTo>
                  <a:pt x="13278" y="682"/>
                </a:lnTo>
                <a:lnTo>
                  <a:pt x="13309" y="684"/>
                </a:lnTo>
                <a:lnTo>
                  <a:pt x="13342" y="685"/>
                </a:lnTo>
                <a:lnTo>
                  <a:pt x="13366" y="684"/>
                </a:lnTo>
                <a:lnTo>
                  <a:pt x="13392" y="683"/>
                </a:lnTo>
                <a:lnTo>
                  <a:pt x="13416" y="681"/>
                </a:lnTo>
                <a:lnTo>
                  <a:pt x="13440" y="678"/>
                </a:lnTo>
                <a:lnTo>
                  <a:pt x="13464" y="674"/>
                </a:lnTo>
                <a:lnTo>
                  <a:pt x="13488" y="669"/>
                </a:lnTo>
                <a:lnTo>
                  <a:pt x="13510" y="664"/>
                </a:lnTo>
                <a:lnTo>
                  <a:pt x="13533" y="658"/>
                </a:lnTo>
                <a:lnTo>
                  <a:pt x="13555" y="651"/>
                </a:lnTo>
                <a:lnTo>
                  <a:pt x="13576" y="643"/>
                </a:lnTo>
                <a:lnTo>
                  <a:pt x="13597" y="636"/>
                </a:lnTo>
                <a:lnTo>
                  <a:pt x="13617" y="627"/>
                </a:lnTo>
                <a:lnTo>
                  <a:pt x="13636" y="617"/>
                </a:lnTo>
                <a:lnTo>
                  <a:pt x="13655" y="607"/>
                </a:lnTo>
                <a:lnTo>
                  <a:pt x="13672" y="596"/>
                </a:lnTo>
                <a:lnTo>
                  <a:pt x="13690" y="585"/>
                </a:lnTo>
                <a:lnTo>
                  <a:pt x="13706" y="573"/>
                </a:lnTo>
                <a:lnTo>
                  <a:pt x="13722" y="561"/>
                </a:lnTo>
                <a:lnTo>
                  <a:pt x="13736" y="548"/>
                </a:lnTo>
                <a:lnTo>
                  <a:pt x="13750" y="535"/>
                </a:lnTo>
                <a:lnTo>
                  <a:pt x="13763" y="521"/>
                </a:lnTo>
                <a:lnTo>
                  <a:pt x="13775" y="507"/>
                </a:lnTo>
                <a:lnTo>
                  <a:pt x="13785" y="492"/>
                </a:lnTo>
                <a:lnTo>
                  <a:pt x="13796" y="477"/>
                </a:lnTo>
                <a:lnTo>
                  <a:pt x="13805" y="461"/>
                </a:lnTo>
                <a:lnTo>
                  <a:pt x="13812" y="446"/>
                </a:lnTo>
                <a:lnTo>
                  <a:pt x="13819" y="430"/>
                </a:lnTo>
                <a:lnTo>
                  <a:pt x="13824" y="412"/>
                </a:lnTo>
                <a:lnTo>
                  <a:pt x="13828" y="395"/>
                </a:lnTo>
                <a:lnTo>
                  <a:pt x="13832" y="378"/>
                </a:lnTo>
                <a:lnTo>
                  <a:pt x="13834" y="361"/>
                </a:lnTo>
                <a:lnTo>
                  <a:pt x="13835" y="344"/>
                </a:lnTo>
                <a:lnTo>
                  <a:pt x="13834" y="325"/>
                </a:lnTo>
                <a:lnTo>
                  <a:pt x="13832" y="308"/>
                </a:lnTo>
                <a:lnTo>
                  <a:pt x="13828" y="291"/>
                </a:lnTo>
                <a:lnTo>
                  <a:pt x="13824" y="274"/>
                </a:lnTo>
                <a:lnTo>
                  <a:pt x="13819" y="258"/>
                </a:lnTo>
                <a:lnTo>
                  <a:pt x="13812" y="242"/>
                </a:lnTo>
                <a:lnTo>
                  <a:pt x="13805" y="226"/>
                </a:lnTo>
                <a:lnTo>
                  <a:pt x="13796" y="210"/>
                </a:lnTo>
                <a:lnTo>
                  <a:pt x="13785" y="195"/>
                </a:lnTo>
                <a:lnTo>
                  <a:pt x="13775" y="180"/>
                </a:lnTo>
                <a:lnTo>
                  <a:pt x="13763" y="166"/>
                </a:lnTo>
                <a:lnTo>
                  <a:pt x="13750" y="152"/>
                </a:lnTo>
                <a:lnTo>
                  <a:pt x="13736" y="139"/>
                </a:lnTo>
                <a:lnTo>
                  <a:pt x="13722" y="126"/>
                </a:lnTo>
                <a:lnTo>
                  <a:pt x="13706" y="114"/>
                </a:lnTo>
                <a:lnTo>
                  <a:pt x="13690" y="102"/>
                </a:lnTo>
                <a:lnTo>
                  <a:pt x="13672" y="90"/>
                </a:lnTo>
                <a:lnTo>
                  <a:pt x="13655" y="79"/>
                </a:lnTo>
                <a:lnTo>
                  <a:pt x="13636" y="70"/>
                </a:lnTo>
                <a:lnTo>
                  <a:pt x="13617" y="60"/>
                </a:lnTo>
                <a:lnTo>
                  <a:pt x="13597" y="52"/>
                </a:lnTo>
                <a:lnTo>
                  <a:pt x="13576" y="43"/>
                </a:lnTo>
                <a:lnTo>
                  <a:pt x="13555" y="35"/>
                </a:lnTo>
                <a:lnTo>
                  <a:pt x="13533" y="29"/>
                </a:lnTo>
                <a:lnTo>
                  <a:pt x="13510" y="23"/>
                </a:lnTo>
                <a:lnTo>
                  <a:pt x="13488" y="17"/>
                </a:lnTo>
                <a:lnTo>
                  <a:pt x="13464" y="13"/>
                </a:lnTo>
                <a:lnTo>
                  <a:pt x="13440" y="9"/>
                </a:lnTo>
                <a:lnTo>
                  <a:pt x="13416" y="6"/>
                </a:lnTo>
                <a:lnTo>
                  <a:pt x="13392" y="4"/>
                </a:lnTo>
                <a:lnTo>
                  <a:pt x="13366" y="2"/>
                </a:lnTo>
                <a:lnTo>
                  <a:pt x="13342" y="2"/>
                </a:lnTo>
                <a:lnTo>
                  <a:pt x="13310" y="3"/>
                </a:lnTo>
                <a:lnTo>
                  <a:pt x="13280" y="4"/>
                </a:lnTo>
                <a:lnTo>
                  <a:pt x="13250" y="8"/>
                </a:lnTo>
                <a:lnTo>
                  <a:pt x="13221" y="12"/>
                </a:lnTo>
                <a:lnTo>
                  <a:pt x="13192" y="18"/>
                </a:lnTo>
                <a:lnTo>
                  <a:pt x="13164" y="25"/>
                </a:lnTo>
                <a:lnTo>
                  <a:pt x="13137" y="32"/>
                </a:lnTo>
                <a:lnTo>
                  <a:pt x="13111" y="41"/>
                </a:lnTo>
                <a:lnTo>
                  <a:pt x="13085" y="52"/>
                </a:lnTo>
                <a:lnTo>
                  <a:pt x="13061" y="62"/>
                </a:lnTo>
                <a:lnTo>
                  <a:pt x="13038" y="74"/>
                </a:lnTo>
                <a:lnTo>
                  <a:pt x="13015" y="87"/>
                </a:lnTo>
                <a:lnTo>
                  <a:pt x="12993" y="101"/>
                </a:lnTo>
                <a:lnTo>
                  <a:pt x="12973" y="115"/>
                </a:lnTo>
                <a:lnTo>
                  <a:pt x="12955" y="131"/>
                </a:lnTo>
                <a:lnTo>
                  <a:pt x="12938" y="147"/>
                </a:lnTo>
                <a:lnTo>
                  <a:pt x="12888" y="151"/>
                </a:lnTo>
                <a:lnTo>
                  <a:pt x="12839" y="157"/>
                </a:lnTo>
                <a:lnTo>
                  <a:pt x="12788" y="163"/>
                </a:lnTo>
                <a:lnTo>
                  <a:pt x="12737" y="172"/>
                </a:lnTo>
                <a:lnTo>
                  <a:pt x="12684" y="181"/>
                </a:lnTo>
                <a:lnTo>
                  <a:pt x="12631" y="194"/>
                </a:lnTo>
                <a:lnTo>
                  <a:pt x="12579" y="208"/>
                </a:lnTo>
                <a:lnTo>
                  <a:pt x="12526" y="223"/>
                </a:lnTo>
                <a:lnTo>
                  <a:pt x="12499" y="233"/>
                </a:lnTo>
                <a:lnTo>
                  <a:pt x="12473" y="242"/>
                </a:lnTo>
                <a:lnTo>
                  <a:pt x="12447" y="252"/>
                </a:lnTo>
                <a:lnTo>
                  <a:pt x="12421" y="262"/>
                </a:lnTo>
                <a:lnTo>
                  <a:pt x="12395" y="274"/>
                </a:lnTo>
                <a:lnTo>
                  <a:pt x="12369" y="286"/>
                </a:lnTo>
                <a:lnTo>
                  <a:pt x="12343" y="297"/>
                </a:lnTo>
                <a:lnTo>
                  <a:pt x="12318" y="310"/>
                </a:lnTo>
                <a:lnTo>
                  <a:pt x="12292" y="324"/>
                </a:lnTo>
                <a:lnTo>
                  <a:pt x="12267" y="338"/>
                </a:lnTo>
                <a:lnTo>
                  <a:pt x="12243" y="353"/>
                </a:lnTo>
                <a:lnTo>
                  <a:pt x="12218" y="369"/>
                </a:lnTo>
                <a:lnTo>
                  <a:pt x="12193" y="386"/>
                </a:lnTo>
                <a:lnTo>
                  <a:pt x="12169" y="403"/>
                </a:lnTo>
                <a:lnTo>
                  <a:pt x="12146" y="421"/>
                </a:lnTo>
                <a:lnTo>
                  <a:pt x="12123" y="439"/>
                </a:lnTo>
                <a:lnTo>
                  <a:pt x="12099" y="460"/>
                </a:lnTo>
                <a:lnTo>
                  <a:pt x="12075" y="481"/>
                </a:lnTo>
                <a:lnTo>
                  <a:pt x="12052" y="504"/>
                </a:lnTo>
                <a:lnTo>
                  <a:pt x="12030" y="526"/>
                </a:lnTo>
                <a:lnTo>
                  <a:pt x="12009" y="549"/>
                </a:lnTo>
                <a:lnTo>
                  <a:pt x="11989" y="573"/>
                </a:lnTo>
                <a:lnTo>
                  <a:pt x="11969" y="597"/>
                </a:lnTo>
                <a:lnTo>
                  <a:pt x="11950" y="623"/>
                </a:lnTo>
                <a:lnTo>
                  <a:pt x="11932" y="648"/>
                </a:lnTo>
                <a:lnTo>
                  <a:pt x="11914" y="674"/>
                </a:lnTo>
                <a:lnTo>
                  <a:pt x="11898" y="701"/>
                </a:lnTo>
                <a:lnTo>
                  <a:pt x="11882" y="728"/>
                </a:lnTo>
                <a:lnTo>
                  <a:pt x="11866" y="756"/>
                </a:lnTo>
                <a:lnTo>
                  <a:pt x="11853" y="785"/>
                </a:lnTo>
                <a:lnTo>
                  <a:pt x="11839" y="814"/>
                </a:lnTo>
                <a:lnTo>
                  <a:pt x="11826" y="843"/>
                </a:lnTo>
                <a:lnTo>
                  <a:pt x="11814" y="874"/>
                </a:lnTo>
                <a:lnTo>
                  <a:pt x="11802" y="904"/>
                </a:lnTo>
                <a:lnTo>
                  <a:pt x="11791" y="936"/>
                </a:lnTo>
                <a:lnTo>
                  <a:pt x="11782" y="969"/>
                </a:lnTo>
                <a:lnTo>
                  <a:pt x="11773" y="1001"/>
                </a:lnTo>
                <a:lnTo>
                  <a:pt x="11764" y="1034"/>
                </a:lnTo>
                <a:lnTo>
                  <a:pt x="11758" y="1067"/>
                </a:lnTo>
                <a:lnTo>
                  <a:pt x="11750" y="1102"/>
                </a:lnTo>
                <a:lnTo>
                  <a:pt x="11745" y="1137"/>
                </a:lnTo>
                <a:lnTo>
                  <a:pt x="11740" y="1173"/>
                </a:lnTo>
                <a:lnTo>
                  <a:pt x="11735" y="1209"/>
                </a:lnTo>
                <a:lnTo>
                  <a:pt x="11732" y="1246"/>
                </a:lnTo>
                <a:lnTo>
                  <a:pt x="11729" y="1283"/>
                </a:lnTo>
                <a:lnTo>
                  <a:pt x="11728" y="1321"/>
                </a:lnTo>
                <a:lnTo>
                  <a:pt x="11726" y="1360"/>
                </a:lnTo>
                <a:lnTo>
                  <a:pt x="11726" y="1398"/>
                </a:lnTo>
                <a:lnTo>
                  <a:pt x="11727" y="1465"/>
                </a:lnTo>
                <a:lnTo>
                  <a:pt x="11728" y="1535"/>
                </a:lnTo>
                <a:lnTo>
                  <a:pt x="11730" y="1608"/>
                </a:lnTo>
                <a:lnTo>
                  <a:pt x="11734" y="1684"/>
                </a:lnTo>
                <a:lnTo>
                  <a:pt x="11739" y="1763"/>
                </a:lnTo>
                <a:lnTo>
                  <a:pt x="11745" y="1846"/>
                </a:lnTo>
                <a:lnTo>
                  <a:pt x="11753" y="1931"/>
                </a:lnTo>
                <a:lnTo>
                  <a:pt x="11761" y="2018"/>
                </a:lnTo>
                <a:lnTo>
                  <a:pt x="11771" y="2108"/>
                </a:lnTo>
                <a:lnTo>
                  <a:pt x="11783" y="2199"/>
                </a:lnTo>
                <a:lnTo>
                  <a:pt x="11796" y="2294"/>
                </a:lnTo>
                <a:lnTo>
                  <a:pt x="11810" y="2389"/>
                </a:lnTo>
                <a:lnTo>
                  <a:pt x="11826" y="2486"/>
                </a:lnTo>
                <a:lnTo>
                  <a:pt x="11843" y="2585"/>
                </a:lnTo>
                <a:lnTo>
                  <a:pt x="11861" y="2685"/>
                </a:lnTo>
                <a:lnTo>
                  <a:pt x="11883" y="2786"/>
                </a:lnTo>
                <a:lnTo>
                  <a:pt x="11905" y="2888"/>
                </a:lnTo>
                <a:lnTo>
                  <a:pt x="11929" y="2990"/>
                </a:lnTo>
                <a:lnTo>
                  <a:pt x="11955" y="3093"/>
                </a:lnTo>
                <a:lnTo>
                  <a:pt x="11983" y="3197"/>
                </a:lnTo>
                <a:lnTo>
                  <a:pt x="12012" y="3300"/>
                </a:lnTo>
                <a:lnTo>
                  <a:pt x="12044" y="3404"/>
                </a:lnTo>
                <a:lnTo>
                  <a:pt x="12077" y="3507"/>
                </a:lnTo>
                <a:lnTo>
                  <a:pt x="12113" y="3610"/>
                </a:lnTo>
                <a:lnTo>
                  <a:pt x="12150" y="3713"/>
                </a:lnTo>
                <a:lnTo>
                  <a:pt x="12190" y="3815"/>
                </a:lnTo>
                <a:lnTo>
                  <a:pt x="12232" y="3916"/>
                </a:lnTo>
                <a:lnTo>
                  <a:pt x="12276" y="4016"/>
                </a:lnTo>
                <a:lnTo>
                  <a:pt x="12322" y="4115"/>
                </a:lnTo>
                <a:lnTo>
                  <a:pt x="12371" y="4213"/>
                </a:lnTo>
                <a:lnTo>
                  <a:pt x="12422" y="4308"/>
                </a:lnTo>
                <a:lnTo>
                  <a:pt x="12476" y="4402"/>
                </a:lnTo>
                <a:lnTo>
                  <a:pt x="12471" y="4419"/>
                </a:lnTo>
                <a:lnTo>
                  <a:pt x="12467" y="4435"/>
                </a:lnTo>
                <a:lnTo>
                  <a:pt x="12465" y="4452"/>
                </a:lnTo>
                <a:lnTo>
                  <a:pt x="12463" y="4468"/>
                </a:lnTo>
                <a:lnTo>
                  <a:pt x="12462" y="4486"/>
                </a:lnTo>
                <a:lnTo>
                  <a:pt x="12462" y="4503"/>
                </a:lnTo>
                <a:lnTo>
                  <a:pt x="12463" y="4520"/>
                </a:lnTo>
                <a:lnTo>
                  <a:pt x="12464" y="4536"/>
                </a:lnTo>
                <a:lnTo>
                  <a:pt x="12467" y="4553"/>
                </a:lnTo>
                <a:lnTo>
                  <a:pt x="12470" y="4569"/>
                </a:lnTo>
                <a:lnTo>
                  <a:pt x="12476" y="4586"/>
                </a:lnTo>
                <a:lnTo>
                  <a:pt x="12481" y="4603"/>
                </a:lnTo>
                <a:lnTo>
                  <a:pt x="12487" y="4619"/>
                </a:lnTo>
                <a:lnTo>
                  <a:pt x="12495" y="4635"/>
                </a:lnTo>
                <a:lnTo>
                  <a:pt x="12504" y="4650"/>
                </a:lnTo>
                <a:lnTo>
                  <a:pt x="12513" y="4665"/>
                </a:lnTo>
                <a:lnTo>
                  <a:pt x="12552" y="4721"/>
                </a:lnTo>
                <a:lnTo>
                  <a:pt x="12593" y="4775"/>
                </a:lnTo>
                <a:lnTo>
                  <a:pt x="12633" y="4828"/>
                </a:lnTo>
                <a:lnTo>
                  <a:pt x="12674" y="4880"/>
                </a:lnTo>
                <a:lnTo>
                  <a:pt x="12716" y="4929"/>
                </a:lnTo>
                <a:lnTo>
                  <a:pt x="12758" y="4978"/>
                </a:lnTo>
                <a:lnTo>
                  <a:pt x="12802" y="5025"/>
                </a:lnTo>
                <a:lnTo>
                  <a:pt x="12846" y="5071"/>
                </a:lnTo>
                <a:lnTo>
                  <a:pt x="12890" y="5116"/>
                </a:lnTo>
                <a:lnTo>
                  <a:pt x="12935" y="5159"/>
                </a:lnTo>
                <a:lnTo>
                  <a:pt x="12982" y="5200"/>
                </a:lnTo>
                <a:lnTo>
                  <a:pt x="13028" y="5240"/>
                </a:lnTo>
                <a:lnTo>
                  <a:pt x="13075" y="5279"/>
                </a:lnTo>
                <a:lnTo>
                  <a:pt x="13123" y="5317"/>
                </a:lnTo>
                <a:lnTo>
                  <a:pt x="13172" y="5352"/>
                </a:lnTo>
                <a:lnTo>
                  <a:pt x="13221" y="5386"/>
                </a:lnTo>
                <a:lnTo>
                  <a:pt x="13271" y="5420"/>
                </a:lnTo>
                <a:lnTo>
                  <a:pt x="13321" y="5451"/>
                </a:lnTo>
                <a:lnTo>
                  <a:pt x="13373" y="5482"/>
                </a:lnTo>
                <a:lnTo>
                  <a:pt x="13424" y="5510"/>
                </a:lnTo>
                <a:lnTo>
                  <a:pt x="13476" y="5538"/>
                </a:lnTo>
                <a:lnTo>
                  <a:pt x="13529" y="5564"/>
                </a:lnTo>
                <a:lnTo>
                  <a:pt x="13582" y="5587"/>
                </a:lnTo>
                <a:lnTo>
                  <a:pt x="13636" y="5611"/>
                </a:lnTo>
                <a:lnTo>
                  <a:pt x="13691" y="5631"/>
                </a:lnTo>
                <a:lnTo>
                  <a:pt x="13746" y="5652"/>
                </a:lnTo>
                <a:lnTo>
                  <a:pt x="13801" y="5670"/>
                </a:lnTo>
                <a:lnTo>
                  <a:pt x="13857" y="5687"/>
                </a:lnTo>
                <a:lnTo>
                  <a:pt x="13913" y="5702"/>
                </a:lnTo>
                <a:lnTo>
                  <a:pt x="13971" y="5716"/>
                </a:lnTo>
                <a:lnTo>
                  <a:pt x="14028" y="5729"/>
                </a:lnTo>
                <a:lnTo>
                  <a:pt x="14086" y="5740"/>
                </a:lnTo>
                <a:lnTo>
                  <a:pt x="14086" y="8059"/>
                </a:lnTo>
                <a:lnTo>
                  <a:pt x="14087" y="8095"/>
                </a:lnTo>
                <a:lnTo>
                  <a:pt x="14087" y="8130"/>
                </a:lnTo>
                <a:lnTo>
                  <a:pt x="14086" y="8165"/>
                </a:lnTo>
                <a:lnTo>
                  <a:pt x="14084" y="8199"/>
                </a:lnTo>
                <a:lnTo>
                  <a:pt x="14082" y="8233"/>
                </a:lnTo>
                <a:lnTo>
                  <a:pt x="14079" y="8267"/>
                </a:lnTo>
                <a:lnTo>
                  <a:pt x="14074" y="8300"/>
                </a:lnTo>
                <a:lnTo>
                  <a:pt x="14069" y="8333"/>
                </a:lnTo>
                <a:lnTo>
                  <a:pt x="14062" y="8364"/>
                </a:lnTo>
                <a:lnTo>
                  <a:pt x="14054" y="8395"/>
                </a:lnTo>
                <a:lnTo>
                  <a:pt x="14045" y="8427"/>
                </a:lnTo>
                <a:lnTo>
                  <a:pt x="14036" y="8456"/>
                </a:lnTo>
                <a:lnTo>
                  <a:pt x="14024" y="8485"/>
                </a:lnTo>
                <a:lnTo>
                  <a:pt x="14010" y="8512"/>
                </a:lnTo>
                <a:lnTo>
                  <a:pt x="13996" y="8538"/>
                </a:lnTo>
                <a:lnTo>
                  <a:pt x="13980" y="8564"/>
                </a:lnTo>
                <a:lnTo>
                  <a:pt x="13962" y="8589"/>
                </a:lnTo>
                <a:lnTo>
                  <a:pt x="13942" y="8611"/>
                </a:lnTo>
                <a:lnTo>
                  <a:pt x="13921" y="8633"/>
                </a:lnTo>
                <a:lnTo>
                  <a:pt x="13898" y="8653"/>
                </a:lnTo>
                <a:lnTo>
                  <a:pt x="13872" y="8672"/>
                </a:lnTo>
                <a:lnTo>
                  <a:pt x="13845" y="8690"/>
                </a:lnTo>
                <a:lnTo>
                  <a:pt x="13816" y="8706"/>
                </a:lnTo>
                <a:lnTo>
                  <a:pt x="13785" y="8720"/>
                </a:lnTo>
                <a:lnTo>
                  <a:pt x="13752" y="8732"/>
                </a:lnTo>
                <a:lnTo>
                  <a:pt x="13717" y="8742"/>
                </a:lnTo>
                <a:lnTo>
                  <a:pt x="13679" y="8751"/>
                </a:lnTo>
                <a:lnTo>
                  <a:pt x="13638" y="8757"/>
                </a:lnTo>
                <a:lnTo>
                  <a:pt x="13596" y="8763"/>
                </a:lnTo>
                <a:lnTo>
                  <a:pt x="13551" y="8765"/>
                </a:lnTo>
                <a:lnTo>
                  <a:pt x="13503" y="8766"/>
                </a:lnTo>
                <a:lnTo>
                  <a:pt x="13452" y="8764"/>
                </a:lnTo>
                <a:lnTo>
                  <a:pt x="9506" y="8764"/>
                </a:lnTo>
                <a:lnTo>
                  <a:pt x="8808" y="5849"/>
                </a:lnTo>
                <a:lnTo>
                  <a:pt x="8805" y="5836"/>
                </a:lnTo>
                <a:lnTo>
                  <a:pt x="8800" y="5825"/>
                </a:lnTo>
                <a:lnTo>
                  <a:pt x="8797" y="5812"/>
                </a:lnTo>
                <a:lnTo>
                  <a:pt x="8792" y="5800"/>
                </a:lnTo>
                <a:lnTo>
                  <a:pt x="8787" y="5789"/>
                </a:lnTo>
                <a:lnTo>
                  <a:pt x="8782" y="5777"/>
                </a:lnTo>
                <a:lnTo>
                  <a:pt x="8775" y="5767"/>
                </a:lnTo>
                <a:lnTo>
                  <a:pt x="8769" y="5756"/>
                </a:lnTo>
                <a:lnTo>
                  <a:pt x="8763" y="5746"/>
                </a:lnTo>
                <a:lnTo>
                  <a:pt x="8755" y="5737"/>
                </a:lnTo>
                <a:lnTo>
                  <a:pt x="8748" y="5727"/>
                </a:lnTo>
                <a:lnTo>
                  <a:pt x="8739" y="5717"/>
                </a:lnTo>
                <a:lnTo>
                  <a:pt x="8730" y="5709"/>
                </a:lnTo>
                <a:lnTo>
                  <a:pt x="8722" y="5700"/>
                </a:lnTo>
                <a:lnTo>
                  <a:pt x="8712" y="5693"/>
                </a:lnTo>
                <a:lnTo>
                  <a:pt x="8702" y="5684"/>
                </a:lnTo>
                <a:lnTo>
                  <a:pt x="8693" y="5677"/>
                </a:lnTo>
                <a:lnTo>
                  <a:pt x="8683" y="5670"/>
                </a:lnTo>
                <a:lnTo>
                  <a:pt x="8673" y="5664"/>
                </a:lnTo>
                <a:lnTo>
                  <a:pt x="8663" y="5658"/>
                </a:lnTo>
                <a:lnTo>
                  <a:pt x="8652" y="5653"/>
                </a:lnTo>
                <a:lnTo>
                  <a:pt x="8641" y="5647"/>
                </a:lnTo>
                <a:lnTo>
                  <a:pt x="8629" y="5643"/>
                </a:lnTo>
                <a:lnTo>
                  <a:pt x="8618" y="5639"/>
                </a:lnTo>
                <a:lnTo>
                  <a:pt x="8594" y="5632"/>
                </a:lnTo>
                <a:lnTo>
                  <a:pt x="8568" y="5627"/>
                </a:lnTo>
                <a:lnTo>
                  <a:pt x="8542" y="5624"/>
                </a:lnTo>
                <a:lnTo>
                  <a:pt x="8515" y="5622"/>
                </a:lnTo>
                <a:lnTo>
                  <a:pt x="8510" y="5622"/>
                </a:lnTo>
                <a:lnTo>
                  <a:pt x="8497" y="5623"/>
                </a:lnTo>
                <a:lnTo>
                  <a:pt x="8484" y="5623"/>
                </a:lnTo>
                <a:lnTo>
                  <a:pt x="8473" y="5625"/>
                </a:lnTo>
                <a:lnTo>
                  <a:pt x="8460" y="5627"/>
                </a:lnTo>
                <a:lnTo>
                  <a:pt x="8447" y="5629"/>
                </a:lnTo>
                <a:lnTo>
                  <a:pt x="8435" y="5632"/>
                </a:lnTo>
                <a:lnTo>
                  <a:pt x="8422" y="5636"/>
                </a:lnTo>
                <a:lnTo>
                  <a:pt x="8410" y="5640"/>
                </a:lnTo>
                <a:lnTo>
                  <a:pt x="8398" y="5644"/>
                </a:lnTo>
                <a:lnTo>
                  <a:pt x="8387" y="5650"/>
                </a:lnTo>
                <a:lnTo>
                  <a:pt x="8376" y="5655"/>
                </a:lnTo>
                <a:lnTo>
                  <a:pt x="8364" y="5661"/>
                </a:lnTo>
                <a:lnTo>
                  <a:pt x="8353" y="5668"/>
                </a:lnTo>
                <a:lnTo>
                  <a:pt x="8344" y="5675"/>
                </a:lnTo>
                <a:lnTo>
                  <a:pt x="8333" y="5683"/>
                </a:lnTo>
                <a:lnTo>
                  <a:pt x="8323" y="5691"/>
                </a:lnTo>
                <a:lnTo>
                  <a:pt x="8305" y="5708"/>
                </a:lnTo>
                <a:lnTo>
                  <a:pt x="8289" y="5726"/>
                </a:lnTo>
                <a:lnTo>
                  <a:pt x="8274" y="5746"/>
                </a:lnTo>
                <a:lnTo>
                  <a:pt x="8260" y="5767"/>
                </a:lnTo>
                <a:lnTo>
                  <a:pt x="8248" y="5789"/>
                </a:lnTo>
                <a:lnTo>
                  <a:pt x="8237" y="5813"/>
                </a:lnTo>
                <a:lnTo>
                  <a:pt x="8233" y="5825"/>
                </a:lnTo>
                <a:lnTo>
                  <a:pt x="8229" y="5837"/>
                </a:lnTo>
                <a:lnTo>
                  <a:pt x="8225" y="5850"/>
                </a:lnTo>
                <a:lnTo>
                  <a:pt x="8223" y="5863"/>
                </a:lnTo>
                <a:lnTo>
                  <a:pt x="7654" y="8764"/>
                </a:lnTo>
                <a:lnTo>
                  <a:pt x="6792" y="8764"/>
                </a:lnTo>
                <a:lnTo>
                  <a:pt x="5940" y="2801"/>
                </a:lnTo>
                <a:lnTo>
                  <a:pt x="5938" y="2788"/>
                </a:lnTo>
                <a:lnTo>
                  <a:pt x="5935" y="2774"/>
                </a:lnTo>
                <a:lnTo>
                  <a:pt x="5932" y="2761"/>
                </a:lnTo>
                <a:lnTo>
                  <a:pt x="5927" y="2748"/>
                </a:lnTo>
                <a:lnTo>
                  <a:pt x="5923" y="2735"/>
                </a:lnTo>
                <a:lnTo>
                  <a:pt x="5918" y="2722"/>
                </a:lnTo>
                <a:lnTo>
                  <a:pt x="5912" y="2710"/>
                </a:lnTo>
                <a:lnTo>
                  <a:pt x="5906" y="2699"/>
                </a:lnTo>
                <a:lnTo>
                  <a:pt x="5899" y="2687"/>
                </a:lnTo>
                <a:lnTo>
                  <a:pt x="5892" y="2676"/>
                </a:lnTo>
                <a:lnTo>
                  <a:pt x="5884" y="2664"/>
                </a:lnTo>
                <a:lnTo>
                  <a:pt x="5877" y="2655"/>
                </a:lnTo>
                <a:lnTo>
                  <a:pt x="5868" y="2644"/>
                </a:lnTo>
                <a:lnTo>
                  <a:pt x="5859" y="2634"/>
                </a:lnTo>
                <a:lnTo>
                  <a:pt x="5850" y="2625"/>
                </a:lnTo>
                <a:lnTo>
                  <a:pt x="5840" y="2616"/>
                </a:lnTo>
                <a:lnTo>
                  <a:pt x="5819" y="2600"/>
                </a:lnTo>
                <a:lnTo>
                  <a:pt x="5797" y="2586"/>
                </a:lnTo>
                <a:lnTo>
                  <a:pt x="5786" y="2579"/>
                </a:lnTo>
                <a:lnTo>
                  <a:pt x="5774" y="2573"/>
                </a:lnTo>
                <a:lnTo>
                  <a:pt x="5762" y="2568"/>
                </a:lnTo>
                <a:lnTo>
                  <a:pt x="5749" y="2562"/>
                </a:lnTo>
                <a:lnTo>
                  <a:pt x="5737" y="2558"/>
                </a:lnTo>
                <a:lnTo>
                  <a:pt x="5724" y="2554"/>
                </a:lnTo>
                <a:lnTo>
                  <a:pt x="5711" y="2550"/>
                </a:lnTo>
                <a:lnTo>
                  <a:pt x="5697" y="2547"/>
                </a:lnTo>
                <a:lnTo>
                  <a:pt x="5685" y="2545"/>
                </a:lnTo>
                <a:lnTo>
                  <a:pt x="5671" y="2544"/>
                </a:lnTo>
                <a:lnTo>
                  <a:pt x="5658" y="2543"/>
                </a:lnTo>
                <a:lnTo>
                  <a:pt x="5644" y="2542"/>
                </a:lnTo>
                <a:lnTo>
                  <a:pt x="5630" y="2543"/>
                </a:lnTo>
                <a:lnTo>
                  <a:pt x="5616" y="2544"/>
                </a:lnTo>
                <a:lnTo>
                  <a:pt x="5603" y="2545"/>
                </a:lnTo>
                <a:lnTo>
                  <a:pt x="5589" y="2547"/>
                </a:lnTo>
                <a:lnTo>
                  <a:pt x="5576" y="2550"/>
                </a:lnTo>
                <a:lnTo>
                  <a:pt x="5563" y="2554"/>
                </a:lnTo>
                <a:lnTo>
                  <a:pt x="5550" y="2558"/>
                </a:lnTo>
                <a:lnTo>
                  <a:pt x="5537" y="2562"/>
                </a:lnTo>
                <a:lnTo>
                  <a:pt x="5526" y="2568"/>
                </a:lnTo>
                <a:lnTo>
                  <a:pt x="5514" y="2573"/>
                </a:lnTo>
                <a:lnTo>
                  <a:pt x="5502" y="2579"/>
                </a:lnTo>
                <a:lnTo>
                  <a:pt x="5490" y="2586"/>
                </a:lnTo>
                <a:lnTo>
                  <a:pt x="5467" y="2600"/>
                </a:lnTo>
                <a:lnTo>
                  <a:pt x="5447" y="2616"/>
                </a:lnTo>
                <a:lnTo>
                  <a:pt x="5437" y="2625"/>
                </a:lnTo>
                <a:lnTo>
                  <a:pt x="5429" y="2633"/>
                </a:lnTo>
                <a:lnTo>
                  <a:pt x="5420" y="2643"/>
                </a:lnTo>
                <a:lnTo>
                  <a:pt x="5412" y="2652"/>
                </a:lnTo>
                <a:lnTo>
                  <a:pt x="5403" y="2663"/>
                </a:lnTo>
                <a:lnTo>
                  <a:pt x="5396" y="2674"/>
                </a:lnTo>
                <a:lnTo>
                  <a:pt x="5389" y="2685"/>
                </a:lnTo>
                <a:lnTo>
                  <a:pt x="5382" y="2696"/>
                </a:lnTo>
                <a:lnTo>
                  <a:pt x="5376" y="2708"/>
                </a:lnTo>
                <a:lnTo>
                  <a:pt x="5370" y="2720"/>
                </a:lnTo>
                <a:lnTo>
                  <a:pt x="5364" y="2733"/>
                </a:lnTo>
                <a:lnTo>
                  <a:pt x="5360" y="2746"/>
                </a:lnTo>
                <a:lnTo>
                  <a:pt x="5356" y="2759"/>
                </a:lnTo>
                <a:lnTo>
                  <a:pt x="5353" y="2772"/>
                </a:lnTo>
                <a:lnTo>
                  <a:pt x="5349" y="2785"/>
                </a:lnTo>
                <a:lnTo>
                  <a:pt x="5347" y="2798"/>
                </a:lnTo>
                <a:lnTo>
                  <a:pt x="4216" y="10408"/>
                </a:lnTo>
                <a:lnTo>
                  <a:pt x="4096" y="9039"/>
                </a:lnTo>
                <a:lnTo>
                  <a:pt x="4093" y="9024"/>
                </a:lnTo>
                <a:lnTo>
                  <a:pt x="4091" y="9010"/>
                </a:lnTo>
                <a:lnTo>
                  <a:pt x="4088" y="8996"/>
                </a:lnTo>
                <a:lnTo>
                  <a:pt x="4085" y="8982"/>
                </a:lnTo>
                <a:lnTo>
                  <a:pt x="4080" y="8969"/>
                </a:lnTo>
                <a:lnTo>
                  <a:pt x="4076" y="8956"/>
                </a:lnTo>
                <a:lnTo>
                  <a:pt x="4071" y="8943"/>
                </a:lnTo>
                <a:lnTo>
                  <a:pt x="4064" y="8930"/>
                </a:lnTo>
                <a:lnTo>
                  <a:pt x="4058" y="8918"/>
                </a:lnTo>
                <a:lnTo>
                  <a:pt x="4051" y="8907"/>
                </a:lnTo>
                <a:lnTo>
                  <a:pt x="4044" y="8896"/>
                </a:lnTo>
                <a:lnTo>
                  <a:pt x="4035" y="8884"/>
                </a:lnTo>
                <a:lnTo>
                  <a:pt x="4028" y="8874"/>
                </a:lnTo>
                <a:lnTo>
                  <a:pt x="4018" y="8864"/>
                </a:lnTo>
                <a:lnTo>
                  <a:pt x="4008" y="8854"/>
                </a:lnTo>
                <a:lnTo>
                  <a:pt x="3999" y="8844"/>
                </a:lnTo>
                <a:lnTo>
                  <a:pt x="3989" y="8836"/>
                </a:lnTo>
                <a:lnTo>
                  <a:pt x="3978" y="8827"/>
                </a:lnTo>
                <a:lnTo>
                  <a:pt x="3968" y="8819"/>
                </a:lnTo>
                <a:lnTo>
                  <a:pt x="3956" y="8811"/>
                </a:lnTo>
                <a:lnTo>
                  <a:pt x="3944" y="8805"/>
                </a:lnTo>
                <a:lnTo>
                  <a:pt x="3932" y="8797"/>
                </a:lnTo>
                <a:lnTo>
                  <a:pt x="3919" y="8792"/>
                </a:lnTo>
                <a:lnTo>
                  <a:pt x="3906" y="8786"/>
                </a:lnTo>
                <a:lnTo>
                  <a:pt x="3894" y="8781"/>
                </a:lnTo>
                <a:lnTo>
                  <a:pt x="3881" y="8777"/>
                </a:lnTo>
                <a:lnTo>
                  <a:pt x="3867" y="8773"/>
                </a:lnTo>
                <a:lnTo>
                  <a:pt x="3853" y="8770"/>
                </a:lnTo>
                <a:lnTo>
                  <a:pt x="3839" y="8767"/>
                </a:lnTo>
                <a:lnTo>
                  <a:pt x="3825" y="8766"/>
                </a:lnTo>
                <a:lnTo>
                  <a:pt x="3811" y="8765"/>
                </a:lnTo>
                <a:lnTo>
                  <a:pt x="3796" y="8764"/>
                </a:lnTo>
                <a:lnTo>
                  <a:pt x="3434" y="8764"/>
                </a:lnTo>
                <a:lnTo>
                  <a:pt x="3434" y="8758"/>
                </a:lnTo>
                <a:lnTo>
                  <a:pt x="3157" y="8758"/>
                </a:lnTo>
                <a:lnTo>
                  <a:pt x="2905" y="8758"/>
                </a:lnTo>
                <a:lnTo>
                  <a:pt x="763" y="8758"/>
                </a:lnTo>
                <a:lnTo>
                  <a:pt x="748" y="8742"/>
                </a:lnTo>
                <a:lnTo>
                  <a:pt x="732" y="8728"/>
                </a:lnTo>
                <a:lnTo>
                  <a:pt x="714" y="8714"/>
                </a:lnTo>
                <a:lnTo>
                  <a:pt x="697" y="8701"/>
                </a:lnTo>
                <a:lnTo>
                  <a:pt x="679" y="8690"/>
                </a:lnTo>
                <a:lnTo>
                  <a:pt x="660" y="8678"/>
                </a:lnTo>
                <a:lnTo>
                  <a:pt x="640" y="8668"/>
                </a:lnTo>
                <a:lnTo>
                  <a:pt x="620" y="8659"/>
                </a:lnTo>
                <a:lnTo>
                  <a:pt x="600" y="8650"/>
                </a:lnTo>
                <a:lnTo>
                  <a:pt x="579" y="8642"/>
                </a:lnTo>
                <a:lnTo>
                  <a:pt x="557" y="8637"/>
                </a:lnTo>
                <a:lnTo>
                  <a:pt x="535" y="8632"/>
                </a:lnTo>
                <a:lnTo>
                  <a:pt x="512" y="8627"/>
                </a:lnTo>
                <a:lnTo>
                  <a:pt x="490" y="8624"/>
                </a:lnTo>
                <a:lnTo>
                  <a:pt x="467" y="8622"/>
                </a:lnTo>
                <a:lnTo>
                  <a:pt x="444" y="8622"/>
                </a:lnTo>
                <a:lnTo>
                  <a:pt x="421" y="8622"/>
                </a:lnTo>
                <a:lnTo>
                  <a:pt x="399" y="8624"/>
                </a:lnTo>
                <a:lnTo>
                  <a:pt x="376" y="8627"/>
                </a:lnTo>
                <a:lnTo>
                  <a:pt x="355" y="8631"/>
                </a:lnTo>
                <a:lnTo>
                  <a:pt x="333" y="8636"/>
                </a:lnTo>
                <a:lnTo>
                  <a:pt x="312" y="8641"/>
                </a:lnTo>
                <a:lnTo>
                  <a:pt x="291" y="8649"/>
                </a:lnTo>
                <a:lnTo>
                  <a:pt x="271" y="8656"/>
                </a:lnTo>
                <a:lnTo>
                  <a:pt x="251" y="8666"/>
                </a:lnTo>
                <a:lnTo>
                  <a:pt x="232" y="8676"/>
                </a:lnTo>
                <a:lnTo>
                  <a:pt x="214" y="8686"/>
                </a:lnTo>
                <a:lnTo>
                  <a:pt x="196" y="8697"/>
                </a:lnTo>
                <a:lnTo>
                  <a:pt x="178" y="8710"/>
                </a:lnTo>
                <a:lnTo>
                  <a:pt x="161" y="8723"/>
                </a:lnTo>
                <a:lnTo>
                  <a:pt x="145" y="8737"/>
                </a:lnTo>
                <a:lnTo>
                  <a:pt x="130" y="8752"/>
                </a:lnTo>
                <a:lnTo>
                  <a:pt x="115" y="8767"/>
                </a:lnTo>
                <a:lnTo>
                  <a:pt x="101" y="8783"/>
                </a:lnTo>
                <a:lnTo>
                  <a:pt x="88" y="8800"/>
                </a:lnTo>
                <a:lnTo>
                  <a:pt x="75" y="8817"/>
                </a:lnTo>
                <a:lnTo>
                  <a:pt x="64" y="8836"/>
                </a:lnTo>
                <a:lnTo>
                  <a:pt x="54" y="8854"/>
                </a:lnTo>
                <a:lnTo>
                  <a:pt x="44" y="8873"/>
                </a:lnTo>
                <a:lnTo>
                  <a:pt x="34" y="8893"/>
                </a:lnTo>
                <a:lnTo>
                  <a:pt x="27" y="8913"/>
                </a:lnTo>
                <a:lnTo>
                  <a:pt x="20" y="8933"/>
                </a:lnTo>
                <a:lnTo>
                  <a:pt x="14" y="8954"/>
                </a:lnTo>
                <a:lnTo>
                  <a:pt x="9" y="8975"/>
                </a:lnTo>
                <a:lnTo>
                  <a:pt x="5" y="8998"/>
                </a:lnTo>
                <a:lnTo>
                  <a:pt x="2" y="9019"/>
                </a:lnTo>
                <a:lnTo>
                  <a:pt x="1" y="9042"/>
                </a:lnTo>
                <a:lnTo>
                  <a:pt x="0" y="9066"/>
                </a:lnTo>
                <a:lnTo>
                  <a:pt x="1" y="9088"/>
                </a:lnTo>
                <a:lnTo>
                  <a:pt x="2" y="9111"/>
                </a:lnTo>
                <a:lnTo>
                  <a:pt x="5" y="9132"/>
                </a:lnTo>
                <a:lnTo>
                  <a:pt x="9" y="9155"/>
                </a:lnTo>
                <a:lnTo>
                  <a:pt x="14" y="9176"/>
                </a:lnTo>
                <a:lnTo>
                  <a:pt x="20" y="9197"/>
                </a:lnTo>
                <a:lnTo>
                  <a:pt x="27" y="9218"/>
                </a:lnTo>
                <a:lnTo>
                  <a:pt x="34" y="9237"/>
                </a:lnTo>
                <a:lnTo>
                  <a:pt x="44" y="9258"/>
                </a:lnTo>
                <a:lnTo>
                  <a:pt x="54" y="9276"/>
                </a:lnTo>
                <a:lnTo>
                  <a:pt x="64" y="9295"/>
                </a:lnTo>
                <a:lnTo>
                  <a:pt x="75" y="9312"/>
                </a:lnTo>
                <a:lnTo>
                  <a:pt x="88" y="9331"/>
                </a:lnTo>
                <a:lnTo>
                  <a:pt x="101" y="9347"/>
                </a:lnTo>
                <a:lnTo>
                  <a:pt x="115" y="9363"/>
                </a:lnTo>
                <a:lnTo>
                  <a:pt x="130" y="9378"/>
                </a:lnTo>
                <a:lnTo>
                  <a:pt x="145" y="9393"/>
                </a:lnTo>
                <a:lnTo>
                  <a:pt x="161" y="9407"/>
                </a:lnTo>
                <a:lnTo>
                  <a:pt x="178" y="9420"/>
                </a:lnTo>
                <a:lnTo>
                  <a:pt x="196" y="9433"/>
                </a:lnTo>
                <a:lnTo>
                  <a:pt x="214" y="9445"/>
                </a:lnTo>
                <a:lnTo>
                  <a:pt x="232" y="9455"/>
                </a:lnTo>
                <a:lnTo>
                  <a:pt x="251" y="9465"/>
                </a:lnTo>
                <a:lnTo>
                  <a:pt x="271" y="9474"/>
                </a:lnTo>
                <a:lnTo>
                  <a:pt x="291" y="9481"/>
                </a:lnTo>
                <a:lnTo>
                  <a:pt x="312" y="9489"/>
                </a:lnTo>
                <a:lnTo>
                  <a:pt x="333" y="9494"/>
                </a:lnTo>
                <a:lnTo>
                  <a:pt x="355" y="9499"/>
                </a:lnTo>
                <a:lnTo>
                  <a:pt x="376" y="9504"/>
                </a:lnTo>
                <a:lnTo>
                  <a:pt x="399" y="9506"/>
                </a:lnTo>
                <a:lnTo>
                  <a:pt x="421" y="9508"/>
                </a:lnTo>
                <a:lnTo>
                  <a:pt x="444" y="9508"/>
                </a:lnTo>
                <a:lnTo>
                  <a:pt x="467" y="9508"/>
                </a:lnTo>
                <a:lnTo>
                  <a:pt x="490" y="9506"/>
                </a:lnTo>
                <a:lnTo>
                  <a:pt x="512" y="9503"/>
                </a:lnTo>
                <a:lnTo>
                  <a:pt x="535" y="9499"/>
                </a:lnTo>
                <a:lnTo>
                  <a:pt x="557" y="9494"/>
                </a:lnTo>
                <a:lnTo>
                  <a:pt x="579" y="9488"/>
                </a:lnTo>
                <a:lnTo>
                  <a:pt x="600" y="9480"/>
                </a:lnTo>
                <a:lnTo>
                  <a:pt x="620" y="9471"/>
                </a:lnTo>
                <a:lnTo>
                  <a:pt x="640" y="9463"/>
                </a:lnTo>
                <a:lnTo>
                  <a:pt x="660" y="9452"/>
                </a:lnTo>
                <a:lnTo>
                  <a:pt x="679" y="9441"/>
                </a:lnTo>
                <a:lnTo>
                  <a:pt x="697" y="9428"/>
                </a:lnTo>
                <a:lnTo>
                  <a:pt x="714" y="9416"/>
                </a:lnTo>
                <a:lnTo>
                  <a:pt x="732" y="9402"/>
                </a:lnTo>
                <a:lnTo>
                  <a:pt x="748" y="9388"/>
                </a:lnTo>
                <a:lnTo>
                  <a:pt x="763" y="9373"/>
                </a:lnTo>
                <a:lnTo>
                  <a:pt x="2905" y="9373"/>
                </a:lnTo>
                <a:lnTo>
                  <a:pt x="3157" y="9373"/>
                </a:lnTo>
                <a:lnTo>
                  <a:pt x="3434" y="9373"/>
                </a:lnTo>
                <a:lnTo>
                  <a:pt x="3434" y="9364"/>
                </a:lnTo>
                <a:lnTo>
                  <a:pt x="3522" y="9364"/>
                </a:lnTo>
                <a:lnTo>
                  <a:pt x="3841" y="12988"/>
                </a:lnTo>
                <a:lnTo>
                  <a:pt x="3842" y="13001"/>
                </a:lnTo>
                <a:lnTo>
                  <a:pt x="3844" y="13015"/>
                </a:lnTo>
                <a:lnTo>
                  <a:pt x="3847" y="13028"/>
                </a:lnTo>
                <a:lnTo>
                  <a:pt x="3851" y="13042"/>
                </a:lnTo>
                <a:lnTo>
                  <a:pt x="3855" y="13055"/>
                </a:lnTo>
                <a:lnTo>
                  <a:pt x="3859" y="13068"/>
                </a:lnTo>
                <a:lnTo>
                  <a:pt x="3865" y="13080"/>
                </a:lnTo>
                <a:lnTo>
                  <a:pt x="3870" y="13091"/>
                </a:lnTo>
                <a:lnTo>
                  <a:pt x="3875" y="13103"/>
                </a:lnTo>
                <a:lnTo>
                  <a:pt x="3883" y="13115"/>
                </a:lnTo>
                <a:lnTo>
                  <a:pt x="3889" y="13127"/>
                </a:lnTo>
                <a:lnTo>
                  <a:pt x="3897" y="13138"/>
                </a:lnTo>
                <a:lnTo>
                  <a:pt x="3905" y="13148"/>
                </a:lnTo>
                <a:lnTo>
                  <a:pt x="3914" y="13158"/>
                </a:lnTo>
                <a:lnTo>
                  <a:pt x="3923" y="13168"/>
                </a:lnTo>
                <a:lnTo>
                  <a:pt x="3932" y="13177"/>
                </a:lnTo>
                <a:lnTo>
                  <a:pt x="3942" y="13187"/>
                </a:lnTo>
                <a:lnTo>
                  <a:pt x="3953" y="13196"/>
                </a:lnTo>
                <a:lnTo>
                  <a:pt x="3963" y="13203"/>
                </a:lnTo>
                <a:lnTo>
                  <a:pt x="3975" y="13211"/>
                </a:lnTo>
                <a:lnTo>
                  <a:pt x="3986" y="13218"/>
                </a:lnTo>
                <a:lnTo>
                  <a:pt x="3998" y="13225"/>
                </a:lnTo>
                <a:lnTo>
                  <a:pt x="4010" y="13231"/>
                </a:lnTo>
                <a:lnTo>
                  <a:pt x="4022" y="13236"/>
                </a:lnTo>
                <a:lnTo>
                  <a:pt x="4034" y="13242"/>
                </a:lnTo>
                <a:lnTo>
                  <a:pt x="4047" y="13246"/>
                </a:lnTo>
                <a:lnTo>
                  <a:pt x="4060" y="13249"/>
                </a:lnTo>
                <a:lnTo>
                  <a:pt x="4073" y="13254"/>
                </a:lnTo>
                <a:lnTo>
                  <a:pt x="4087" y="13256"/>
                </a:lnTo>
                <a:lnTo>
                  <a:pt x="4101" y="13258"/>
                </a:lnTo>
                <a:lnTo>
                  <a:pt x="4115" y="13259"/>
                </a:lnTo>
                <a:lnTo>
                  <a:pt x="4129" y="13260"/>
                </a:lnTo>
                <a:lnTo>
                  <a:pt x="4133" y="13260"/>
                </a:lnTo>
                <a:lnTo>
                  <a:pt x="4137" y="13260"/>
                </a:lnTo>
                <a:lnTo>
                  <a:pt x="4151" y="13260"/>
                </a:lnTo>
                <a:lnTo>
                  <a:pt x="4165" y="13259"/>
                </a:lnTo>
                <a:lnTo>
                  <a:pt x="4179" y="13257"/>
                </a:lnTo>
                <a:lnTo>
                  <a:pt x="4192" y="13255"/>
                </a:lnTo>
                <a:lnTo>
                  <a:pt x="4206" y="13252"/>
                </a:lnTo>
                <a:lnTo>
                  <a:pt x="4219" y="13249"/>
                </a:lnTo>
                <a:lnTo>
                  <a:pt x="4232" y="13245"/>
                </a:lnTo>
                <a:lnTo>
                  <a:pt x="4244" y="13241"/>
                </a:lnTo>
                <a:lnTo>
                  <a:pt x="4257" y="13236"/>
                </a:lnTo>
                <a:lnTo>
                  <a:pt x="4268" y="13231"/>
                </a:lnTo>
                <a:lnTo>
                  <a:pt x="4280" y="13225"/>
                </a:lnTo>
                <a:lnTo>
                  <a:pt x="4291" y="13218"/>
                </a:lnTo>
                <a:lnTo>
                  <a:pt x="4314" y="13204"/>
                </a:lnTo>
                <a:lnTo>
                  <a:pt x="4334" y="13189"/>
                </a:lnTo>
                <a:lnTo>
                  <a:pt x="4344" y="13179"/>
                </a:lnTo>
                <a:lnTo>
                  <a:pt x="4353" y="13171"/>
                </a:lnTo>
                <a:lnTo>
                  <a:pt x="4362" y="13161"/>
                </a:lnTo>
                <a:lnTo>
                  <a:pt x="4371" y="13150"/>
                </a:lnTo>
                <a:lnTo>
                  <a:pt x="4378" y="13141"/>
                </a:lnTo>
                <a:lnTo>
                  <a:pt x="4387" y="13130"/>
                </a:lnTo>
                <a:lnTo>
                  <a:pt x="4393" y="13118"/>
                </a:lnTo>
                <a:lnTo>
                  <a:pt x="4400" y="13108"/>
                </a:lnTo>
                <a:lnTo>
                  <a:pt x="4406" y="13096"/>
                </a:lnTo>
                <a:lnTo>
                  <a:pt x="4411" y="13084"/>
                </a:lnTo>
                <a:lnTo>
                  <a:pt x="4417" y="13071"/>
                </a:lnTo>
                <a:lnTo>
                  <a:pt x="4421" y="13059"/>
                </a:lnTo>
                <a:lnTo>
                  <a:pt x="4425" y="13046"/>
                </a:lnTo>
                <a:lnTo>
                  <a:pt x="4429" y="13033"/>
                </a:lnTo>
                <a:lnTo>
                  <a:pt x="4432" y="13019"/>
                </a:lnTo>
                <a:lnTo>
                  <a:pt x="4434" y="13005"/>
                </a:lnTo>
                <a:lnTo>
                  <a:pt x="5637" y="4917"/>
                </a:lnTo>
                <a:lnTo>
                  <a:pt x="6235" y="9105"/>
                </a:lnTo>
                <a:lnTo>
                  <a:pt x="6237" y="9105"/>
                </a:lnTo>
                <a:lnTo>
                  <a:pt x="6239" y="9119"/>
                </a:lnTo>
                <a:lnTo>
                  <a:pt x="6242" y="9132"/>
                </a:lnTo>
                <a:lnTo>
                  <a:pt x="6245" y="9146"/>
                </a:lnTo>
                <a:lnTo>
                  <a:pt x="6249" y="9159"/>
                </a:lnTo>
                <a:lnTo>
                  <a:pt x="6254" y="9172"/>
                </a:lnTo>
                <a:lnTo>
                  <a:pt x="6258" y="9184"/>
                </a:lnTo>
                <a:lnTo>
                  <a:pt x="6264" y="9197"/>
                </a:lnTo>
                <a:lnTo>
                  <a:pt x="6270" y="9208"/>
                </a:lnTo>
                <a:lnTo>
                  <a:pt x="6276" y="9219"/>
                </a:lnTo>
                <a:lnTo>
                  <a:pt x="6284" y="9231"/>
                </a:lnTo>
                <a:lnTo>
                  <a:pt x="6292" y="9242"/>
                </a:lnTo>
                <a:lnTo>
                  <a:pt x="6299" y="9252"/>
                </a:lnTo>
                <a:lnTo>
                  <a:pt x="6316" y="9272"/>
                </a:lnTo>
                <a:lnTo>
                  <a:pt x="6336" y="9290"/>
                </a:lnTo>
                <a:lnTo>
                  <a:pt x="6356" y="9306"/>
                </a:lnTo>
                <a:lnTo>
                  <a:pt x="6379" y="9321"/>
                </a:lnTo>
                <a:lnTo>
                  <a:pt x="6389" y="9328"/>
                </a:lnTo>
                <a:lnTo>
                  <a:pt x="6401" y="9333"/>
                </a:lnTo>
                <a:lnTo>
                  <a:pt x="6414" y="9339"/>
                </a:lnTo>
                <a:lnTo>
                  <a:pt x="6426" y="9344"/>
                </a:lnTo>
                <a:lnTo>
                  <a:pt x="6439" y="9349"/>
                </a:lnTo>
                <a:lnTo>
                  <a:pt x="6452" y="9352"/>
                </a:lnTo>
                <a:lnTo>
                  <a:pt x="6465" y="9355"/>
                </a:lnTo>
                <a:lnTo>
                  <a:pt x="6477" y="9359"/>
                </a:lnTo>
                <a:lnTo>
                  <a:pt x="6490" y="9361"/>
                </a:lnTo>
                <a:lnTo>
                  <a:pt x="6504" y="9363"/>
                </a:lnTo>
                <a:lnTo>
                  <a:pt x="6518" y="9364"/>
                </a:lnTo>
                <a:lnTo>
                  <a:pt x="6531" y="9364"/>
                </a:lnTo>
                <a:lnTo>
                  <a:pt x="7902" y="9364"/>
                </a:lnTo>
                <a:lnTo>
                  <a:pt x="7915" y="9364"/>
                </a:lnTo>
                <a:lnTo>
                  <a:pt x="7928" y="9363"/>
                </a:lnTo>
                <a:lnTo>
                  <a:pt x="7941" y="9361"/>
                </a:lnTo>
                <a:lnTo>
                  <a:pt x="7954" y="9359"/>
                </a:lnTo>
                <a:lnTo>
                  <a:pt x="7966" y="9357"/>
                </a:lnTo>
                <a:lnTo>
                  <a:pt x="7978" y="9353"/>
                </a:lnTo>
                <a:lnTo>
                  <a:pt x="7991" y="9350"/>
                </a:lnTo>
                <a:lnTo>
                  <a:pt x="8003" y="9346"/>
                </a:lnTo>
                <a:lnTo>
                  <a:pt x="8027" y="9335"/>
                </a:lnTo>
                <a:lnTo>
                  <a:pt x="8049" y="9323"/>
                </a:lnTo>
                <a:lnTo>
                  <a:pt x="8071" y="9310"/>
                </a:lnTo>
                <a:lnTo>
                  <a:pt x="8091" y="9295"/>
                </a:lnTo>
                <a:lnTo>
                  <a:pt x="8109" y="9278"/>
                </a:lnTo>
                <a:lnTo>
                  <a:pt x="8127" y="9260"/>
                </a:lnTo>
                <a:lnTo>
                  <a:pt x="8135" y="9250"/>
                </a:lnTo>
                <a:lnTo>
                  <a:pt x="8143" y="9241"/>
                </a:lnTo>
                <a:lnTo>
                  <a:pt x="8150" y="9230"/>
                </a:lnTo>
                <a:lnTo>
                  <a:pt x="8157" y="9219"/>
                </a:lnTo>
                <a:lnTo>
                  <a:pt x="8163" y="9207"/>
                </a:lnTo>
                <a:lnTo>
                  <a:pt x="8168" y="9197"/>
                </a:lnTo>
                <a:lnTo>
                  <a:pt x="8175" y="9185"/>
                </a:lnTo>
                <a:lnTo>
                  <a:pt x="8179" y="9172"/>
                </a:lnTo>
                <a:lnTo>
                  <a:pt x="8184" y="9160"/>
                </a:lnTo>
                <a:lnTo>
                  <a:pt x="8188" y="9147"/>
                </a:lnTo>
                <a:lnTo>
                  <a:pt x="8191" y="9134"/>
                </a:lnTo>
                <a:lnTo>
                  <a:pt x="8194" y="9121"/>
                </a:lnTo>
                <a:lnTo>
                  <a:pt x="8545" y="7328"/>
                </a:lnTo>
                <a:lnTo>
                  <a:pt x="8977" y="9134"/>
                </a:lnTo>
                <a:lnTo>
                  <a:pt x="8981" y="9147"/>
                </a:lnTo>
                <a:lnTo>
                  <a:pt x="8984" y="9159"/>
                </a:lnTo>
                <a:lnTo>
                  <a:pt x="8988" y="9171"/>
                </a:lnTo>
                <a:lnTo>
                  <a:pt x="8993" y="9183"/>
                </a:lnTo>
                <a:lnTo>
                  <a:pt x="8998" y="9193"/>
                </a:lnTo>
                <a:lnTo>
                  <a:pt x="9003" y="9205"/>
                </a:lnTo>
                <a:lnTo>
                  <a:pt x="9010" y="9216"/>
                </a:lnTo>
                <a:lnTo>
                  <a:pt x="9016" y="9227"/>
                </a:lnTo>
                <a:lnTo>
                  <a:pt x="9031" y="9246"/>
                </a:lnTo>
                <a:lnTo>
                  <a:pt x="9047" y="9265"/>
                </a:lnTo>
                <a:lnTo>
                  <a:pt x="9065" y="9282"/>
                </a:lnTo>
                <a:lnTo>
                  <a:pt x="9084" y="9300"/>
                </a:lnTo>
                <a:lnTo>
                  <a:pt x="9104" y="9314"/>
                </a:lnTo>
                <a:lnTo>
                  <a:pt x="9125" y="9326"/>
                </a:lnTo>
                <a:lnTo>
                  <a:pt x="9147" y="9337"/>
                </a:lnTo>
                <a:lnTo>
                  <a:pt x="9170" y="9347"/>
                </a:lnTo>
                <a:lnTo>
                  <a:pt x="9193" y="9354"/>
                </a:lnTo>
                <a:lnTo>
                  <a:pt x="9218" y="9360"/>
                </a:lnTo>
                <a:lnTo>
                  <a:pt x="9231" y="9362"/>
                </a:lnTo>
                <a:lnTo>
                  <a:pt x="9244" y="9363"/>
                </a:lnTo>
                <a:lnTo>
                  <a:pt x="9257" y="9364"/>
                </a:lnTo>
                <a:lnTo>
                  <a:pt x="9270" y="9364"/>
                </a:lnTo>
                <a:lnTo>
                  <a:pt x="9536" y="9364"/>
                </a:lnTo>
                <a:lnTo>
                  <a:pt x="9803" y="9364"/>
                </a:lnTo>
                <a:lnTo>
                  <a:pt x="10069" y="9364"/>
                </a:lnTo>
                <a:lnTo>
                  <a:pt x="10335" y="9364"/>
                </a:lnTo>
                <a:lnTo>
                  <a:pt x="10602" y="9364"/>
                </a:lnTo>
                <a:lnTo>
                  <a:pt x="10868" y="9364"/>
                </a:lnTo>
                <a:lnTo>
                  <a:pt x="11136" y="9364"/>
                </a:lnTo>
                <a:lnTo>
                  <a:pt x="11402" y="9364"/>
                </a:lnTo>
                <a:lnTo>
                  <a:pt x="11669" y="9364"/>
                </a:lnTo>
                <a:lnTo>
                  <a:pt x="11935" y="9364"/>
                </a:lnTo>
                <a:lnTo>
                  <a:pt x="12203" y="9364"/>
                </a:lnTo>
                <a:lnTo>
                  <a:pt x="12469" y="9364"/>
                </a:lnTo>
                <a:lnTo>
                  <a:pt x="12736" y="9364"/>
                </a:lnTo>
                <a:lnTo>
                  <a:pt x="13002" y="9364"/>
                </a:lnTo>
                <a:lnTo>
                  <a:pt x="13269" y="9364"/>
                </a:lnTo>
                <a:lnTo>
                  <a:pt x="13535" y="9364"/>
                </a:lnTo>
                <a:lnTo>
                  <a:pt x="13580" y="9364"/>
                </a:lnTo>
                <a:lnTo>
                  <a:pt x="13625" y="9364"/>
                </a:lnTo>
                <a:lnTo>
                  <a:pt x="13670" y="9364"/>
                </a:lnTo>
                <a:lnTo>
                  <a:pt x="13715" y="9364"/>
                </a:lnTo>
                <a:lnTo>
                  <a:pt x="13761" y="9364"/>
                </a:lnTo>
                <a:lnTo>
                  <a:pt x="13806" y="9364"/>
                </a:lnTo>
                <a:lnTo>
                  <a:pt x="13850" y="9364"/>
                </a:lnTo>
                <a:lnTo>
                  <a:pt x="13895" y="9364"/>
                </a:lnTo>
                <a:lnTo>
                  <a:pt x="13927" y="9363"/>
                </a:lnTo>
                <a:lnTo>
                  <a:pt x="13960" y="9360"/>
                </a:lnTo>
                <a:lnTo>
                  <a:pt x="13994" y="9354"/>
                </a:lnTo>
                <a:lnTo>
                  <a:pt x="14027" y="9348"/>
                </a:lnTo>
                <a:lnTo>
                  <a:pt x="14061" y="9339"/>
                </a:lnTo>
                <a:lnTo>
                  <a:pt x="14095" y="9329"/>
                </a:lnTo>
                <a:lnTo>
                  <a:pt x="14129" y="9316"/>
                </a:lnTo>
                <a:lnTo>
                  <a:pt x="14162" y="9303"/>
                </a:lnTo>
                <a:lnTo>
                  <a:pt x="14197" y="9287"/>
                </a:lnTo>
                <a:lnTo>
                  <a:pt x="14230" y="9270"/>
                </a:lnTo>
                <a:lnTo>
                  <a:pt x="14263" y="9251"/>
                </a:lnTo>
                <a:lnTo>
                  <a:pt x="14296" y="9231"/>
                </a:lnTo>
                <a:lnTo>
                  <a:pt x="14327" y="9210"/>
                </a:lnTo>
                <a:lnTo>
                  <a:pt x="14358" y="9188"/>
                </a:lnTo>
                <a:lnTo>
                  <a:pt x="14389" y="9164"/>
                </a:lnTo>
                <a:lnTo>
                  <a:pt x="14418" y="9140"/>
                </a:lnTo>
                <a:lnTo>
                  <a:pt x="14447" y="9114"/>
                </a:lnTo>
                <a:lnTo>
                  <a:pt x="14474" y="9087"/>
                </a:lnTo>
                <a:lnTo>
                  <a:pt x="14500" y="9059"/>
                </a:lnTo>
                <a:lnTo>
                  <a:pt x="14526" y="9030"/>
                </a:lnTo>
                <a:lnTo>
                  <a:pt x="14548" y="9001"/>
                </a:lnTo>
                <a:lnTo>
                  <a:pt x="14571" y="8971"/>
                </a:lnTo>
                <a:lnTo>
                  <a:pt x="14591" y="8940"/>
                </a:lnTo>
                <a:lnTo>
                  <a:pt x="14609" y="8909"/>
                </a:lnTo>
                <a:lnTo>
                  <a:pt x="14627" y="8877"/>
                </a:lnTo>
                <a:lnTo>
                  <a:pt x="14641" y="8844"/>
                </a:lnTo>
                <a:lnTo>
                  <a:pt x="14653" y="8812"/>
                </a:lnTo>
                <a:lnTo>
                  <a:pt x="14664" y="8779"/>
                </a:lnTo>
                <a:lnTo>
                  <a:pt x="14673" y="8746"/>
                </a:lnTo>
                <a:lnTo>
                  <a:pt x="14679" y="8711"/>
                </a:lnTo>
                <a:lnTo>
                  <a:pt x="14683" y="8678"/>
                </a:lnTo>
                <a:lnTo>
                  <a:pt x="14685" y="8643"/>
                </a:lnTo>
                <a:lnTo>
                  <a:pt x="14685" y="5735"/>
                </a:lnTo>
                <a:lnTo>
                  <a:pt x="14744" y="5725"/>
                </a:lnTo>
                <a:lnTo>
                  <a:pt x="14803" y="5712"/>
                </a:lnTo>
                <a:lnTo>
                  <a:pt x="14863" y="5697"/>
                </a:lnTo>
                <a:lnTo>
                  <a:pt x="14922" y="5682"/>
                </a:lnTo>
                <a:lnTo>
                  <a:pt x="14982" y="5664"/>
                </a:lnTo>
                <a:lnTo>
                  <a:pt x="15041" y="5645"/>
                </a:lnTo>
                <a:lnTo>
                  <a:pt x="15101" y="5625"/>
                </a:lnTo>
                <a:lnTo>
                  <a:pt x="15161" y="5603"/>
                </a:lnTo>
                <a:lnTo>
                  <a:pt x="15221" y="5581"/>
                </a:lnTo>
                <a:lnTo>
                  <a:pt x="15280" y="5556"/>
                </a:lnTo>
                <a:lnTo>
                  <a:pt x="15338" y="5530"/>
                </a:lnTo>
                <a:lnTo>
                  <a:pt x="15397" y="5502"/>
                </a:lnTo>
                <a:lnTo>
                  <a:pt x="15455" y="5475"/>
                </a:lnTo>
                <a:lnTo>
                  <a:pt x="15513" y="5444"/>
                </a:lnTo>
                <a:lnTo>
                  <a:pt x="15570" y="5412"/>
                </a:lnTo>
                <a:lnTo>
                  <a:pt x="15626" y="5379"/>
                </a:lnTo>
                <a:lnTo>
                  <a:pt x="15683" y="5345"/>
                </a:lnTo>
                <a:lnTo>
                  <a:pt x="15737" y="5309"/>
                </a:lnTo>
                <a:lnTo>
                  <a:pt x="15792" y="5273"/>
                </a:lnTo>
                <a:lnTo>
                  <a:pt x="15845" y="5234"/>
                </a:lnTo>
                <a:lnTo>
                  <a:pt x="15898" y="5194"/>
                </a:lnTo>
                <a:lnTo>
                  <a:pt x="15950" y="5152"/>
                </a:lnTo>
                <a:lnTo>
                  <a:pt x="16001" y="5109"/>
                </a:lnTo>
                <a:lnTo>
                  <a:pt x="16050" y="5065"/>
                </a:lnTo>
                <a:lnTo>
                  <a:pt x="16098" y="5020"/>
                </a:lnTo>
                <a:lnTo>
                  <a:pt x="16146" y="4974"/>
                </a:lnTo>
                <a:lnTo>
                  <a:pt x="16192" y="4926"/>
                </a:lnTo>
                <a:lnTo>
                  <a:pt x="16237" y="4876"/>
                </a:lnTo>
                <a:lnTo>
                  <a:pt x="16281" y="4826"/>
                </a:lnTo>
                <a:lnTo>
                  <a:pt x="16323" y="4773"/>
                </a:lnTo>
                <a:lnTo>
                  <a:pt x="16364" y="4720"/>
                </a:lnTo>
                <a:lnTo>
                  <a:pt x="16402" y="4665"/>
                </a:lnTo>
                <a:lnTo>
                  <a:pt x="16412" y="4650"/>
                </a:lnTo>
                <a:lnTo>
                  <a:pt x="16421" y="4635"/>
                </a:lnTo>
                <a:lnTo>
                  <a:pt x="16428" y="4619"/>
                </a:lnTo>
                <a:lnTo>
                  <a:pt x="16435" y="4603"/>
                </a:lnTo>
                <a:lnTo>
                  <a:pt x="16440" y="4585"/>
                </a:lnTo>
                <a:lnTo>
                  <a:pt x="16445" y="4569"/>
                </a:lnTo>
                <a:lnTo>
                  <a:pt x="16449" y="4552"/>
                </a:lnTo>
                <a:lnTo>
                  <a:pt x="16452" y="4535"/>
                </a:lnTo>
                <a:lnTo>
                  <a:pt x="16453" y="4519"/>
                </a:lnTo>
                <a:lnTo>
                  <a:pt x="16454" y="4502"/>
                </a:lnTo>
                <a:lnTo>
                  <a:pt x="16454" y="4484"/>
                </a:lnTo>
                <a:lnTo>
                  <a:pt x="16453" y="4467"/>
                </a:lnTo>
                <a:lnTo>
                  <a:pt x="16452" y="4451"/>
                </a:lnTo>
                <a:lnTo>
                  <a:pt x="16449" y="4434"/>
                </a:lnTo>
                <a:lnTo>
                  <a:pt x="16445" y="4418"/>
                </a:lnTo>
                <a:lnTo>
                  <a:pt x="16440" y="4402"/>
                </a:lnTo>
                <a:lnTo>
                  <a:pt x="16494" y="4308"/>
                </a:lnTo>
                <a:lnTo>
                  <a:pt x="16544" y="4213"/>
                </a:lnTo>
                <a:lnTo>
                  <a:pt x="16594" y="4115"/>
                </a:lnTo>
                <a:lnTo>
                  <a:pt x="16640" y="4016"/>
                </a:lnTo>
                <a:lnTo>
                  <a:pt x="16684" y="3916"/>
                </a:lnTo>
                <a:lnTo>
                  <a:pt x="16726" y="3815"/>
                </a:lnTo>
                <a:lnTo>
                  <a:pt x="16766" y="3713"/>
                </a:lnTo>
                <a:lnTo>
                  <a:pt x="16803" y="3610"/>
                </a:lnTo>
                <a:lnTo>
                  <a:pt x="16839" y="3507"/>
                </a:lnTo>
                <a:lnTo>
                  <a:pt x="16872" y="3404"/>
                </a:lnTo>
                <a:lnTo>
                  <a:pt x="16904" y="3300"/>
                </a:lnTo>
                <a:lnTo>
                  <a:pt x="16933" y="3197"/>
                </a:lnTo>
                <a:lnTo>
                  <a:pt x="16961" y="3093"/>
                </a:lnTo>
                <a:lnTo>
                  <a:pt x="16987" y="2990"/>
                </a:lnTo>
                <a:lnTo>
                  <a:pt x="17012" y="2888"/>
                </a:lnTo>
                <a:lnTo>
                  <a:pt x="17033" y="2786"/>
                </a:lnTo>
                <a:lnTo>
                  <a:pt x="17055" y="2685"/>
                </a:lnTo>
                <a:lnTo>
                  <a:pt x="17073" y="2585"/>
                </a:lnTo>
                <a:lnTo>
                  <a:pt x="17090" y="2486"/>
                </a:lnTo>
                <a:lnTo>
                  <a:pt x="17106" y="2388"/>
                </a:lnTo>
                <a:lnTo>
                  <a:pt x="17120" y="2293"/>
                </a:lnTo>
                <a:lnTo>
                  <a:pt x="17133" y="2198"/>
                </a:lnTo>
                <a:lnTo>
                  <a:pt x="17145" y="2107"/>
                </a:lnTo>
                <a:lnTo>
                  <a:pt x="17155" y="2017"/>
                </a:lnTo>
                <a:lnTo>
                  <a:pt x="17163" y="1930"/>
                </a:lnTo>
                <a:lnTo>
                  <a:pt x="17171" y="1844"/>
                </a:lnTo>
                <a:lnTo>
                  <a:pt x="17177" y="1762"/>
                </a:lnTo>
                <a:lnTo>
                  <a:pt x="17181" y="1683"/>
                </a:lnTo>
                <a:lnTo>
                  <a:pt x="17186" y="1605"/>
                </a:lnTo>
                <a:lnTo>
                  <a:pt x="17188" y="1532"/>
                </a:lnTo>
                <a:lnTo>
                  <a:pt x="17190" y="1463"/>
                </a:lnTo>
                <a:lnTo>
                  <a:pt x="17190" y="1396"/>
                </a:lnTo>
                <a:close/>
              </a:path>
            </a:pathLst>
          </a:custGeom>
          <a:solidFill>
            <a:schemeClr val="bg1">
              <a:lumMod val="95000"/>
              <a:alpha val="10000"/>
            </a:schemeClr>
          </a:solidFill>
          <a:ln>
            <a:noFill/>
          </a:ln>
        </p:spPr>
        <p:txBody>
          <a:bodyPr vert="horz" wrap="square" lIns="91440" tIns="45720" rIns="91440" bIns="45720" numCol="1" anchor="t" anchorCtr="0" compatLnSpc="1"/>
          <a:lstStyle/>
          <a:p>
            <a:endParaRPr lang="en-US" dirty="0">
              <a:cs typeface="+mn-ea"/>
              <a:sym typeface="+mn-lt"/>
            </a:endParaRPr>
          </a:p>
        </p:txBody>
      </p:sp>
      <p:grpSp>
        <p:nvGrpSpPr>
          <p:cNvPr id="38" name="Group 37"/>
          <p:cNvGrpSpPr/>
          <p:nvPr/>
        </p:nvGrpSpPr>
        <p:grpSpPr>
          <a:xfrm>
            <a:off x="10439654" y="6340314"/>
            <a:ext cx="1092851" cy="178812"/>
            <a:chOff x="10439654" y="436097"/>
            <a:chExt cx="1092851" cy="178812"/>
          </a:xfrm>
        </p:grpSpPr>
        <p:sp>
          <p:nvSpPr>
            <p:cNvPr id="39" name="Freeform 49"/>
            <p:cNvSpPr/>
            <p:nvPr/>
          </p:nvSpPr>
          <p:spPr bwMode="auto">
            <a:xfrm>
              <a:off x="11351485" y="437201"/>
              <a:ext cx="181020" cy="177708"/>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1"/>
            </a:solidFill>
            <a:ln>
              <a:noFill/>
            </a:ln>
            <a:effectLst/>
          </p:spPr>
          <p:txBody>
            <a:bodyPr wrap="none" lIns="34290" tIns="17145" rIns="34290" bIns="17145" anchor="ctr"/>
            <a:lstStyle/>
            <a:p>
              <a:endParaRPr lang="en-US" dirty="0">
                <a:cs typeface="+mn-ea"/>
                <a:sym typeface="+mn-lt"/>
              </a:endParaRPr>
            </a:p>
          </p:txBody>
        </p:sp>
        <p:sp>
          <p:nvSpPr>
            <p:cNvPr id="40" name="Freeform 78"/>
            <p:cNvSpPr/>
            <p:nvPr/>
          </p:nvSpPr>
          <p:spPr bwMode="auto">
            <a:xfrm>
              <a:off x="11047909" y="436097"/>
              <a:ext cx="181020" cy="178812"/>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1" name="Freeform 79"/>
            <p:cNvSpPr/>
            <p:nvPr/>
          </p:nvSpPr>
          <p:spPr bwMode="auto">
            <a:xfrm>
              <a:off x="10744333" y="436097"/>
              <a:ext cx="181020" cy="178812"/>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sp>
          <p:nvSpPr>
            <p:cNvPr id="42" name="Freeform 86"/>
            <p:cNvSpPr/>
            <p:nvPr/>
          </p:nvSpPr>
          <p:spPr bwMode="auto">
            <a:xfrm>
              <a:off x="10439654" y="436097"/>
              <a:ext cx="182123" cy="178812"/>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bg1">
                <a:lumMod val="65000"/>
                <a:alpha val="30000"/>
              </a:schemeClr>
            </a:solidFill>
            <a:ln>
              <a:noFill/>
            </a:ln>
            <a:effectLst/>
          </p:spPr>
          <p:txBody>
            <a:bodyPr wrap="none" lIns="34290" tIns="17145" rIns="34290" bIns="17145" anchor="ctr"/>
            <a:lstStyle/>
            <a:p>
              <a:endParaRPr lang="en-US" dirty="0">
                <a:cs typeface="+mn-ea"/>
                <a:sym typeface="+mn-lt"/>
              </a:endParaRPr>
            </a:p>
          </p:txBody>
        </p:sp>
      </p:grpSp>
      <p:cxnSp>
        <p:nvCxnSpPr>
          <p:cNvPr id="33" name="Straight Connector 32"/>
          <p:cNvCxnSpPr/>
          <p:nvPr/>
        </p:nvCxnSpPr>
        <p:spPr>
          <a:xfrm>
            <a:off x="6423098" y="2684866"/>
            <a:ext cx="0" cy="120315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09695" y="109855"/>
            <a:ext cx="2814320" cy="706755"/>
          </a:xfrm>
          <a:prstGeom prst="rect">
            <a:avLst/>
          </a:prstGeom>
          <a:noFill/>
        </p:spPr>
        <p:txBody>
          <a:bodyPr wrap="none" rtlCol="0">
            <a:spAutoFit/>
          </a:bodyPr>
          <a:p>
            <a:r>
              <a:rPr lang="zh-CN" altLang="en-US" sz="4000"/>
              <a:t>肺恶性肿瘤</a:t>
            </a:r>
            <a:r>
              <a:rPr lang="en-US" altLang="zh-CN"/>
              <a:t> </a:t>
            </a:r>
            <a:endParaRPr lang="en-US" altLang="zh-CN"/>
          </a:p>
        </p:txBody>
      </p:sp>
      <p:sp>
        <p:nvSpPr>
          <p:cNvPr id="3" name="文本框 2"/>
          <p:cNvSpPr txBox="1"/>
          <p:nvPr/>
        </p:nvSpPr>
        <p:spPr>
          <a:xfrm>
            <a:off x="1270000" y="816610"/>
            <a:ext cx="9433560" cy="1476375"/>
          </a:xfrm>
          <a:prstGeom prst="rect">
            <a:avLst/>
          </a:prstGeom>
          <a:noFill/>
        </p:spPr>
        <p:txBody>
          <a:bodyPr wrap="square" rtlCol="0">
            <a:spAutoFit/>
          </a:bodyPr>
          <a:p>
            <a:r>
              <a:rPr lang="zh-CN" altLang="en-US"/>
              <a:t>肺癌或原发性支气管癌或原发性支气管肺癌是起源于呼吸上皮细胞的恶性肿瘤，是最常见的肺部原发性恶性肿瘤。根据组织病变可非为小细胞癌和非小细胞癌，发病高峰在</a:t>
            </a:r>
            <a:r>
              <a:rPr lang="en-US" altLang="zh-CN"/>
              <a:t>55-65</a:t>
            </a:r>
            <a:r>
              <a:rPr lang="zh-CN" altLang="en-US">
                <a:ea typeface="宋体" panose="02010600030101010101" pitchFamily="2" charset="-122"/>
              </a:rPr>
              <a:t>岁，男性多于女性。临床症状多隐匿，以咳嗽、咳痰、咯血和消瘦为主要表现，线影像学主要表现为肺部结节、肿块影等。由于</a:t>
            </a:r>
            <a:r>
              <a:rPr lang="en-US" altLang="zh-CN">
                <a:ea typeface="宋体" panose="02010600030101010101" pitchFamily="2" charset="-122"/>
              </a:rPr>
              <a:t>75%</a:t>
            </a:r>
            <a:r>
              <a:rPr lang="zh-CN" altLang="en-US">
                <a:ea typeface="宋体" panose="02010600030101010101" pitchFamily="2" charset="-122"/>
              </a:rPr>
              <a:t>的病人就诊时已是肺癌晚期，故其五年生存率低于</a:t>
            </a:r>
            <a:r>
              <a:rPr lang="en-US" altLang="zh-CN">
                <a:ea typeface="宋体" panose="02010600030101010101" pitchFamily="2" charset="-122"/>
              </a:rPr>
              <a:t>20%</a:t>
            </a:r>
            <a:endParaRPr lang="zh-CN" altLang="en-US"/>
          </a:p>
          <a:p>
            <a:endParaRPr lang="zh-CN" altLang="en-US"/>
          </a:p>
        </p:txBody>
      </p:sp>
      <p:sp>
        <p:nvSpPr>
          <p:cNvPr id="4" name="文本框 3"/>
          <p:cNvSpPr txBox="1"/>
          <p:nvPr/>
        </p:nvSpPr>
        <p:spPr>
          <a:xfrm>
            <a:off x="1398270" y="2042795"/>
            <a:ext cx="9177020" cy="2834640"/>
          </a:xfrm>
          <a:prstGeom prst="rect">
            <a:avLst/>
          </a:prstGeom>
          <a:noFill/>
        </p:spPr>
        <p:txBody>
          <a:bodyPr wrap="square" rtlCol="0">
            <a:spAutoFit/>
          </a:bodyPr>
          <a:p>
            <a:r>
              <a:rPr lang="zh-CN" altLang="en-US"/>
              <a:t>病因及发病机制：</a:t>
            </a:r>
            <a:endParaRPr lang="zh-CN" altLang="en-US"/>
          </a:p>
          <a:p>
            <a:r>
              <a:rPr lang="zh-CN" altLang="en-US"/>
              <a:t>肺癌的病因和发病机制迄今尚未明确，但有证据显示与下列因素有关。</a:t>
            </a:r>
            <a:endParaRPr lang="zh-CN" altLang="en-US"/>
          </a:p>
          <a:p>
            <a:r>
              <a:rPr lang="zh-CN" altLang="en-US" b="1">
                <a:solidFill>
                  <a:srgbClr val="FF0000"/>
                </a:solidFill>
                <a:highlight>
                  <a:srgbClr val="FFFF00"/>
                </a:highlight>
              </a:rPr>
              <a:t>(一)吸烟</a:t>
            </a:r>
            <a:endParaRPr lang="zh-CN" altLang="en-US" b="1">
              <a:solidFill>
                <a:srgbClr val="FF0000"/>
              </a:solidFill>
              <a:highlight>
                <a:srgbClr val="FFFF00"/>
              </a:highlight>
            </a:endParaRPr>
          </a:p>
          <a:p>
            <a:r>
              <a:rPr lang="zh-CN" altLang="en-US"/>
              <a:t>吸烟是引起肺癌最常见的原因，约85%肺癌病人有吸烟史。吸烟20~30包(定义为每天1包吸烟史20~30年)者罹患肺癌的危险性明显增加。与从不吸烟者相比吸烟者发生肺癌的危险性平均高10倍，重度吸烟者可达10~25倍。已戒烟者罹患肺癌的危险性比那些持续吸烟者降低，但与从未吸烟者相比仍有9倍升高的危险，随着戒烟时间的延长,发生肺癌的危险性逐步降低。吸烟与肺癌之间存在着明确的关系,开始吸烟的年龄越小,吸烟时间越长,吸烟量越大，肺癌的发病率和死亡率越高。</a:t>
            </a:r>
            <a:endParaRPr lang="zh-CN" altLang="en-US"/>
          </a:p>
          <a:p>
            <a:endParaRPr lang="zh-CN" altLang="en-US"/>
          </a:p>
        </p:txBody>
      </p:sp>
      <p:pic>
        <p:nvPicPr>
          <p:cNvPr id="6" name="图片 5" descr="&amp;pky98122319352&amp;"/>
          <p:cNvPicPr>
            <a:picLocks noChangeAspect="1"/>
          </p:cNvPicPr>
          <p:nvPr/>
        </p:nvPicPr>
        <p:blipFill>
          <a:blip r:embed="rId2"/>
          <a:stretch>
            <a:fillRect/>
          </a:stretch>
        </p:blipFill>
        <p:spPr>
          <a:xfrm>
            <a:off x="3869690" y="4618355"/>
            <a:ext cx="2819400" cy="2129790"/>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5540,&quot;width&quot;:13561}"/>
</p:tagLst>
</file>

<file path=ppt/tags/tag2.xml><?xml version="1.0" encoding="utf-8"?>
<p:tagLst xmlns:p="http://schemas.openxmlformats.org/presentationml/2006/main">
  <p:tag name="KSO_WPP_MARK_KEY" val="a6ce9796-f3dc-42ab-ad89-e49b912e5dc2"/>
  <p:tag name="COMMONDATA" val="eyJjb3VudCI6MiwiaGRpZCI6IjZkOGZlYTVmNWFmNzZjZjcyNWNiYmJkMGRmYjM4ZWI5IiwidXNlckNvdW50IjoyfQ=="/>
</p:tagLst>
</file>

<file path=ppt/theme/theme1.xml><?xml version="1.0" encoding="utf-8"?>
<a:theme xmlns:a="http://schemas.openxmlformats.org/drawingml/2006/main" name="Office Theme">
  <a:themeElements>
    <a:clrScheme name="medical color 2">
      <a:dk1>
        <a:sysClr val="windowText" lastClr="000000"/>
      </a:dk1>
      <a:lt1>
        <a:sysClr val="window" lastClr="FFFFFF"/>
      </a:lt1>
      <a:dk2>
        <a:srgbClr val="2D3847"/>
      </a:dk2>
      <a:lt2>
        <a:srgbClr val="E7E6E6"/>
      </a:lt2>
      <a:accent1>
        <a:srgbClr val="01B2A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fontScheme name="pjyhz2dj">
      <a:majorFont>
        <a:latin typeface="阿里巴巴普惠体 Heavy"/>
        <a:ea typeface="阿里巴巴普惠体"/>
        <a:cs typeface=""/>
      </a:majorFont>
      <a:minorFont>
        <a:latin typeface="阿里巴巴普惠体 Heavy"/>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656D78"/>
          </a:solidFill>
          <a:prstDash val="sysDash"/>
          <a:tailEnd type="ova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636931024991419063</Template>
  <TotalTime>0</TotalTime>
  <Words>5692</Words>
  <Application>WPS 演示</Application>
  <PresentationFormat>宽屏</PresentationFormat>
  <Paragraphs>232</Paragraphs>
  <Slides>29</Slides>
  <Notes>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Arial</vt:lpstr>
      <vt:lpstr>宋体</vt:lpstr>
      <vt:lpstr>Wingdings</vt:lpstr>
      <vt:lpstr>Geomanist Regular</vt:lpstr>
      <vt:lpstr>Segoe Print</vt:lpstr>
      <vt:lpstr>阿里巴巴普惠体 Heavy</vt:lpstr>
      <vt:lpstr>阿里巴巴普惠体</vt:lpstr>
      <vt:lpstr>微软雅黑</vt:lpstr>
      <vt:lpstr>Arial Unicode MS</vt:lpstr>
      <vt:lpstr>等线</vt:lpstr>
      <vt:lpstr>阿里巴巴普惠体 Medium</vt:lpstr>
      <vt:lpstr>Calibri</vt:lpstr>
      <vt:lpstr>Segoe UI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Rrgraph2</dc:creator>
  <cp:lastModifiedBy>Administrator</cp:lastModifiedBy>
  <cp:revision>565</cp:revision>
  <dcterms:created xsi:type="dcterms:W3CDTF">1900-01-01T00:00:00Z</dcterms:created>
  <dcterms:modified xsi:type="dcterms:W3CDTF">2025-02-26T08:10:00Z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KSOTemplateUUID">
    <vt:lpwstr>v1.0_mb_x9VSbrPGhpTTafDIWgNB+A==</vt:lpwstr>
  </property>
  <property fmtid="{D5CDD505-2E9C-101B-9397-08002B2CF9AE}" pid="4" name="ICV">
    <vt:lpwstr>C6B33C72072B41E7B6713F6911920388</vt:lpwstr>
  </property>
</Properties>
</file>