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38"/>
  </p:handoutMasterIdLst>
  <p:sldIdLst>
    <p:sldId id="568" r:id="rId3"/>
    <p:sldId id="603" r:id="rId4"/>
    <p:sldId id="604" r:id="rId5"/>
    <p:sldId id="608" r:id="rId6"/>
    <p:sldId id="609" r:id="rId7"/>
    <p:sldId id="567" r:id="rId8"/>
    <p:sldId id="569" r:id="rId10"/>
    <p:sldId id="570" r:id="rId11"/>
    <p:sldId id="605" r:id="rId12"/>
    <p:sldId id="606" r:id="rId13"/>
    <p:sldId id="571" r:id="rId14"/>
    <p:sldId id="573" r:id="rId15"/>
    <p:sldId id="574" r:id="rId16"/>
    <p:sldId id="601" r:id="rId17"/>
    <p:sldId id="602" r:id="rId18"/>
    <p:sldId id="577" r:id="rId19"/>
    <p:sldId id="579" r:id="rId20"/>
    <p:sldId id="610" r:id="rId21"/>
    <p:sldId id="611" r:id="rId22"/>
    <p:sldId id="581" r:id="rId23"/>
    <p:sldId id="582" r:id="rId24"/>
    <p:sldId id="583" r:id="rId25"/>
    <p:sldId id="584" r:id="rId26"/>
    <p:sldId id="585" r:id="rId27"/>
    <p:sldId id="586" r:id="rId28"/>
    <p:sldId id="587" r:id="rId29"/>
    <p:sldId id="594" r:id="rId30"/>
    <p:sldId id="596" r:id="rId31"/>
    <p:sldId id="597" r:id="rId32"/>
    <p:sldId id="598" r:id="rId33"/>
    <p:sldId id="599" r:id="rId34"/>
    <p:sldId id="612" r:id="rId35"/>
    <p:sldId id="600" r:id="rId36"/>
    <p:sldId id="566" r:id="rId37"/>
  </p:sldIdLst>
  <p:sldSz cx="9144000" cy="6858000" type="screen4x3"/>
  <p:notesSz cx="6882130" cy="9296400"/>
  <p:custDataLst>
    <p:tags r:id="rId42"/>
  </p:custDataLst>
  <p:defaultTextStyle>
    <a:defPPr>
      <a:defRPr lang="en-US"/>
    </a:defPPr>
    <a:lvl1pPr marL="0" lvl="0"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B2B2B2"/>
    <a:srgbClr val="80CE32"/>
    <a:srgbClr val="0099FF"/>
    <a:srgbClr val="3399FF"/>
    <a:srgbClr val="33CCFF"/>
    <a:srgbClr val="CCFFFF"/>
    <a:srgbClr val="FFAB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220"/>
    <p:restoredTop sz="86870"/>
  </p:normalViewPr>
  <p:slideViewPr>
    <p:cSldViewPr snapToGrid="0" showGuides="1">
      <p:cViewPr>
        <p:scale>
          <a:sx n="66" d="100"/>
          <a:sy n="66" d="100"/>
        </p:scale>
        <p:origin x="-2165" y="-538"/>
      </p:cViewPr>
      <p:guideLst>
        <p:guide orient="horz" pos="4195"/>
        <p:guide orient="horz" pos="117"/>
        <p:guide orient="horz" pos="2665"/>
        <p:guide orient="horz" pos="803"/>
        <p:guide pos="479"/>
        <p:guide pos="5660"/>
        <p:guide pos="5332"/>
        <p:guide pos="792"/>
        <p:guide pos="2736"/>
        <p:guide pos="4128"/>
        <p:guide pos="1547"/>
        <p:guide pos="225"/>
      </p:guideLst>
    </p:cSldViewPr>
  </p:slideViewPr>
  <p:notesTextViewPr>
    <p:cViewPr>
      <p:scale>
        <a:sx n="100" d="100"/>
        <a:sy n="100" d="100"/>
      </p:scale>
      <p:origin x="0" y="0"/>
    </p:cViewPr>
  </p:notesTextViewPr>
  <p:sorterViewPr showFormatting="0">
    <p:cViewPr>
      <p:scale>
        <a:sx n="100" d="100"/>
        <a:sy n="100" d="100"/>
      </p:scale>
      <p:origin x="0" y="10902"/>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2" Type="http://schemas.openxmlformats.org/officeDocument/2006/relationships/tags" Target="tags/tag1.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8548" name="页脚占位符 108547"/>
          <p:cNvSpPr>
            <a:spLocks noGrp="1"/>
          </p:cNvSpPr>
          <p:nvPr>
            <p:ph type="ftr" sz="quarter" idx="2"/>
          </p:nvPr>
        </p:nvSpPr>
        <p:spPr>
          <a:xfrm>
            <a:off x="0" y="8829675"/>
            <a:ext cx="2982913" cy="465138"/>
          </a:xfrm>
          <a:prstGeom prst="rect">
            <a:avLst/>
          </a:prstGeom>
          <a:noFill/>
          <a:ln w="9525">
            <a:noFill/>
          </a:ln>
        </p:spPr>
        <p:txBody>
          <a:bodyPr lIns="90713" tIns="45357" rIns="90713" bIns="45357" anchor="b"/>
          <a:lstStyle>
            <a:lvl1pPr defTabSz="906780">
              <a:defRPr sz="1200" noProof="1" dirty="0"/>
            </a:lvl1pPr>
          </a:lstStyle>
          <a:p>
            <a:pPr marL="0" marR="0" lvl="0" indent="0" algn="l" defTabSz="906780" rtl="0" eaLnBrk="1" fontAlgn="base" latinLnBrk="0" hangingPunct="1">
              <a:lnSpc>
                <a:spcPct val="110000"/>
              </a:lnSpc>
              <a:spcBef>
                <a:spcPct val="40000"/>
              </a:spcBef>
              <a:spcAft>
                <a:spcPct val="0"/>
              </a:spcAft>
              <a:buClrTx/>
              <a:buSzTx/>
              <a:buFontTx/>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8549" name="灯片编号占位符 108548"/>
          <p:cNvSpPr>
            <a:spLocks noGrp="1"/>
          </p:cNvSpPr>
          <p:nvPr>
            <p:ph type="sldNum" sz="quarter" idx="3"/>
          </p:nvPr>
        </p:nvSpPr>
        <p:spPr>
          <a:xfrm>
            <a:off x="3897313" y="8829675"/>
            <a:ext cx="2982913" cy="465138"/>
          </a:xfrm>
          <a:prstGeom prst="rect">
            <a:avLst/>
          </a:prstGeom>
          <a:noFill/>
          <a:ln w="9525">
            <a:noFill/>
          </a:ln>
        </p:spPr>
        <p:txBody>
          <a:bodyPr vert="horz" wrap="square" lIns="90713" tIns="45357" rIns="90713" bIns="45357" numCol="1" anchor="b" anchorCtr="0" compatLnSpc="1"/>
          <a:p>
            <a:pPr lvl="0" algn="r" defTabSz="906780"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
        <p:nvSpPr>
          <p:cNvPr id="108550" name="日期占位符 108549"/>
          <p:cNvSpPr>
            <a:spLocks noGrp="1"/>
          </p:cNvSpPr>
          <p:nvPr>
            <p:ph type="dt" sz="quarter" idx="1"/>
          </p:nvPr>
        </p:nvSpPr>
        <p:spPr>
          <a:xfrm>
            <a:off x="3897313" y="0"/>
            <a:ext cx="2982913" cy="473075"/>
          </a:xfrm>
          <a:prstGeom prst="rect">
            <a:avLst/>
          </a:prstGeom>
          <a:noFill/>
          <a:ln w="9525">
            <a:noFill/>
          </a:ln>
        </p:spPr>
        <p:txBody>
          <a:bodyPr lIns="90713" tIns="45357" rIns="90713" bIns="45357"/>
          <a:lstStyle>
            <a:lvl1pPr algn="r" defTabSz="906780">
              <a:defRPr sz="1200" i="1" noProof="1" dirty="0">
                <a:latin typeface="Times New Roman" panose="02020603050405020304" pitchFamily="18" charset="0"/>
              </a:defRPr>
            </a:lvl1pPr>
          </a:lstStyle>
          <a:p>
            <a:pPr marL="0" marR="0" lvl="0" indent="0" algn="r" defTabSz="906780" rtl="0" eaLnBrk="1" fontAlgn="base" latinLnBrk="0" hangingPunct="1">
              <a:lnSpc>
                <a:spcPct val="110000"/>
              </a:lnSpc>
              <a:spcBef>
                <a:spcPct val="40000"/>
              </a:spcBef>
              <a:spcAft>
                <a:spcPct val="0"/>
              </a:spcAft>
              <a:buClrTx/>
              <a:buSzTx/>
              <a:buFontTx/>
              <a:buNone/>
              <a:defRPr/>
            </a:pPr>
            <a:endParaRPr kumimoji="0" lang="zh-CN" altLang="en-US" sz="1200" b="0" i="1"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幻灯片图像占位符 12291"/>
          <p:cNvSpPr>
            <a:spLocks noRot="1" noTextEdit="1"/>
          </p:cNvSpPr>
          <p:nvPr>
            <p:ph type="sldImg"/>
          </p:nvPr>
        </p:nvSpPr>
        <p:spPr>
          <a:xfrm>
            <a:off x="801688" y="731838"/>
            <a:ext cx="3714750" cy="2786062"/>
          </a:xfrm>
          <a:prstGeom prst="rect">
            <a:avLst/>
          </a:prstGeom>
          <a:noFill/>
          <a:ln w="9525" cap="flat" cmpd="sng">
            <a:solidFill>
              <a:srgbClr val="000000"/>
            </a:solidFill>
            <a:prstDash val="solid"/>
            <a:miter/>
            <a:headEnd type="none" w="med" len="med"/>
            <a:tailEnd type="none" w="med" len="med"/>
          </a:ln>
        </p:spPr>
      </p:sp>
      <p:sp>
        <p:nvSpPr>
          <p:cNvPr id="4099" name="文本占位符 12292"/>
          <p:cNvSpPr>
            <a:spLocks noGrp="1" noChangeArrowheads="1"/>
          </p:cNvSpPr>
          <p:nvPr>
            <p:ph type="body" sz="quarter" idx="4294967295"/>
          </p:nvPr>
        </p:nvSpPr>
        <p:spPr bwMode="auto">
          <a:xfrm>
            <a:off x="755650" y="3779838"/>
            <a:ext cx="5387975" cy="4819650"/>
          </a:xfrm>
          <a:prstGeom prst="rect">
            <a:avLst/>
          </a:prstGeom>
          <a:noFill/>
          <a:ln w="9525">
            <a:noFill/>
            <a:miter lim="800000"/>
          </a:ln>
        </p:spPr>
        <p:txBody>
          <a:bodyPr vert="horz" wrap="square" lIns="91712" tIns="45856" rIns="91712" bIns="45856" numCol="1" anchor="t" anchorCtr="0" compatLnSpc="1"/>
          <a:lstStyle/>
          <a:p>
            <a:pPr marL="0" marR="0" lvl="0" indent="0" algn="just" defTabSz="914400" rtl="0" eaLnBrk="1" fontAlgn="base" latinLnBrk="0" hangingPunct="1">
              <a:lnSpc>
                <a:spcPct val="95000"/>
              </a:lnSpc>
              <a:spcBef>
                <a:spcPct val="30000"/>
              </a:spcBef>
              <a:spcAft>
                <a:spcPct val="0"/>
              </a:spcAft>
              <a:buClrTx/>
              <a:buSzTx/>
              <a:buFontTx/>
              <a:buNone/>
              <a:defRPr/>
            </a:pPr>
            <a:r>
              <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rPr>
              <a:t>Click to edit Master text styles</a:t>
            </a:r>
            <a:endPar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endParaRPr>
          </a:p>
          <a:p>
            <a:pPr marL="285750" marR="0" lvl="1" indent="-171450" algn="just" defTabSz="914400" rtl="0" eaLnBrk="1" fontAlgn="base" latinLnBrk="0" hangingPunct="1">
              <a:lnSpc>
                <a:spcPct val="95000"/>
              </a:lnSpc>
              <a:spcBef>
                <a:spcPct val="25000"/>
              </a:spcBef>
              <a:spcAft>
                <a:spcPct val="0"/>
              </a:spcAft>
              <a:buClrTx/>
              <a:buSzTx/>
              <a:buFontTx/>
              <a:buChar char="•"/>
              <a:defRPr/>
            </a:pPr>
            <a:r>
              <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rPr>
              <a:t>Second level</a:t>
            </a:r>
            <a:endPar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endParaRPr>
          </a:p>
          <a:p>
            <a:pPr marL="571500" marR="0" lvl="2" indent="-171450" algn="just" defTabSz="914400" rtl="0" eaLnBrk="1" fontAlgn="base" latinLnBrk="0" hangingPunct="1">
              <a:lnSpc>
                <a:spcPct val="95000"/>
              </a:lnSpc>
              <a:spcBef>
                <a:spcPct val="25000"/>
              </a:spcBef>
              <a:spcAft>
                <a:spcPct val="0"/>
              </a:spcAft>
              <a:buClrTx/>
              <a:buSzTx/>
              <a:buFont typeface="Symbol" panose="05050102010706020507" pitchFamily="18" charset="2"/>
              <a:buChar char="-"/>
              <a:defRPr/>
            </a:pPr>
            <a:r>
              <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rPr>
              <a:t>Third level</a:t>
            </a:r>
            <a:endPar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endParaRPr>
          </a:p>
          <a:p>
            <a:pPr marL="914400" marR="0" lvl="3" indent="-228600" algn="just" defTabSz="914400" rtl="0" eaLnBrk="1" fontAlgn="base" latinLnBrk="0" hangingPunct="1">
              <a:lnSpc>
                <a:spcPct val="95000"/>
              </a:lnSpc>
              <a:spcBef>
                <a:spcPct val="25000"/>
              </a:spcBef>
              <a:spcAft>
                <a:spcPct val="0"/>
              </a:spcAft>
              <a:buClrTx/>
              <a:buSzTx/>
              <a:buFontTx/>
              <a:buNone/>
              <a:defRPr/>
            </a:pPr>
            <a:r>
              <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rPr>
              <a:t>Fourth level</a:t>
            </a:r>
            <a:endPar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endParaRPr>
          </a:p>
          <a:p>
            <a:pPr marL="1257300" marR="0" lvl="4" indent="-228600" algn="just" defTabSz="914400" rtl="0" eaLnBrk="1" fontAlgn="base" latinLnBrk="0" hangingPunct="1">
              <a:lnSpc>
                <a:spcPct val="95000"/>
              </a:lnSpc>
              <a:spcBef>
                <a:spcPct val="25000"/>
              </a:spcBef>
              <a:spcAft>
                <a:spcPct val="0"/>
              </a:spcAft>
              <a:buClrTx/>
              <a:buSzTx/>
              <a:buFontTx/>
              <a:buNone/>
              <a:defRPr/>
            </a:pPr>
            <a:r>
              <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rPr>
              <a:t>Fifth level</a:t>
            </a:r>
            <a:endParaRPr kumimoji="0" lang="en-US" altLang="zh-CN" sz="1100" b="0" i="0" u="none" strike="noStrike" kern="1200" cap="none" spc="0" normalizeH="0" baseline="0" noProof="0" smtClean="0">
              <a:ln>
                <a:noFill/>
              </a:ln>
              <a:solidFill>
                <a:schemeClr val="tx1"/>
              </a:solidFill>
              <a:effectLst/>
              <a:uLnTx/>
              <a:uFillTx/>
              <a:latin typeface="Times New Roman" panose="02020603050405020304" pitchFamily="18" charset="0"/>
            </a:endParaRPr>
          </a:p>
        </p:txBody>
      </p:sp>
      <p:sp>
        <p:nvSpPr>
          <p:cNvPr id="12294" name="页脚占位符 12293"/>
          <p:cNvSpPr>
            <a:spLocks noGrp="1"/>
          </p:cNvSpPr>
          <p:nvPr>
            <p:ph type="ftr" sz="quarter" idx="4"/>
          </p:nvPr>
        </p:nvSpPr>
        <p:spPr>
          <a:xfrm>
            <a:off x="0" y="8829675"/>
            <a:ext cx="2982913" cy="465138"/>
          </a:xfrm>
          <a:prstGeom prst="rect">
            <a:avLst/>
          </a:prstGeom>
          <a:noFill/>
          <a:ln w="9525">
            <a:noFill/>
          </a:ln>
        </p:spPr>
        <p:txBody>
          <a:bodyPr lIns="90713" tIns="45357" rIns="90713" bIns="45357" anchor="b"/>
          <a:lstStyle>
            <a:lvl1pPr defTabSz="906780">
              <a:defRPr sz="1200" noProof="1" dirty="0"/>
            </a:lvl1pPr>
          </a:lstStyle>
          <a:p>
            <a:pPr marL="0" marR="0" lvl="0" indent="0" algn="l" defTabSz="906780" rtl="0" eaLnBrk="1" fontAlgn="base" latinLnBrk="0" hangingPunct="1">
              <a:lnSpc>
                <a:spcPct val="110000"/>
              </a:lnSpc>
              <a:spcBef>
                <a:spcPct val="40000"/>
              </a:spcBef>
              <a:spcAft>
                <a:spcPct val="0"/>
              </a:spcAft>
              <a:buClrTx/>
              <a:buSzTx/>
              <a:buFontTx/>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295" name="灯片编号占位符 12294"/>
          <p:cNvSpPr>
            <a:spLocks noGrp="1"/>
          </p:cNvSpPr>
          <p:nvPr>
            <p:ph type="sldNum" sz="quarter" idx="5"/>
          </p:nvPr>
        </p:nvSpPr>
        <p:spPr>
          <a:xfrm>
            <a:off x="3897313" y="8829675"/>
            <a:ext cx="2982913" cy="465138"/>
          </a:xfrm>
          <a:prstGeom prst="rect">
            <a:avLst/>
          </a:prstGeom>
          <a:noFill/>
          <a:ln w="9525">
            <a:noFill/>
          </a:ln>
        </p:spPr>
        <p:txBody>
          <a:bodyPr vert="horz" wrap="square" lIns="90713" tIns="45357" rIns="90713" bIns="45357" numCol="1" anchor="b" anchorCtr="0" compatLnSpc="1"/>
          <a:p>
            <a:pPr lvl="0" algn="r" defTabSz="906780"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
        <p:nvSpPr>
          <p:cNvPr id="4102" name="文本框 12295"/>
          <p:cNvSpPr txBox="1"/>
          <p:nvPr/>
        </p:nvSpPr>
        <p:spPr>
          <a:xfrm>
            <a:off x="4568825" y="3332163"/>
            <a:ext cx="1243013" cy="212725"/>
          </a:xfrm>
          <a:prstGeom prst="rect">
            <a:avLst/>
          </a:prstGeom>
          <a:noFill/>
          <a:ln w="9525">
            <a:noFill/>
          </a:ln>
        </p:spPr>
        <p:txBody>
          <a:bodyPr lIns="0" tIns="0" rIns="0" bIns="0" anchor="b" anchorCtr="0">
            <a:spAutoFit/>
          </a:bodyPr>
          <a:p>
            <a:pPr lvl="0" defTabSz="906780">
              <a:spcBef>
                <a:spcPct val="50000"/>
              </a:spcBef>
            </a:pPr>
            <a:r>
              <a:rPr lang="en-US" altLang="zh-CN" sz="1400" b="1" dirty="0"/>
              <a:t>Slide </a:t>
            </a:r>
            <a:fld id="{9A0DB2DC-4C9A-4742-B13C-FB6460FD3503}" type="slidenum">
              <a:rPr lang="en-US" altLang="zh-CN" sz="1400" b="1" dirty="0"/>
            </a:fld>
            <a:endParaRPr lang="en-US" altLang="zh-CN" sz="1400" b="1" dirty="0"/>
          </a:p>
        </p:txBody>
      </p:sp>
      <p:sp>
        <p:nvSpPr>
          <p:cNvPr id="12297" name="日期占位符 12296"/>
          <p:cNvSpPr>
            <a:spLocks noGrp="1"/>
          </p:cNvSpPr>
          <p:nvPr>
            <p:ph type="dt" sz="quarter" idx="1"/>
          </p:nvPr>
        </p:nvSpPr>
        <p:spPr>
          <a:xfrm>
            <a:off x="3897313" y="0"/>
            <a:ext cx="2982913" cy="473075"/>
          </a:xfrm>
          <a:prstGeom prst="rect">
            <a:avLst/>
          </a:prstGeom>
          <a:noFill/>
          <a:ln w="9525">
            <a:noFill/>
          </a:ln>
        </p:spPr>
        <p:txBody>
          <a:bodyPr lIns="90713" tIns="45357" rIns="90713" bIns="45357"/>
          <a:lstStyle>
            <a:lvl1pPr algn="r" defTabSz="906780">
              <a:defRPr sz="1200" i="1" noProof="1" dirty="0">
                <a:latin typeface="Times New Roman" panose="02020603050405020304" pitchFamily="18" charset="0"/>
              </a:defRPr>
            </a:lvl1pPr>
          </a:lstStyle>
          <a:p>
            <a:pPr marL="0" marR="0" lvl="0" indent="0" algn="r" defTabSz="906780" rtl="0" eaLnBrk="1" fontAlgn="base" latinLnBrk="0" hangingPunct="1">
              <a:lnSpc>
                <a:spcPct val="110000"/>
              </a:lnSpc>
              <a:spcBef>
                <a:spcPct val="40000"/>
              </a:spcBef>
              <a:spcAft>
                <a:spcPct val="0"/>
              </a:spcAft>
              <a:buClrTx/>
              <a:buSzTx/>
              <a:buFontTx/>
              <a:buNone/>
              <a:defRPr/>
            </a:pPr>
            <a:endParaRPr kumimoji="0" lang="zh-CN" altLang="en-US" sz="1200" b="0" i="1" u="none" strike="noStrike" kern="1200" cap="none" spc="0" normalizeH="0" baseline="0" noProof="1">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just" rtl="0" fontAlgn="base">
      <a:lnSpc>
        <a:spcPct val="95000"/>
      </a:lnSpc>
      <a:spcBef>
        <a:spcPct val="30000"/>
      </a:spcBef>
      <a:spcAft>
        <a:spcPct val="0"/>
      </a:spcAft>
      <a:defRPr sz="1100" kern="1200">
        <a:solidFill>
          <a:schemeClr val="tx1"/>
        </a:solidFill>
        <a:latin typeface="Times New Roman" panose="02020603050405020304" pitchFamily="18" charset="0"/>
      </a:defRPr>
    </a:lvl1pPr>
    <a:lvl2pPr marL="285750" lvl="1" indent="-171450" algn="just" rtl="0" fontAlgn="base">
      <a:lnSpc>
        <a:spcPct val="95000"/>
      </a:lnSpc>
      <a:spcBef>
        <a:spcPct val="25000"/>
      </a:spcBef>
      <a:spcAft>
        <a:spcPct val="0"/>
      </a:spcAft>
      <a:buChar char="•"/>
      <a:defRPr sz="1100" kern="1200">
        <a:solidFill>
          <a:schemeClr val="tx1"/>
        </a:solidFill>
        <a:latin typeface="Times New Roman" panose="02020603050405020304" pitchFamily="18" charset="0"/>
      </a:defRPr>
    </a:lvl2pPr>
    <a:lvl3pPr marL="571500" lvl="2" indent="-171450" algn="just" rtl="0" fontAlgn="base">
      <a:lnSpc>
        <a:spcPct val="95000"/>
      </a:lnSpc>
      <a:spcBef>
        <a:spcPct val="25000"/>
      </a:spcBef>
      <a:spcAft>
        <a:spcPct val="0"/>
      </a:spcAft>
      <a:buFont typeface="Symbol" panose="05050102010706020507" pitchFamily="18" charset="2"/>
      <a:buChar char="-"/>
      <a:defRPr sz="1100" kern="1200">
        <a:solidFill>
          <a:schemeClr val="tx1"/>
        </a:solidFill>
        <a:latin typeface="Times New Roman" panose="02020603050405020304" pitchFamily="18" charset="0"/>
      </a:defRPr>
    </a:lvl3pPr>
    <a:lvl4pPr marL="914400" lvl="3" indent="-228600" algn="just" rtl="0" fontAlgn="base">
      <a:lnSpc>
        <a:spcPct val="95000"/>
      </a:lnSpc>
      <a:spcBef>
        <a:spcPct val="25000"/>
      </a:spcBef>
      <a:spcAft>
        <a:spcPct val="0"/>
      </a:spcAft>
      <a:defRPr sz="1100" kern="1200">
        <a:solidFill>
          <a:schemeClr val="tx1"/>
        </a:solidFill>
        <a:latin typeface="Times New Roman" panose="02020603050405020304" pitchFamily="18" charset="0"/>
      </a:defRPr>
    </a:lvl4pPr>
    <a:lvl5pPr marL="1257300" lvl="4" indent="-228600" algn="just" rtl="0" fontAlgn="base">
      <a:lnSpc>
        <a:spcPct val="95000"/>
      </a:lnSpc>
      <a:spcBef>
        <a:spcPct val="25000"/>
      </a:spcBef>
      <a:spcAft>
        <a:spcPct val="0"/>
      </a:spcAft>
      <a:defRPr sz="1100" kern="1200">
        <a:solidFill>
          <a:schemeClr val="tx1"/>
        </a:solidFill>
        <a:latin typeface="Times New Roman" panose="02020603050405020304" pitchFamily="18" charset="0"/>
      </a:defRPr>
    </a:lvl5pPr>
    <a:lvl6pPr marL="2286000" lvl="5" indent="-228600" algn="just" defTabSz="914400" rtl="0" eaLnBrk="1" fontAlgn="base" latinLnBrk="0" hangingPunct="1">
      <a:lnSpc>
        <a:spcPct val="95000"/>
      </a:lnSpc>
      <a:spcBef>
        <a:spcPct val="25000"/>
      </a:spcBef>
      <a:spcAft>
        <a:spcPct val="0"/>
      </a:spcAft>
      <a:buFontTx/>
      <a:buNone/>
      <a:defRPr sz="1100" b="0" i="0" u="none" kern="1200" baseline="0">
        <a:solidFill>
          <a:schemeClr val="tx1"/>
        </a:solidFill>
        <a:latin typeface="Times New Roman" panose="02020603050405020304" pitchFamily="18" charset="0"/>
      </a:defRPr>
    </a:lvl6pPr>
    <a:lvl7pPr marL="2743200" lvl="6" indent="-228600" algn="just" defTabSz="914400" rtl="0" eaLnBrk="1" fontAlgn="base" latinLnBrk="0" hangingPunct="1">
      <a:lnSpc>
        <a:spcPct val="95000"/>
      </a:lnSpc>
      <a:spcBef>
        <a:spcPct val="25000"/>
      </a:spcBef>
      <a:spcAft>
        <a:spcPct val="0"/>
      </a:spcAft>
      <a:buFontTx/>
      <a:buNone/>
      <a:defRPr sz="1100" b="0" i="0" u="none" kern="1200" baseline="0">
        <a:solidFill>
          <a:schemeClr val="tx1"/>
        </a:solidFill>
        <a:latin typeface="Times New Roman" panose="02020603050405020304" pitchFamily="18" charset="0"/>
      </a:defRPr>
    </a:lvl7pPr>
    <a:lvl8pPr marL="3200400" lvl="7" indent="-228600" algn="just" defTabSz="914400" rtl="0" eaLnBrk="1" fontAlgn="base" latinLnBrk="0" hangingPunct="1">
      <a:lnSpc>
        <a:spcPct val="95000"/>
      </a:lnSpc>
      <a:spcBef>
        <a:spcPct val="25000"/>
      </a:spcBef>
      <a:spcAft>
        <a:spcPct val="0"/>
      </a:spcAft>
      <a:buFontTx/>
      <a:buNone/>
      <a:defRPr sz="1100" b="0" i="0" u="none" kern="1200" baseline="0">
        <a:solidFill>
          <a:schemeClr val="tx1"/>
        </a:solidFill>
        <a:latin typeface="Times New Roman" panose="02020603050405020304" pitchFamily="18" charset="0"/>
      </a:defRPr>
    </a:lvl8pPr>
    <a:lvl9pPr marL="3657600" lvl="8" indent="-228600" algn="just" defTabSz="914400" rtl="0" eaLnBrk="1" fontAlgn="base" latinLnBrk="0" hangingPunct="1">
      <a:lnSpc>
        <a:spcPct val="95000"/>
      </a:lnSpc>
      <a:spcBef>
        <a:spcPct val="25000"/>
      </a:spcBef>
      <a:spcAft>
        <a:spcPct val="0"/>
      </a:spcAft>
      <a:buFontTx/>
      <a:buNone/>
      <a:defRPr sz="1100" b="0" i="0" u="none" kern="1200" baseline="0">
        <a:solidFill>
          <a:schemeClr val="tx1"/>
        </a:solidFill>
        <a:latin typeface="Times New Roman" panose="02020603050405020304" pitchFamily="18"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11266" name="幻灯片图像占位符 727041"/>
          <p:cNvSpPr>
            <a:spLocks noRot="1" noTextEdit="1"/>
          </p:cNvSpPr>
          <p:nvPr>
            <p:ph type="sldImg"/>
          </p:nvPr>
        </p:nvSpPr>
        <p:spPr>
          <a:xfrm>
            <a:off x="1119188" y="698500"/>
            <a:ext cx="4646612" cy="3484563"/>
          </a:xfrm>
        </p:spPr>
      </p:sp>
      <p:sp>
        <p:nvSpPr>
          <p:cNvPr id="11267" name="文本占位符 727042"/>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44034" name="幻灯片图像占位符 771073"/>
          <p:cNvSpPr>
            <a:spLocks noRot="1" noTextEdit="1"/>
          </p:cNvSpPr>
          <p:nvPr>
            <p:ph type="sldImg"/>
          </p:nvPr>
        </p:nvSpPr>
        <p:spPr>
          <a:xfrm>
            <a:off x="1119188" y="698500"/>
            <a:ext cx="4646612" cy="3484563"/>
          </a:xfrm>
        </p:spPr>
      </p:sp>
      <p:sp>
        <p:nvSpPr>
          <p:cNvPr id="44035" name="文本占位符 771074"/>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46082" name="幻灯片图像占位符 773121"/>
          <p:cNvSpPr>
            <a:spLocks noRot="1" noTextEdit="1"/>
          </p:cNvSpPr>
          <p:nvPr>
            <p:ph type="sldImg"/>
          </p:nvPr>
        </p:nvSpPr>
        <p:spPr>
          <a:xfrm>
            <a:off x="1119188" y="698500"/>
            <a:ext cx="4646612" cy="3484563"/>
          </a:xfrm>
        </p:spPr>
      </p:sp>
      <p:sp>
        <p:nvSpPr>
          <p:cNvPr id="46083" name="文本占位符 773122"/>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48130" name="幻灯片图像占位符 775169"/>
          <p:cNvSpPr>
            <a:spLocks noRot="1" noTextEdit="1"/>
          </p:cNvSpPr>
          <p:nvPr>
            <p:ph type="sldImg"/>
          </p:nvPr>
        </p:nvSpPr>
        <p:spPr>
          <a:xfrm>
            <a:off x="1119188" y="698500"/>
            <a:ext cx="4646612" cy="3484563"/>
          </a:xfrm>
        </p:spPr>
      </p:sp>
      <p:sp>
        <p:nvSpPr>
          <p:cNvPr id="48131" name="文本占位符 775170"/>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lnSpc>
                <a:spcPct val="100000"/>
              </a:lnSpc>
              <a:spcBef>
                <a:spcPct val="0"/>
              </a:spcBef>
            </a:pP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
        <p:nvSpPr>
          <p:cNvPr id="52226" name="幻灯片图像占位符 643073"/>
          <p:cNvSpPr>
            <a:spLocks noRot="1" noTextEdit="1"/>
          </p:cNvSpPr>
          <p:nvPr>
            <p:ph type="sldImg"/>
          </p:nvPr>
        </p:nvSpPr>
        <p:spPr>
          <a:xfrm>
            <a:off x="1117600" y="696913"/>
            <a:ext cx="4648200" cy="3486150"/>
          </a:xfrm>
        </p:spPr>
      </p:sp>
      <p:sp>
        <p:nvSpPr>
          <p:cNvPr id="52227" name="文本占位符 643074"/>
          <p:cNvSpPr>
            <a:spLocks noGrp="1"/>
          </p:cNvSpPr>
          <p:nvPr>
            <p:ph type="body"/>
          </p:nvPr>
        </p:nvSpPr>
        <p:spPr>
          <a:xfrm>
            <a:off x="688975" y="4416425"/>
            <a:ext cx="5505450"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13314" name="幻灯片图像占位符 730113"/>
          <p:cNvSpPr>
            <a:spLocks noRot="1" noTextEdit="1"/>
          </p:cNvSpPr>
          <p:nvPr>
            <p:ph type="sldImg"/>
          </p:nvPr>
        </p:nvSpPr>
        <p:spPr>
          <a:xfrm>
            <a:off x="1119188" y="698500"/>
            <a:ext cx="4646612" cy="3484563"/>
          </a:xfrm>
        </p:spPr>
      </p:sp>
      <p:sp>
        <p:nvSpPr>
          <p:cNvPr id="13315" name="文本占位符 730114"/>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15362" name="幻灯片图像占位符 732161"/>
          <p:cNvSpPr>
            <a:spLocks noRot="1" noTextEdit="1"/>
          </p:cNvSpPr>
          <p:nvPr>
            <p:ph type="sldImg"/>
          </p:nvPr>
        </p:nvSpPr>
        <p:spPr>
          <a:xfrm>
            <a:off x="1120775" y="700088"/>
            <a:ext cx="4641850" cy="3481387"/>
          </a:xfrm>
          <a:ln w="12700"/>
        </p:spPr>
      </p:sp>
      <p:sp>
        <p:nvSpPr>
          <p:cNvPr id="15363" name="文本占位符 732162"/>
          <p:cNvSpPr>
            <a:spLocks noGrp="1"/>
          </p:cNvSpPr>
          <p:nvPr>
            <p:ph type="body"/>
          </p:nvPr>
        </p:nvSpPr>
        <p:spPr>
          <a:xfrm>
            <a:off x="917575" y="4416425"/>
            <a:ext cx="5046663" cy="4183063"/>
          </a:xfrm>
        </p:spPr>
        <p:txBody>
          <a:bodyPr wrap="square" lIns="92075" tIns="46038" rIns="92075" bIns="46038"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19458" name="幻灯片图像占位符 734209"/>
          <p:cNvSpPr>
            <a:spLocks noRot="1" noTextEdit="1"/>
          </p:cNvSpPr>
          <p:nvPr>
            <p:ph type="sldImg"/>
          </p:nvPr>
        </p:nvSpPr>
        <p:spPr>
          <a:xfrm>
            <a:off x="1119188" y="698500"/>
            <a:ext cx="4646612" cy="3484563"/>
          </a:xfrm>
        </p:spPr>
      </p:sp>
      <p:sp>
        <p:nvSpPr>
          <p:cNvPr id="19459" name="文本占位符 734210"/>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27650" name="幻灯片图像占位符 754689"/>
          <p:cNvSpPr>
            <a:spLocks noRot="1" noTextEdit="1"/>
          </p:cNvSpPr>
          <p:nvPr>
            <p:ph type="sldImg"/>
          </p:nvPr>
        </p:nvSpPr>
        <p:spPr>
          <a:xfrm>
            <a:off x="1119188" y="698500"/>
            <a:ext cx="4646612" cy="3484563"/>
          </a:xfrm>
        </p:spPr>
      </p:sp>
      <p:sp>
        <p:nvSpPr>
          <p:cNvPr id="27651" name="文本占位符 754690"/>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29698" name="幻灯片图像占位符 756737"/>
          <p:cNvSpPr>
            <a:spLocks noRot="1" noTextEdit="1"/>
          </p:cNvSpPr>
          <p:nvPr>
            <p:ph type="sldImg"/>
          </p:nvPr>
        </p:nvSpPr>
        <p:spPr>
          <a:xfrm>
            <a:off x="1116013" y="696913"/>
            <a:ext cx="4649787" cy="3487737"/>
          </a:xfrm>
        </p:spPr>
      </p:sp>
      <p:sp>
        <p:nvSpPr>
          <p:cNvPr id="29699" name="文本占位符 756738"/>
          <p:cNvSpPr>
            <a:spLocks noGrp="1"/>
          </p:cNvSpPr>
          <p:nvPr>
            <p:ph type="body"/>
          </p:nvPr>
        </p:nvSpPr>
        <p:spPr>
          <a:xfrm>
            <a:off x="849313" y="4386263"/>
            <a:ext cx="5505450" cy="4725987"/>
          </a:xfrm>
        </p:spPr>
        <p:txBody>
          <a:bodyPr wrap="square" lIns="91712" tIns="45856" rIns="91712" bIns="45856" anchor="t" anchorCtr="0"/>
          <a:p>
            <a:pPr lvl="0" eaLnBrk="1" hangingPunct="1"/>
            <a:r>
              <a:rPr lang="en-US" altLang="zh-CN" sz="1000" b="1" dirty="0">
                <a:ea typeface="宋体" panose="02010600030101010101" pitchFamily="2" charset="-122"/>
              </a:rPr>
              <a:t>Key Point</a:t>
            </a:r>
            <a:endParaRPr lang="en-US" altLang="zh-CN" sz="1000" b="1" dirty="0">
              <a:ea typeface="宋体" panose="02010600030101010101" pitchFamily="2" charset="-122"/>
            </a:endParaRPr>
          </a:p>
          <a:p>
            <a:pPr lvl="0" eaLnBrk="1" hangingPunct="1"/>
            <a:r>
              <a:rPr lang="en-US" altLang="zh-CN" sz="1000" b="1" dirty="0">
                <a:ea typeface="宋体" panose="02010600030101010101" pitchFamily="2" charset="-122"/>
              </a:rPr>
              <a:t>Pharmacotherapies for quitting smoking include NRT and the antidepressants bupropion SR and nortriptyline. </a:t>
            </a:r>
            <a:endParaRPr lang="en-US" altLang="zh-CN" sz="1000" b="1" dirty="0">
              <a:ea typeface="宋体" panose="02010600030101010101" pitchFamily="2" charset="-122"/>
            </a:endParaRPr>
          </a:p>
          <a:p>
            <a:pPr lvl="0" eaLnBrk="1" hangingPunct="1"/>
            <a:endParaRPr lang="en-US" altLang="zh-CN" sz="1000" b="1" dirty="0">
              <a:ea typeface="宋体" panose="02010600030101010101" pitchFamily="2" charset="-122"/>
            </a:endParaRPr>
          </a:p>
          <a:p>
            <a:pPr lvl="0" eaLnBrk="1" hangingPunct="1"/>
            <a:r>
              <a:rPr lang="en-US" altLang="zh-CN" sz="1000" b="1" dirty="0">
                <a:ea typeface="宋体" panose="02010600030101010101" pitchFamily="2" charset="-122"/>
              </a:rPr>
              <a:t>Background</a:t>
            </a:r>
            <a:endParaRPr lang="en-US" altLang="zh-CN" sz="1000" b="1" dirty="0">
              <a:ea typeface="宋体" panose="02010600030101010101" pitchFamily="2" charset="-122"/>
            </a:endParaRPr>
          </a:p>
          <a:p>
            <a:pPr lvl="0" eaLnBrk="1" hangingPunct="1"/>
            <a:r>
              <a:rPr lang="en-US" altLang="zh-CN" sz="1000" dirty="0">
                <a:ea typeface="宋体" panose="02010600030101010101" pitchFamily="2" charset="-122"/>
              </a:rPr>
              <a:t>NRTs assist smokers in quitting by replacing nicotine that would otherwise be smoked, thereby reducing the need to smoke to obtain nicotine.</a:t>
            </a:r>
            <a:r>
              <a:rPr lang="en-US" altLang="zh-CN" sz="1000" baseline="30000" dirty="0">
                <a:ea typeface="宋体" panose="02010600030101010101" pitchFamily="2" charset="-122"/>
              </a:rPr>
              <a:t>1</a:t>
            </a:r>
            <a:r>
              <a:rPr lang="en-US" altLang="zh-CN" sz="1000" dirty="0">
                <a:ea typeface="宋体" panose="02010600030101010101" pitchFamily="2" charset="-122"/>
              </a:rPr>
              <a:t> Nicotine replacement therapy is available in many forms. Nicotine replacement gum, lozenges, sublingual tablets, inhalers and nasal spray deliver nicotine through the oral or nasal mucosa. Nicotine replacement patches, which deliver nicotine through the skin, provide a passive, longer acting system of delivery.</a:t>
            </a:r>
            <a:r>
              <a:rPr lang="en-US" altLang="zh-CN" sz="1000" baseline="30000" dirty="0">
                <a:ea typeface="宋体" panose="02010600030101010101" pitchFamily="2" charset="-122"/>
              </a:rPr>
              <a:t>2,3</a:t>
            </a:r>
            <a:r>
              <a:rPr lang="en-US" altLang="zh-CN" sz="1000" dirty="0">
                <a:ea typeface="宋体" panose="02010600030101010101" pitchFamily="2" charset="-122"/>
              </a:rPr>
              <a:t> A Cochrane systematic review of the NRT literature found that all types of NRT significantly increase the odds of quitting with little difference between methods.</a:t>
            </a:r>
            <a:r>
              <a:rPr lang="en-US" altLang="zh-CN" sz="1000" baseline="30000" dirty="0">
                <a:ea typeface="宋体" panose="02010600030101010101" pitchFamily="2" charset="-122"/>
              </a:rPr>
              <a:t>1</a:t>
            </a:r>
            <a:r>
              <a:rPr lang="en-US" altLang="zh-CN" sz="1000" dirty="0">
                <a:ea typeface="宋体" panose="02010600030101010101" pitchFamily="2" charset="-122"/>
              </a:rPr>
              <a:t> </a:t>
            </a:r>
            <a:endParaRPr lang="en-US" altLang="zh-CN" sz="1000" dirty="0">
              <a:ea typeface="宋体" panose="02010600030101010101" pitchFamily="2" charset="-122"/>
            </a:endParaRPr>
          </a:p>
          <a:p>
            <a:pPr lvl="0" eaLnBrk="1" hangingPunct="1"/>
            <a:endParaRPr lang="en-US" altLang="zh-CN" sz="1000" b="1" dirty="0">
              <a:ea typeface="宋体" panose="02010600030101010101" pitchFamily="2" charset="-122"/>
            </a:endParaRPr>
          </a:p>
          <a:p>
            <a:pPr lvl="0" eaLnBrk="1" hangingPunct="1"/>
            <a:r>
              <a:rPr lang="en-US" altLang="zh-CN" sz="1000" dirty="0">
                <a:ea typeface="宋体" panose="02010600030101010101" pitchFamily="2" charset="-122"/>
              </a:rPr>
              <a:t>Antidepressant therapies, specifically bupropion SR and nortriptyline, are also used to help smokers quit. The antidepressant bupropion SR is the more widely used and studied agent.</a:t>
            </a:r>
            <a:r>
              <a:rPr lang="en-US" altLang="zh-CN" sz="1000" baseline="30000" dirty="0">
                <a:ea typeface="宋体" panose="02010600030101010101" pitchFamily="2" charset="-122"/>
              </a:rPr>
              <a:t>2,4</a:t>
            </a:r>
            <a:r>
              <a:rPr lang="en-US" altLang="zh-CN" sz="1000" dirty="0">
                <a:ea typeface="宋体" panose="02010600030101010101" pitchFamily="2" charset="-122"/>
              </a:rPr>
              <a:t> Nortriptyline has not been as widely studied and has not been approved for smoking cessation.</a:t>
            </a:r>
            <a:r>
              <a:rPr lang="en-US" altLang="zh-CN" sz="1000" baseline="30000" dirty="0">
                <a:ea typeface="宋体" panose="02010600030101010101" pitchFamily="2" charset="-122"/>
              </a:rPr>
              <a:t>4</a:t>
            </a:r>
            <a:r>
              <a:rPr lang="en-US" altLang="zh-CN" sz="1000" dirty="0">
                <a:ea typeface="宋体" panose="02010600030101010101" pitchFamily="2" charset="-122"/>
              </a:rPr>
              <a:t> </a:t>
            </a:r>
            <a:endParaRPr lang="en-US" altLang="zh-CN" sz="1000" dirty="0">
              <a:ea typeface="宋体" panose="02010600030101010101" pitchFamily="2" charset="-122"/>
            </a:endParaRPr>
          </a:p>
          <a:p>
            <a:pPr lvl="0" eaLnBrk="1" hangingPunct="1"/>
            <a:endParaRPr lang="en-US" altLang="zh-CN" sz="1000" b="1" dirty="0">
              <a:ea typeface="宋体" panose="02010600030101010101" pitchFamily="2" charset="-122"/>
            </a:endParaRPr>
          </a:p>
          <a:p>
            <a:pPr lvl="0" eaLnBrk="1" hangingPunct="1"/>
            <a:r>
              <a:rPr lang="en-US" altLang="zh-CN" sz="900" b="1" dirty="0">
                <a:ea typeface="宋体" panose="02010600030101010101" pitchFamily="2" charset="-122"/>
              </a:rPr>
              <a:t>References</a:t>
            </a:r>
            <a:endParaRPr lang="en-US" altLang="zh-CN" sz="900" b="1" dirty="0">
              <a:ea typeface="宋体" panose="02010600030101010101" pitchFamily="2" charset="-122"/>
            </a:endParaRPr>
          </a:p>
          <a:p>
            <a:pPr lvl="0" eaLnBrk="1" hangingPunct="1"/>
            <a:r>
              <a:rPr lang="en-US" altLang="zh-CN" sz="900" dirty="0">
                <a:ea typeface="宋体" panose="02010600030101010101" pitchFamily="2" charset="-122"/>
              </a:rPr>
              <a:t>1. Silagy C, Lancaster T, Stead L, Mant D, Fowler G. Nicotine replacement therapy for smoking cessation. </a:t>
            </a:r>
            <a:r>
              <a:rPr lang="en-US" altLang="zh-CN" sz="900" i="1" dirty="0">
                <a:ea typeface="宋体" panose="02010600030101010101" pitchFamily="2" charset="-122"/>
              </a:rPr>
              <a:t>Cochrane Database Syst Rev</a:t>
            </a:r>
            <a:r>
              <a:rPr lang="en-US" altLang="zh-CN" sz="900" dirty="0">
                <a:ea typeface="宋体" panose="02010600030101010101" pitchFamily="2" charset="-122"/>
              </a:rPr>
              <a:t>. 2004;(3):CD000146. </a:t>
            </a:r>
            <a:endParaRPr lang="en-US" altLang="zh-CN" sz="900" dirty="0">
              <a:ea typeface="宋体" panose="02010600030101010101" pitchFamily="2" charset="-122"/>
            </a:endParaRPr>
          </a:p>
          <a:p>
            <a:pPr lvl="0" eaLnBrk="1" hangingPunct="1"/>
            <a:r>
              <a:rPr lang="en-US" altLang="zh-CN" sz="900" dirty="0">
                <a:ea typeface="宋体" panose="02010600030101010101" pitchFamily="2" charset="-122"/>
              </a:rPr>
              <a:t>2. Stead L, Lancaster T. Nicotine replacement therapy for smoking cessation: Cochrane systematic review. </a:t>
            </a:r>
            <a:r>
              <a:rPr lang="en-US" altLang="zh-CN" sz="900" i="1" dirty="0">
                <a:ea typeface="宋体" panose="02010600030101010101" pitchFamily="2" charset="-122"/>
              </a:rPr>
              <a:t>Int J Epidemiol</a:t>
            </a:r>
            <a:r>
              <a:rPr lang="en-US" altLang="zh-CN" sz="900" dirty="0">
                <a:ea typeface="宋体" panose="02010600030101010101" pitchFamily="2" charset="-122"/>
              </a:rPr>
              <a:t>. 2005;34:1001-1003. </a:t>
            </a:r>
            <a:endParaRPr lang="en-US" altLang="zh-CN" sz="900" dirty="0">
              <a:ea typeface="宋体" panose="02010600030101010101" pitchFamily="2" charset="-122"/>
            </a:endParaRPr>
          </a:p>
          <a:p>
            <a:pPr lvl="0" eaLnBrk="1" hangingPunct="1"/>
            <a:r>
              <a:rPr lang="en-US" altLang="zh-CN" sz="900" dirty="0">
                <a:ea typeface="宋体" panose="02010600030101010101" pitchFamily="2" charset="-122"/>
              </a:rPr>
              <a:t>3. Henningfield JE, Fant RV, Buchhalter AR, Stitzer ML. Pharmacotherapy for nicotine dependence. </a:t>
            </a:r>
            <a:r>
              <a:rPr lang="en-US" altLang="zh-CN" sz="900" i="1" dirty="0">
                <a:ea typeface="宋体" panose="02010600030101010101" pitchFamily="2" charset="-122"/>
              </a:rPr>
              <a:t>CA Cancer J Clin</a:t>
            </a:r>
            <a:r>
              <a:rPr lang="en-US" altLang="zh-CN" sz="900" dirty="0">
                <a:ea typeface="宋体" panose="02010600030101010101" pitchFamily="2" charset="-122"/>
              </a:rPr>
              <a:t>. 2005;55:281-299. </a:t>
            </a:r>
            <a:endParaRPr lang="en-US" altLang="zh-CN" sz="900" dirty="0">
              <a:ea typeface="宋体" panose="02010600030101010101" pitchFamily="2" charset="-122"/>
            </a:endParaRPr>
          </a:p>
          <a:p>
            <a:pPr lvl="0" eaLnBrk="1" hangingPunct="1"/>
            <a:r>
              <a:rPr lang="en-US" altLang="zh-CN" sz="900" dirty="0">
                <a:ea typeface="宋体" panose="02010600030101010101" pitchFamily="2" charset="-122"/>
              </a:rPr>
              <a:t>4. </a:t>
            </a:r>
            <a:r>
              <a:rPr lang="da-DK" altLang="zh-CN" sz="900" dirty="0">
                <a:ea typeface="宋体" panose="02010600030101010101" pitchFamily="2" charset="-122"/>
              </a:rPr>
              <a:t>Hughes JR, Stead LF, Lancaster T. Antidepressants for smoking cessation. </a:t>
            </a:r>
            <a:r>
              <a:rPr lang="da-DK" altLang="zh-CN" sz="900" i="1" dirty="0">
                <a:ea typeface="宋体" panose="02010600030101010101" pitchFamily="2" charset="-122"/>
              </a:rPr>
              <a:t>Cochrane Database Syst Rev</a:t>
            </a:r>
            <a:r>
              <a:rPr lang="da-DK" altLang="zh-CN" sz="900" dirty="0">
                <a:ea typeface="宋体" panose="02010600030101010101" pitchFamily="2" charset="-122"/>
              </a:rPr>
              <a:t>. 2004;(4):CD000031.</a:t>
            </a:r>
            <a:endParaRPr lang="en-US" altLang="zh-CN" sz="900" dirty="0">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32770" name="幻灯片图像占位符 747521"/>
          <p:cNvSpPr>
            <a:spLocks noRot="1" noTextEdit="1"/>
          </p:cNvSpPr>
          <p:nvPr>
            <p:ph type="sldImg"/>
          </p:nvPr>
        </p:nvSpPr>
        <p:spPr>
          <a:xfrm>
            <a:off x="1119188" y="698500"/>
            <a:ext cx="4646612" cy="3484563"/>
          </a:xfrm>
        </p:spPr>
      </p:sp>
      <p:sp>
        <p:nvSpPr>
          <p:cNvPr id="32771" name="文本占位符 747522"/>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39938" name="幻灯片图像占位符 764929"/>
          <p:cNvSpPr>
            <a:spLocks noRot="1" noTextEdit="1"/>
          </p:cNvSpPr>
          <p:nvPr>
            <p:ph type="sldImg"/>
          </p:nvPr>
        </p:nvSpPr>
        <p:spPr>
          <a:xfrm>
            <a:off x="1119188" y="698500"/>
            <a:ext cx="4646612" cy="3484563"/>
          </a:xfrm>
        </p:spPr>
      </p:sp>
      <p:sp>
        <p:nvSpPr>
          <p:cNvPr id="39939" name="文本占位符 764930"/>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灯片编号占位符 1"/>
          <p:cNvSpPr txBox="1">
            <a:spLocks noGrp="1"/>
          </p:cNvSpPr>
          <p:nvPr>
            <p:ph type="sldNum" sz="quarter"/>
          </p:nvPr>
        </p:nvSpPr>
        <p:spPr>
          <a:xfrm>
            <a:off x="3897313" y="8829675"/>
            <a:ext cx="2982912" cy="465138"/>
          </a:xfrm>
          <a:prstGeom prst="rect">
            <a:avLst/>
          </a:prstGeom>
          <a:noFill/>
          <a:ln w="9525">
            <a:noFill/>
          </a:ln>
        </p:spPr>
        <p:txBody>
          <a:bodyPr vert="horz" wrap="square" lIns="90713" tIns="45357" rIns="90713" bIns="45357" anchor="b" anchorCtr="0"/>
          <a:p>
            <a:pPr lvl="0" algn="r" defTabSz="906780"/>
            <a:fld id="{9A0DB2DC-4C9A-4742-B13C-FB6460FD3503}" type="slidenum">
              <a:rPr lang="zh-CN" altLang="en-US" sz="1200" dirty="0"/>
            </a:fld>
            <a:endParaRPr lang="zh-CN" altLang="en-US" sz="1200" dirty="0"/>
          </a:p>
        </p:txBody>
      </p:sp>
      <p:sp>
        <p:nvSpPr>
          <p:cNvPr id="41986" name="幻灯片图像占位符 769025"/>
          <p:cNvSpPr>
            <a:spLocks noRot="1" noTextEdit="1"/>
          </p:cNvSpPr>
          <p:nvPr>
            <p:ph type="sldImg"/>
          </p:nvPr>
        </p:nvSpPr>
        <p:spPr>
          <a:xfrm>
            <a:off x="1119188" y="698500"/>
            <a:ext cx="4646612" cy="3484563"/>
          </a:xfrm>
        </p:spPr>
      </p:sp>
      <p:sp>
        <p:nvSpPr>
          <p:cNvPr id="41987" name="文本占位符 769026"/>
          <p:cNvSpPr>
            <a:spLocks noGrp="1"/>
          </p:cNvSpPr>
          <p:nvPr>
            <p:ph type="body"/>
          </p:nvPr>
        </p:nvSpPr>
        <p:spPr>
          <a:xfrm>
            <a:off x="917575" y="4416425"/>
            <a:ext cx="5046663" cy="4183063"/>
          </a:xfrm>
        </p:spPr>
        <p:txBody>
          <a:bodyPr wrap="square" lIns="91712" tIns="45856" rIns="91712" bIns="45856" anchor="t" anchorCtr="0"/>
          <a:p>
            <a:pPr lvl="0" eaLnBrk="1" hangingPunct="1"/>
            <a:endParaRPr lang="zh-CN" altLang="en-US" dirty="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jpeg"/><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5129"/>
          <p:cNvSpPr>
            <a:spLocks noChangeArrowheads="1"/>
          </p:cNvSpPr>
          <p:nvPr/>
        </p:nvSpPr>
        <p:spPr bwMode="auto">
          <a:xfrm>
            <a:off x="0" y="0"/>
            <a:ext cx="9144000" cy="985838"/>
          </a:xfrm>
          <a:prstGeom prst="rect">
            <a:avLst/>
          </a:prstGeom>
          <a:gradFill rotWithShape="1">
            <a:gsLst>
              <a:gs pos="0">
                <a:srgbClr val="000000"/>
              </a:gs>
              <a:gs pos="100000">
                <a:srgbClr val="244598"/>
              </a:gs>
            </a:gsLst>
            <a:lin ang="0" scaled="1"/>
          </a:gradFill>
          <a:ln w="9525">
            <a:noFill/>
            <a:miter lim="800000"/>
          </a:ln>
        </p:spPr>
        <p:txBody>
          <a:bodyPr/>
          <a:lstStyle/>
          <a:p>
            <a:pPr marL="0" marR="0" lvl="0" indent="0" algn="l" defTabSz="914400" rtl="0" eaLnBrk="1" fontAlgn="base" latinLnBrk="0" hangingPunct="1">
              <a:lnSpc>
                <a:spcPct val="110000"/>
              </a:lnSpc>
              <a:spcBef>
                <a:spcPct val="40000"/>
              </a:spcBef>
              <a:spcAft>
                <a:spcPct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pic>
        <p:nvPicPr>
          <p:cNvPr id="2051" name="图片 5127" descr="幻灯"/>
          <p:cNvPicPr>
            <a:picLocks noChangeAspect="1"/>
          </p:cNvPicPr>
          <p:nvPr userDrawn="1"/>
        </p:nvPicPr>
        <p:blipFill>
          <a:blip r:embed="rId3"/>
          <a:srcRect l="4727" r="9454"/>
          <a:stretch>
            <a:fillRect/>
          </a:stretch>
        </p:blipFill>
        <p:spPr>
          <a:xfrm>
            <a:off x="2933700" y="452438"/>
            <a:ext cx="1376363" cy="815975"/>
          </a:xfrm>
          <a:prstGeom prst="rect">
            <a:avLst/>
          </a:prstGeom>
          <a:noFill/>
          <a:ln w="9525" cap="flat" cmpd="sng">
            <a:solidFill>
              <a:schemeClr val="tx1"/>
            </a:solidFill>
            <a:prstDash val="solid"/>
            <a:miter/>
            <a:headEnd type="none" w="med" len="med"/>
            <a:tailEnd type="none" w="med" len="med"/>
          </a:ln>
        </p:spPr>
      </p:pic>
      <p:pic>
        <p:nvPicPr>
          <p:cNvPr id="2052" name="图片 5128" descr="MOA032706v7"/>
          <p:cNvPicPr>
            <a:picLocks noChangeAspect="1"/>
          </p:cNvPicPr>
          <p:nvPr userDrawn="1"/>
        </p:nvPicPr>
        <p:blipFill>
          <a:blip r:embed="rId4"/>
          <a:srcRect l="-6207" r="-6483"/>
          <a:stretch>
            <a:fillRect/>
          </a:stretch>
        </p:blipFill>
        <p:spPr>
          <a:xfrm>
            <a:off x="4533900" y="452438"/>
            <a:ext cx="1374775" cy="817562"/>
          </a:xfrm>
          <a:prstGeom prst="rect">
            <a:avLst/>
          </a:prstGeom>
          <a:solidFill>
            <a:srgbClr val="000000"/>
          </a:solidFill>
          <a:ln w="9525" cap="flat" cmpd="sng">
            <a:solidFill>
              <a:schemeClr val="tx1"/>
            </a:solidFill>
            <a:prstDash val="solid"/>
            <a:miter/>
            <a:headEnd type="none" w="med" len="med"/>
            <a:tailEnd type="none" w="med" len="med"/>
          </a:ln>
        </p:spPr>
      </p:pic>
      <p:sp>
        <p:nvSpPr>
          <p:cNvPr id="5122" name="标题 5121"/>
          <p:cNvSpPr>
            <a:spLocks noGrp="1"/>
          </p:cNvSpPr>
          <p:nvPr>
            <p:ph type="ctrTitle"/>
          </p:nvPr>
        </p:nvSpPr>
        <p:spPr>
          <a:xfrm>
            <a:off x="269875" y="2397125"/>
            <a:ext cx="8616950" cy="877888"/>
          </a:xfrm>
          <a:prstGeom prst="rect">
            <a:avLst/>
          </a:prstGeom>
          <a:noFill/>
          <a:ln w="9525">
            <a:noFill/>
          </a:ln>
        </p:spPr>
        <p:txBody>
          <a:bodyPr anchor="b"/>
          <a:lstStyle>
            <a:lvl1pPr lvl="0" algn="ctr">
              <a:buClrTx/>
              <a:buSzTx/>
              <a:buFontTx/>
              <a:defRPr/>
            </a:lvl1pPr>
          </a:lstStyle>
          <a:p>
            <a:pPr lvl="0" fontAlgn="base"/>
            <a:r>
              <a:rPr lang="en-US" altLang="zh-CN" strike="noStrike" noProof="1"/>
              <a:t>Click to edit Master title style</a:t>
            </a:r>
            <a:endParaRPr lang="en-US" altLang="zh-CN" strike="noStrike" noProof="1"/>
          </a:p>
        </p:txBody>
      </p:sp>
      <p:sp>
        <p:nvSpPr>
          <p:cNvPr id="5123" name="副标题 5122"/>
          <p:cNvSpPr>
            <a:spLocks noGrp="1"/>
          </p:cNvSpPr>
          <p:nvPr>
            <p:ph type="subTitle" idx="1"/>
          </p:nvPr>
        </p:nvSpPr>
        <p:spPr>
          <a:xfrm>
            <a:off x="266700" y="3544888"/>
            <a:ext cx="8626475" cy="1671637"/>
          </a:xfrm>
          <a:prstGeom prst="rect">
            <a:avLst/>
          </a:prstGeom>
          <a:noFill/>
          <a:ln w="9525">
            <a:noFill/>
          </a:ln>
        </p:spPr>
        <p:txBody>
          <a:bodyPr anchor="t"/>
          <a:lstStyle>
            <a:lvl1pPr marL="0" lvl="0" indent="0" algn="ctr">
              <a:buClr>
                <a:srgbClr val="FF9900"/>
              </a:buClr>
              <a:buSzPct val="125000"/>
              <a:buFont typeface="Wingdings" panose="05000000000000000000" pitchFamily="2" charset="2"/>
              <a:buNone/>
              <a:defRPr/>
            </a:lvl1pPr>
            <a:lvl2pPr marL="457200" lvl="1" indent="0" algn="ctr">
              <a:buClrTx/>
              <a:buSzTx/>
              <a:buFontTx/>
              <a:buNone/>
              <a:defRPr/>
            </a:lvl2pPr>
            <a:lvl3pPr marL="914400" lvl="2" indent="0" algn="ctr">
              <a:buClrTx/>
              <a:buSzTx/>
              <a:buFontTx/>
              <a:buNone/>
              <a:defRPr/>
            </a:lvl3pPr>
            <a:lvl4pPr marL="1371600" lvl="3" indent="0" algn="ctr">
              <a:buClrTx/>
              <a:buSzTx/>
              <a:buFontTx/>
              <a:buNone/>
              <a:defRPr/>
            </a:lvl4pPr>
            <a:lvl5pPr marL="1828800" lvl="4" indent="0" algn="ctr">
              <a:buClrTx/>
              <a:buSzTx/>
              <a:buFontTx/>
              <a:buNone/>
              <a:defRPr/>
            </a:lvl5pPr>
          </a:lstStyle>
          <a:p>
            <a:pPr lvl="0" fontAlgn="base"/>
            <a:r>
              <a:rPr lang="en-US" altLang="zh-CN" strike="noStrike" noProof="1"/>
              <a:t>Click to edit Master subtitle style</a:t>
            </a:r>
            <a:endParaRPr lang="en-US" altLang="zh-CN" strike="noStrike" noProof="1"/>
          </a:p>
        </p:txBody>
      </p:sp>
    </p:spTree>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3238" y="180975"/>
            <a:ext cx="2132013" cy="58674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80975"/>
            <a:ext cx="6272443" cy="58674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联机映像占位符 3"/>
          <p:cNvSpPr>
            <a:spLocks noGrp="1"/>
          </p:cNvSpPr>
          <p:nvPr>
            <p:ph type="clipArt" sz="half" idx="2"/>
          </p:nvPr>
        </p:nvSpPr>
        <p:spPr>
          <a:xfrm>
            <a:off x="4629150" y="1825625"/>
            <a:ext cx="3886200" cy="4351338"/>
          </a:xfrm>
        </p:spPr>
        <p:txBody>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endParaRPr kumimoji="0" lang="zh-CN" altLang="en-US" sz="24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771650"/>
            <a:ext cx="4032504" cy="4276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771650"/>
            <a:ext cx="4032504" cy="427672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None/>
              <a:defRPr/>
            </a:pPr>
            <a:endParaRPr kumimoji="0" lang="zh-CN" altLang="en-US" sz="24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4"/>
          <a:stretch>
            <a:fillRect/>
          </a:stretch>
        </a:blipFill>
        <a:effectLst/>
      </p:bgPr>
    </p:bg>
    <p:spTree>
      <p:nvGrpSpPr>
        <p:cNvPr id="1" name=""/>
        <p:cNvGrpSpPr/>
        <p:nvPr/>
      </p:nvGrpSpPr>
      <p:grpSpPr/>
      <p:sp>
        <p:nvSpPr>
          <p:cNvPr id="3074" name="标题 3073"/>
          <p:cNvSpPr>
            <a:spLocks noGrp="1"/>
          </p:cNvSpPr>
          <p:nvPr>
            <p:ph type="title"/>
          </p:nvPr>
        </p:nvSpPr>
        <p:spPr>
          <a:xfrm>
            <a:off x="523875" y="180975"/>
            <a:ext cx="8461375" cy="1089025"/>
          </a:xfrm>
          <a:prstGeom prst="rect">
            <a:avLst/>
          </a:prstGeom>
          <a:noFill/>
          <a:ln w="9525">
            <a:noFill/>
          </a:ln>
        </p:spPr>
        <p:txBody>
          <a:bodyPr lIns="45720" rIns="9144"/>
          <a:lstStyle/>
          <a:p>
            <a:pPr lvl="0" fontAlgn="base"/>
            <a:r>
              <a:rPr lang="en-US" altLang="zh-CN" strike="noStrike" noProof="1"/>
              <a:t>Click to edit </a:t>
            </a:r>
            <a:br>
              <a:rPr lang="en-US" altLang="zh-CN" dirty="0"/>
            </a:br>
            <a:r>
              <a:rPr lang="en-US" altLang="zh-CN" strike="noStrike" noProof="1"/>
              <a:t>Master title style</a:t>
            </a:r>
            <a:endParaRPr lang="en-US" altLang="zh-CN" strike="noStrike" noProof="1"/>
          </a:p>
        </p:txBody>
      </p:sp>
      <p:sp>
        <p:nvSpPr>
          <p:cNvPr id="3075" name="文本占位符 3074"/>
          <p:cNvSpPr>
            <a:spLocks noGrp="1"/>
          </p:cNvSpPr>
          <p:nvPr>
            <p:ph type="body" idx="1"/>
          </p:nvPr>
        </p:nvSpPr>
        <p:spPr>
          <a:xfrm>
            <a:off x="457200" y="1771650"/>
            <a:ext cx="8229600" cy="4276725"/>
          </a:xfrm>
          <a:prstGeom prst="rect">
            <a:avLst/>
          </a:prstGeom>
          <a:noFill/>
          <a:ln w="9525">
            <a:noFill/>
          </a:ln>
        </p:spPr>
        <p:txBody>
          <a:bodyPr/>
          <a:lstStyle/>
          <a:p>
            <a:pPr lvl="0" fontAlgn="base"/>
            <a:r>
              <a:rPr lang="en-US" altLang="zh-CN" strike="noStrike" noProof="1"/>
              <a:t>Click to edit Master text styles</a:t>
            </a:r>
            <a:endParaRPr lang="en-US" altLang="zh-CN" strike="noStrike" noProof="1"/>
          </a:p>
          <a:p>
            <a:pPr lvl="1" fontAlgn="base"/>
            <a:r>
              <a:rPr lang="en-US" altLang="zh-CN" strike="noStrike" noProof="1"/>
              <a:t>Second level</a:t>
            </a:r>
            <a:endParaRPr lang="en-US" altLang="zh-CN" strike="noStrike" noProof="1"/>
          </a:p>
          <a:p>
            <a:pPr lvl="2" fontAlgn="base"/>
            <a:r>
              <a:rPr lang="en-US" altLang="zh-CN" strike="noStrike" noProof="1"/>
              <a:t>Third level</a:t>
            </a:r>
            <a:endParaRPr lang="en-US" altLang="zh-CN" strike="noStrike" noProof="1"/>
          </a:p>
          <a:p>
            <a:pPr lvl="3" fontAlgn="base"/>
            <a:r>
              <a:rPr lang="en-US" altLang="zh-CN" strike="noStrike" noProof="1"/>
              <a:t>Fourth level</a:t>
            </a:r>
            <a:endParaRPr lang="en-US" altLang="zh-CN" strike="noStrike" noProof="1"/>
          </a:p>
          <a:p>
            <a:pPr lvl="4" fontAlgn="base"/>
            <a:r>
              <a:rPr lang="en-US" altLang="zh-CN" strike="noStrike" noProof="1"/>
              <a:t>Fifth level</a:t>
            </a:r>
            <a:endParaRPr lang="en-US" altLang="zh-CN" strike="noStrike" noProof="1"/>
          </a:p>
        </p:txBody>
      </p:sp>
      <p:sp>
        <p:nvSpPr>
          <p:cNvPr id="1028" name="矩形 3079"/>
          <p:cNvSpPr>
            <a:spLocks noChangeArrowheads="1"/>
          </p:cNvSpPr>
          <p:nvPr/>
        </p:nvSpPr>
        <p:spPr bwMode="auto">
          <a:xfrm rot="5400000">
            <a:off x="-3249612" y="3249613"/>
            <a:ext cx="6858000" cy="355600"/>
          </a:xfrm>
          <a:prstGeom prst="rect">
            <a:avLst/>
          </a:prstGeom>
          <a:gradFill rotWithShape="1">
            <a:gsLst>
              <a:gs pos="0">
                <a:srgbClr val="000000"/>
              </a:gs>
              <a:gs pos="100000">
                <a:srgbClr val="244598"/>
              </a:gs>
            </a:gsLst>
            <a:lin ang="0" scaled="1"/>
          </a:gradFill>
          <a:ln w="9525">
            <a:noFill/>
            <a:miter lim="800000"/>
          </a:ln>
        </p:spPr>
        <p:txBody>
          <a:bodyPr/>
          <a:lstStyle/>
          <a:p>
            <a:pPr marL="0" marR="0" lvl="0" indent="0" algn="l" defTabSz="914400" rtl="0" eaLnBrk="1" fontAlgn="base" latinLnBrk="0" hangingPunct="1">
              <a:lnSpc>
                <a:spcPct val="110000"/>
              </a:lnSpc>
              <a:spcBef>
                <a:spcPct val="40000"/>
              </a:spcBef>
              <a:spcAft>
                <a:spcPct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l" rtl="0" fontAlgn="base">
        <a:lnSpc>
          <a:spcPct val="95000"/>
        </a:lnSpc>
        <a:spcBef>
          <a:spcPct val="0"/>
        </a:spcBef>
        <a:spcAft>
          <a:spcPct val="0"/>
        </a:spcAft>
        <a:defRPr sz="3400" b="1" kern="1200">
          <a:solidFill>
            <a:srgbClr val="CCFFFF"/>
          </a:solidFill>
          <a:effectLst>
            <a:outerShdw blurRad="38100" dist="38100" dir="2700000">
              <a:srgbClr val="000000"/>
            </a:outerShdw>
          </a:effectLst>
          <a:latin typeface="+mj-lt"/>
          <a:ea typeface="+mj-ea"/>
          <a:cs typeface="+mj-cs"/>
        </a:defRPr>
      </a:lvl1pPr>
      <a:lvl2pPr algn="l" rtl="0" fontAlgn="base">
        <a:lnSpc>
          <a:spcPct val="95000"/>
        </a:lnSpc>
        <a:spcBef>
          <a:spcPct val="0"/>
        </a:spcBef>
        <a:spcAft>
          <a:spcPct val="0"/>
        </a:spcAft>
        <a:defRPr sz="3400" b="1">
          <a:solidFill>
            <a:srgbClr val="CCFFFF"/>
          </a:solidFill>
          <a:latin typeface="Arial" panose="020B0604020202020204" pitchFamily="34" charset="0"/>
          <a:ea typeface="宋体" panose="02010600030101010101" pitchFamily="2" charset="-122"/>
        </a:defRPr>
      </a:lvl2pPr>
      <a:lvl3pPr algn="l" rtl="0" fontAlgn="base">
        <a:lnSpc>
          <a:spcPct val="95000"/>
        </a:lnSpc>
        <a:spcBef>
          <a:spcPct val="0"/>
        </a:spcBef>
        <a:spcAft>
          <a:spcPct val="0"/>
        </a:spcAft>
        <a:defRPr sz="3400" b="1">
          <a:solidFill>
            <a:srgbClr val="CCFFFF"/>
          </a:solidFill>
          <a:latin typeface="Arial" panose="020B0604020202020204" pitchFamily="34" charset="0"/>
          <a:ea typeface="宋体" panose="02010600030101010101" pitchFamily="2" charset="-122"/>
        </a:defRPr>
      </a:lvl3pPr>
      <a:lvl4pPr algn="l" rtl="0" fontAlgn="base">
        <a:lnSpc>
          <a:spcPct val="95000"/>
        </a:lnSpc>
        <a:spcBef>
          <a:spcPct val="0"/>
        </a:spcBef>
        <a:spcAft>
          <a:spcPct val="0"/>
        </a:spcAft>
        <a:defRPr sz="3400" b="1">
          <a:solidFill>
            <a:srgbClr val="CCFFFF"/>
          </a:solidFill>
          <a:latin typeface="Arial" panose="020B0604020202020204" pitchFamily="34" charset="0"/>
          <a:ea typeface="宋体" panose="02010600030101010101" pitchFamily="2" charset="-122"/>
        </a:defRPr>
      </a:lvl4pPr>
      <a:lvl5pPr algn="l" rtl="0" fontAlgn="base">
        <a:lnSpc>
          <a:spcPct val="95000"/>
        </a:lnSpc>
        <a:spcBef>
          <a:spcPct val="0"/>
        </a:spcBef>
        <a:spcAft>
          <a:spcPct val="0"/>
        </a:spcAft>
        <a:defRPr sz="3400" b="1">
          <a:solidFill>
            <a:srgbClr val="CCFFFF"/>
          </a:solidFill>
          <a:latin typeface="Arial" panose="020B0604020202020204" pitchFamily="34" charset="0"/>
          <a:ea typeface="宋体" panose="02010600030101010101" pitchFamily="2" charset="-122"/>
        </a:defRPr>
      </a:lvl5pPr>
      <a:lvl6pPr marL="457200" algn="l" rtl="0" fontAlgn="base">
        <a:lnSpc>
          <a:spcPct val="95000"/>
        </a:lnSpc>
        <a:spcBef>
          <a:spcPct val="0"/>
        </a:spcBef>
        <a:spcAft>
          <a:spcPct val="0"/>
        </a:spcAft>
        <a:defRPr sz="3400" b="1">
          <a:solidFill>
            <a:srgbClr val="CCFFFF"/>
          </a:solidFill>
          <a:latin typeface="Arial" panose="020B0604020202020204" pitchFamily="34" charset="0"/>
          <a:ea typeface="宋体" panose="02010600030101010101" pitchFamily="2" charset="-122"/>
        </a:defRPr>
      </a:lvl6pPr>
      <a:lvl7pPr marL="914400" algn="l" rtl="0" fontAlgn="base">
        <a:lnSpc>
          <a:spcPct val="95000"/>
        </a:lnSpc>
        <a:spcBef>
          <a:spcPct val="0"/>
        </a:spcBef>
        <a:spcAft>
          <a:spcPct val="0"/>
        </a:spcAft>
        <a:defRPr sz="3400" b="1">
          <a:solidFill>
            <a:srgbClr val="CCFFFF"/>
          </a:solidFill>
          <a:latin typeface="Arial" panose="020B0604020202020204" pitchFamily="34" charset="0"/>
          <a:ea typeface="宋体" panose="02010600030101010101" pitchFamily="2" charset="-122"/>
        </a:defRPr>
      </a:lvl7pPr>
      <a:lvl8pPr marL="1371600" algn="l" rtl="0" fontAlgn="base">
        <a:lnSpc>
          <a:spcPct val="95000"/>
        </a:lnSpc>
        <a:spcBef>
          <a:spcPct val="0"/>
        </a:spcBef>
        <a:spcAft>
          <a:spcPct val="0"/>
        </a:spcAft>
        <a:defRPr sz="3400" b="1">
          <a:solidFill>
            <a:srgbClr val="CCFFFF"/>
          </a:solidFill>
          <a:latin typeface="Arial" panose="020B0604020202020204" pitchFamily="34" charset="0"/>
          <a:ea typeface="宋体" panose="02010600030101010101" pitchFamily="2" charset="-122"/>
        </a:defRPr>
      </a:lvl8pPr>
      <a:lvl9pPr marL="1828800" algn="l" rtl="0" fontAlgn="base">
        <a:lnSpc>
          <a:spcPct val="95000"/>
        </a:lnSpc>
        <a:spcBef>
          <a:spcPct val="0"/>
        </a:spcBef>
        <a:spcAft>
          <a:spcPct val="0"/>
        </a:spcAft>
        <a:defRPr sz="3400" b="1">
          <a:solidFill>
            <a:srgbClr val="CCFFFF"/>
          </a:solidFill>
          <a:latin typeface="Arial" panose="020B0604020202020204" pitchFamily="34" charset="0"/>
          <a:ea typeface="宋体" panose="02010600030101010101" pitchFamily="2" charset="-122"/>
        </a:defRPr>
      </a:lvl9pPr>
    </p:titleStyle>
    <p:bodyStyle>
      <a:lvl1pPr marL="342900" indent="-342900" algn="l" rtl="0" fontAlgn="base">
        <a:lnSpc>
          <a:spcPct val="95000"/>
        </a:lnSpc>
        <a:spcBef>
          <a:spcPct val="40000"/>
        </a:spcBef>
        <a:spcAft>
          <a:spcPct val="0"/>
        </a:spcAft>
        <a:buClr>
          <a:srgbClr val="FF9900"/>
        </a:buClr>
        <a:buSzPct val="125000"/>
        <a:buFont typeface="Wingdings" panose="05000000000000000000" pitchFamily="2" charset="2"/>
        <a:buChar char=""/>
        <a:defRPr sz="2400" kern="1200">
          <a:solidFill>
            <a:schemeClr val="tx1"/>
          </a:solidFill>
          <a:effectLst>
            <a:outerShdw blurRad="38100" dist="38100" dir="2700000">
              <a:srgbClr val="000000"/>
            </a:outerShdw>
          </a:effectLst>
          <a:latin typeface="+mn-lt"/>
          <a:ea typeface="+mn-ea"/>
          <a:cs typeface="+mn-cs"/>
        </a:defRPr>
      </a:lvl1pPr>
      <a:lvl2pPr marL="742950" lvl="1" indent="-285750" algn="l" rtl="0" fontAlgn="base">
        <a:lnSpc>
          <a:spcPct val="95000"/>
        </a:lnSpc>
        <a:spcBef>
          <a:spcPct val="15000"/>
        </a:spcBef>
        <a:spcAft>
          <a:spcPct val="0"/>
        </a:spcAft>
        <a:buChar char="–"/>
        <a:defRPr sz="2200" kern="1200">
          <a:solidFill>
            <a:schemeClr val="tx1"/>
          </a:solidFill>
          <a:effectLst>
            <a:outerShdw blurRad="38100" dist="38100" dir="2700000">
              <a:srgbClr val="000000"/>
            </a:outerShdw>
          </a:effectLst>
          <a:latin typeface="+mn-lt"/>
          <a:ea typeface="+mn-ea"/>
          <a:cs typeface="+mn-cs"/>
        </a:defRPr>
      </a:lvl2pPr>
      <a:lvl3pPr marL="1143000" lvl="2" indent="-228600" algn="l" rtl="0" fontAlgn="base">
        <a:spcBef>
          <a:spcPct val="10000"/>
        </a:spcBef>
        <a:spcAft>
          <a:spcPct val="0"/>
        </a:spcAft>
        <a:buChar char="•"/>
        <a:defRPr sz="2000" kern="1200">
          <a:solidFill>
            <a:schemeClr val="tx1"/>
          </a:solidFill>
          <a:effectLst>
            <a:outerShdw blurRad="38100" dist="38100" dir="2700000">
              <a:srgbClr val="000000"/>
            </a:outerShdw>
          </a:effectLst>
          <a:latin typeface="+mn-lt"/>
          <a:ea typeface="+mn-ea"/>
          <a:cs typeface="+mn-cs"/>
        </a:defRPr>
      </a:lvl3pPr>
      <a:lvl4pPr marL="1600200" lvl="3" indent="-228600" algn="l" rtl="0" fontAlgn="base">
        <a:spcBef>
          <a:spcPct val="10000"/>
        </a:spcBef>
        <a:spcAft>
          <a:spcPct val="0"/>
        </a:spcAft>
        <a:buChar char="–"/>
        <a:defRPr kern="1200">
          <a:solidFill>
            <a:schemeClr val="tx1"/>
          </a:solidFill>
          <a:effectLst>
            <a:outerShdw blurRad="38100" dist="38100" dir="2700000">
              <a:srgbClr val="000000"/>
            </a:outerShdw>
          </a:effectLst>
          <a:latin typeface="+mn-lt"/>
          <a:ea typeface="+mn-ea"/>
          <a:cs typeface="+mn-cs"/>
        </a:defRPr>
      </a:lvl4pPr>
      <a:lvl5pPr marL="2057400" lvl="4" indent="-228600" algn="l" rtl="0" fontAlgn="base">
        <a:spcBef>
          <a:spcPct val="10000"/>
        </a:spcBef>
        <a:spcAft>
          <a:spcPct val="0"/>
        </a:spcAft>
        <a:buChar char="»"/>
        <a:defRPr kern="1200">
          <a:solidFill>
            <a:schemeClr val="tx1"/>
          </a:solidFill>
          <a:effectLst>
            <a:outerShdw blurRad="38100" dist="38100" dir="2700000">
              <a:srgbClr val="000000"/>
            </a:outerShdw>
          </a:effectLst>
          <a:latin typeface="+mn-lt"/>
          <a:ea typeface="+mn-ea"/>
          <a:cs typeface="+mn-cs"/>
        </a:defRPr>
      </a:lvl5pPr>
      <a:lvl6pPr marL="2514600" lvl="5" indent="-228600" algn="l" defTabSz="914400" rtl="0" eaLnBrk="1" fontAlgn="base" latinLnBrk="0" hangingPunct="1">
        <a:lnSpc>
          <a:spcPct val="100000"/>
        </a:lnSpc>
        <a:spcBef>
          <a:spcPct val="10000"/>
        </a:spcBef>
        <a:spcAft>
          <a:spcPct val="0"/>
        </a:spcAft>
        <a:buSzTx/>
        <a:buFontTx/>
        <a:buChar char="»"/>
        <a:defRPr sz="1800" b="0" i="0" u="none" kern="1200" baseline="0">
          <a:solidFill>
            <a:schemeClr val="tx1"/>
          </a:solidFill>
          <a:effectLst>
            <a:outerShdw blurRad="38100" dist="38100" dir="2700000">
              <a:srgbClr val="000000"/>
            </a:outerShdw>
          </a:effectLst>
          <a:latin typeface="+mn-lt"/>
          <a:ea typeface="+mn-ea"/>
          <a:cs typeface="+mn-cs"/>
        </a:defRPr>
      </a:lvl6pPr>
      <a:lvl7pPr marL="2971800" lvl="6" indent="-228600" algn="l" defTabSz="914400" rtl="0" eaLnBrk="1" fontAlgn="base" latinLnBrk="0" hangingPunct="1">
        <a:lnSpc>
          <a:spcPct val="100000"/>
        </a:lnSpc>
        <a:spcBef>
          <a:spcPct val="10000"/>
        </a:spcBef>
        <a:spcAft>
          <a:spcPct val="0"/>
        </a:spcAft>
        <a:buSzTx/>
        <a:buFontTx/>
        <a:buChar char="»"/>
        <a:defRPr sz="1800" b="0" i="0" u="none" kern="1200" baseline="0">
          <a:solidFill>
            <a:schemeClr val="tx1"/>
          </a:solidFill>
          <a:effectLst>
            <a:outerShdw blurRad="38100" dist="38100" dir="2700000">
              <a:srgbClr val="000000"/>
            </a:outerShdw>
          </a:effectLst>
          <a:latin typeface="+mn-lt"/>
          <a:ea typeface="+mn-ea"/>
          <a:cs typeface="+mn-cs"/>
        </a:defRPr>
      </a:lvl7pPr>
      <a:lvl8pPr marL="3429000" lvl="7" indent="-228600" algn="l" defTabSz="914400" rtl="0" eaLnBrk="1" fontAlgn="base" latinLnBrk="0" hangingPunct="1">
        <a:lnSpc>
          <a:spcPct val="100000"/>
        </a:lnSpc>
        <a:spcBef>
          <a:spcPct val="10000"/>
        </a:spcBef>
        <a:spcAft>
          <a:spcPct val="0"/>
        </a:spcAft>
        <a:buSzTx/>
        <a:buFontTx/>
        <a:buChar char="»"/>
        <a:defRPr sz="1800" b="0" i="0" u="none" kern="1200" baseline="0">
          <a:solidFill>
            <a:schemeClr val="tx1"/>
          </a:solidFill>
          <a:effectLst>
            <a:outerShdw blurRad="38100" dist="38100" dir="2700000">
              <a:srgbClr val="000000"/>
            </a:outerShdw>
          </a:effectLst>
          <a:latin typeface="+mn-lt"/>
          <a:ea typeface="+mn-ea"/>
          <a:cs typeface="+mn-cs"/>
        </a:defRPr>
      </a:lvl8pPr>
      <a:lvl9pPr marL="3886200" lvl="8" indent="-228600" algn="l" defTabSz="914400" rtl="0" eaLnBrk="1" fontAlgn="base" latinLnBrk="0" hangingPunct="1">
        <a:lnSpc>
          <a:spcPct val="100000"/>
        </a:lnSpc>
        <a:spcBef>
          <a:spcPct val="10000"/>
        </a:spcBef>
        <a:spcAft>
          <a:spcPct val="0"/>
        </a:spcAft>
        <a:buSzTx/>
        <a:buFontTx/>
        <a:buChar char="»"/>
        <a:defRPr sz="1800" b="0" i="0" u="none" kern="1200" baseline="0">
          <a:solidFill>
            <a:schemeClr val="tx1"/>
          </a:solidFill>
          <a:effectLst>
            <a:outerShdw blurRad="38100" dist="38100" dir="2700000">
              <a:srgbClr val="00000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10000"/>
        </a:lnSpc>
        <a:spcBef>
          <a:spcPct val="40000"/>
        </a:spcBef>
        <a:spcAft>
          <a:spcPct val="0"/>
        </a:spcAft>
        <a:buNone/>
        <a:defRPr sz="2400"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8066" name="标题 728065"/>
          <p:cNvSpPr>
            <a:spLocks noGrp="1"/>
          </p:cNvSpPr>
          <p:nvPr>
            <p:ph type="ctrTitle"/>
          </p:nvPr>
        </p:nvSpPr>
        <p:spPr>
          <a:xfrm>
            <a:off x="269875" y="2352675"/>
            <a:ext cx="8616950" cy="1365250"/>
          </a:xfrm>
        </p:spPr>
        <p:txBody>
          <a:bodyPr lIns="45720" rIns="9144" anchor="b"/>
          <a:lstStyle/>
          <a:p>
            <a:pPr marL="0" marR="0" lvl="0" indent="0" algn="ctr" defTabSz="914400" rtl="0" eaLnBrk="1" fontAlgn="base" latinLnBrk="0" hangingPunct="1">
              <a:lnSpc>
                <a:spcPct val="95000"/>
              </a:lnSpc>
              <a:spcBef>
                <a:spcPct val="0"/>
              </a:spcBef>
              <a:spcAft>
                <a:spcPct val="0"/>
              </a:spcAft>
              <a:buClrTx/>
              <a:buSzTx/>
              <a:buFontTx/>
              <a:buNone/>
              <a:defRPr/>
            </a:pPr>
            <a:r>
              <a:rPr kumimoji="0" lang="zh-CN" altLang="en-US" sz="60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戒</a:t>
            </a:r>
            <a:r>
              <a:rPr kumimoji="0" lang="zh-CN" altLang="en-US" sz="60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烟</a:t>
            </a:r>
            <a:r>
              <a:rPr kumimoji="0" lang="en-US" altLang="zh-CN" sz="60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a:t>
            </a:r>
            <a:r>
              <a:rPr kumimoji="0" lang="zh-CN" altLang="en-US" sz="60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医生的责任</a:t>
            </a:r>
            <a:endParaRPr kumimoji="0" lang="zh-CN" altLang="en-US" sz="60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endParaRPr>
          </a:p>
        </p:txBody>
      </p:sp>
      <p:sp>
        <p:nvSpPr>
          <p:cNvPr id="5122" name="文本框 3"/>
          <p:cNvSpPr txBox="1"/>
          <p:nvPr/>
        </p:nvSpPr>
        <p:spPr>
          <a:xfrm>
            <a:off x="5764213" y="5002213"/>
            <a:ext cx="3313112" cy="687387"/>
          </a:xfrm>
          <a:prstGeom prst="rect">
            <a:avLst/>
          </a:prstGeom>
          <a:noFill/>
          <a:ln w="9525">
            <a:noFill/>
          </a:ln>
        </p:spPr>
        <p:txBody>
          <a:bodyPr wrap="square" anchor="t" anchorCtr="0"/>
          <a:p>
            <a:r>
              <a:rPr lang="zh-CN" altLang="en-US">
                <a:solidFill>
                  <a:srgbClr val="CCFFFF"/>
                </a:solidFill>
                <a:latin typeface="Arial" panose="020B0604020202020204" pitchFamily="34" charset="0"/>
                <a:ea typeface="宋体" panose="02010600030101010101" pitchFamily="2" charset="-122"/>
              </a:rPr>
              <a:t>戒烟门诊</a:t>
            </a:r>
            <a:r>
              <a:rPr lang="en-US" altLang="zh-CN">
                <a:solidFill>
                  <a:srgbClr val="CCFFFF"/>
                </a:solidFill>
                <a:latin typeface="Arial" panose="020B0604020202020204" pitchFamily="34" charset="0"/>
              </a:rPr>
              <a:t>     </a:t>
            </a:r>
            <a:r>
              <a:rPr lang="zh-CN" altLang="en-US">
                <a:solidFill>
                  <a:srgbClr val="CCFFFF"/>
                </a:solidFill>
                <a:latin typeface="Arial" panose="020B0604020202020204" pitchFamily="34" charset="0"/>
                <a:ea typeface="宋体" panose="02010600030101010101" pitchFamily="2" charset="-122"/>
              </a:rPr>
              <a:t>张传科</a:t>
            </a:r>
            <a:endParaRPr lang="zh-CN" altLang="en-US">
              <a:latin typeface="Arial" panose="020B0604020202020204" pitchFamily="34"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2402" name="文本占位符 742401"/>
          <p:cNvSpPr>
            <a:spLocks noGrp="1"/>
          </p:cNvSpPr>
          <p:nvPr>
            <p:ph idx="1"/>
          </p:nvPr>
        </p:nvSpPr>
        <p:spPr>
          <a:xfrm>
            <a:off x="352425" y="1951038"/>
            <a:ext cx="8686800" cy="4525963"/>
          </a:xfrm>
        </p:spPr>
        <p:txBody>
          <a:bodyPr/>
          <a:lstStyle/>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Char char=""/>
              <a:defRPr/>
            </a:pPr>
            <a:r>
              <a:rPr kumimoji="0" lang="zh-CN" altLang="en-US" sz="36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榜样的作用</a:t>
            </a:r>
            <a:r>
              <a:rPr kumimoji="0" lang="en-US" altLang="zh-CN" sz="36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 </a:t>
            </a:r>
            <a:r>
              <a:rPr kumimoji="0" lang="zh-CN" altLang="en-US" sz="36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自己不吸烟</a:t>
            </a:r>
            <a:endParaRPr kumimoji="0" lang="zh-CN" altLang="en-US" sz="36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Char char=""/>
              <a:defRPr/>
            </a:pPr>
            <a:r>
              <a:rPr kumimoji="0" lang="zh-CN" altLang="en-US" sz="36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帮助吸烟病人戒烟</a:t>
            </a:r>
            <a:endParaRPr kumimoji="0" lang="zh-CN" altLang="en-US" sz="36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Char char=""/>
              <a:defRPr/>
            </a:pPr>
            <a:r>
              <a:rPr kumimoji="0" lang="zh-CN" altLang="en-US" sz="36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积极参与政策的制定</a:t>
            </a:r>
            <a:endParaRPr kumimoji="0" lang="zh-CN" altLang="en-US" sz="36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None/>
              <a:defRPr/>
            </a:pPr>
            <a:endParaRPr kumimoji="0" lang="zh-CN" altLang="en-US" sz="36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
        <p:nvSpPr>
          <p:cNvPr id="742403" name="矩形 742402"/>
          <p:cNvSpPr/>
          <p:nvPr/>
        </p:nvSpPr>
        <p:spPr>
          <a:xfrm>
            <a:off x="760413" y="187325"/>
            <a:ext cx="8228013" cy="1087438"/>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1.</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医</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生在戒烟中的作用</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文本框 733185"/>
          <p:cNvSpPr txBox="1"/>
          <p:nvPr/>
        </p:nvSpPr>
        <p:spPr>
          <a:xfrm>
            <a:off x="179388" y="1484313"/>
            <a:ext cx="8964612" cy="4148137"/>
          </a:xfrm>
          <a:prstGeom prst="rect">
            <a:avLst/>
          </a:prstGeom>
          <a:noFill/>
          <a:ln w="9525">
            <a:noFill/>
          </a:ln>
        </p:spPr>
        <p:txBody>
          <a:bodyPr anchor="t" anchorCtr="0">
            <a:spAutoFit/>
          </a:bodyPr>
          <a:p>
            <a:pPr lvl="1" indent="0" eaLnBrk="1" hangingPunct="1">
              <a:lnSpc>
                <a:spcPct val="190000"/>
              </a:lnSpc>
              <a:spcBef>
                <a:spcPct val="0"/>
              </a:spcBef>
              <a:buClr>
                <a:srgbClr val="FF9900"/>
              </a:buClr>
              <a:buSzPct val="60000"/>
              <a:buFont typeface="Wingdings" panose="05000000000000000000" pitchFamily="2" charset="2"/>
              <a:buChar char="l"/>
            </a:pPr>
            <a:r>
              <a:rPr lang="zh-CN" altLang="en-US" sz="2000" b="1" dirty="0">
                <a:solidFill>
                  <a:schemeClr val="tx2"/>
                </a:solidFill>
                <a:latin typeface="楷体_GB2312" pitchFamily="49" charset="-122"/>
                <a:ea typeface="楷体_GB2312" pitchFamily="49" charset="-122"/>
              </a:rPr>
              <a:t>  </a:t>
            </a:r>
            <a:r>
              <a:rPr lang="zh-CN" altLang="en-US" sz="2000" b="1" dirty="0">
                <a:latin typeface="宋体" panose="02010600030101010101" pitchFamily="2" charset="-122"/>
              </a:rPr>
              <a:t>有些人一次就戒掉了</a:t>
            </a:r>
            <a:endParaRPr lang="en-US" altLang="zh-CN" sz="2000" b="1" dirty="0">
              <a:latin typeface="宋体" panose="02010600030101010101" pitchFamily="2" charset="-122"/>
            </a:endParaRPr>
          </a:p>
          <a:p>
            <a:pPr lvl="1" indent="0" eaLnBrk="1" hangingPunct="1">
              <a:lnSpc>
                <a:spcPct val="190000"/>
              </a:lnSpc>
              <a:spcBef>
                <a:spcPct val="0"/>
              </a:spcBef>
              <a:buClr>
                <a:srgbClr val="FF9900"/>
              </a:buClr>
              <a:buSzPct val="60000"/>
              <a:buFont typeface="Wingdings" panose="05000000000000000000" pitchFamily="2" charset="2"/>
              <a:buChar char="l"/>
            </a:pPr>
            <a:r>
              <a:rPr lang="zh-CN" altLang="en-US" sz="2000" b="1" dirty="0">
                <a:latin typeface="宋体" panose="02010600030101010101" pitchFamily="2" charset="-122"/>
              </a:rPr>
              <a:t>  有些人在失败过多次之后终于戒烟成功</a:t>
            </a:r>
            <a:endParaRPr lang="zh-CN" altLang="en-US" sz="2000" b="1" dirty="0">
              <a:latin typeface="宋体" panose="02010600030101010101" pitchFamily="2" charset="-122"/>
            </a:endParaRPr>
          </a:p>
          <a:p>
            <a:pPr lvl="1" indent="0" eaLnBrk="1" hangingPunct="1">
              <a:lnSpc>
                <a:spcPct val="190000"/>
              </a:lnSpc>
              <a:spcBef>
                <a:spcPct val="0"/>
              </a:spcBef>
              <a:buClr>
                <a:srgbClr val="FF9900"/>
              </a:buClr>
              <a:buSzPct val="60000"/>
              <a:buFont typeface="Wingdings" panose="05000000000000000000" pitchFamily="2" charset="2"/>
              <a:buChar char="l"/>
            </a:pPr>
            <a:r>
              <a:rPr lang="zh-CN" altLang="en-US" sz="2000" b="1" dirty="0">
                <a:latin typeface="宋体" panose="02010600030101010101" pitchFamily="2" charset="-122"/>
              </a:rPr>
              <a:t>  有的人在戒烟后出现严重的戒断症状</a:t>
            </a:r>
            <a:endParaRPr lang="zh-CN" altLang="en-US" sz="2000" b="1" dirty="0">
              <a:latin typeface="宋体" panose="02010600030101010101" pitchFamily="2" charset="-122"/>
            </a:endParaRPr>
          </a:p>
          <a:p>
            <a:pPr lvl="1" indent="0" eaLnBrk="1" hangingPunct="1">
              <a:lnSpc>
                <a:spcPct val="190000"/>
              </a:lnSpc>
              <a:spcBef>
                <a:spcPct val="0"/>
              </a:spcBef>
              <a:buClr>
                <a:srgbClr val="FF9900"/>
              </a:buClr>
              <a:buSzPct val="60000"/>
              <a:buFont typeface="Wingdings" panose="05000000000000000000" pitchFamily="2" charset="2"/>
              <a:buChar char="l"/>
            </a:pPr>
            <a:r>
              <a:rPr lang="zh-CN" altLang="en-US" sz="2000" b="1" dirty="0">
                <a:latin typeface="宋体" panose="02010600030101010101" pitchFamily="2" charset="-122"/>
              </a:rPr>
              <a:t>  而有的人戒烟后完全没有不适感</a:t>
            </a:r>
            <a:endParaRPr lang="zh-CN" altLang="en-US" sz="2000" b="1" dirty="0">
              <a:latin typeface="宋体" panose="02010600030101010101" pitchFamily="2" charset="-122"/>
            </a:endParaRPr>
          </a:p>
          <a:p>
            <a:pPr lvl="1" indent="0" eaLnBrk="1" hangingPunct="1">
              <a:lnSpc>
                <a:spcPct val="190000"/>
              </a:lnSpc>
              <a:spcBef>
                <a:spcPct val="0"/>
              </a:spcBef>
              <a:buClr>
                <a:srgbClr val="FF9900"/>
              </a:buClr>
              <a:buSzPct val="60000"/>
              <a:buFont typeface="Wingdings" panose="05000000000000000000" pitchFamily="2" charset="2"/>
              <a:buChar char="l"/>
            </a:pPr>
            <a:r>
              <a:rPr lang="zh-CN" altLang="en-US" sz="2000" b="1" dirty="0">
                <a:latin typeface="宋体" panose="02010600030101010101" pitchFamily="2" charset="-122"/>
              </a:rPr>
              <a:t>  有的吸烟者可能尝试几次戒烟就有几次迥然不同的感受</a:t>
            </a:r>
            <a:endParaRPr lang="zh-CN" altLang="en-US" sz="2000" b="1" dirty="0">
              <a:latin typeface="宋体" panose="02010600030101010101" pitchFamily="2" charset="-122"/>
            </a:endParaRPr>
          </a:p>
          <a:p>
            <a:pPr lvl="1" indent="0" eaLnBrk="1" hangingPunct="1">
              <a:lnSpc>
                <a:spcPct val="190000"/>
              </a:lnSpc>
              <a:spcBef>
                <a:spcPct val="0"/>
              </a:spcBef>
              <a:buFont typeface="Wingdings" panose="05000000000000000000" pitchFamily="2" charset="2"/>
              <a:buChar char="v"/>
            </a:pPr>
            <a:endParaRPr lang="zh-CN" altLang="en-US" sz="2000" b="1" dirty="0">
              <a:latin typeface="宋体" panose="02010600030101010101" pitchFamily="2" charset="-122"/>
            </a:endParaRPr>
          </a:p>
          <a:p>
            <a:pPr lvl="1" indent="0" eaLnBrk="1" hangingPunct="1">
              <a:lnSpc>
                <a:spcPct val="190000"/>
              </a:lnSpc>
              <a:spcBef>
                <a:spcPct val="0"/>
              </a:spcBef>
              <a:buFont typeface="Wingdings" panose="05000000000000000000" pitchFamily="2" charset="2"/>
            </a:pPr>
            <a:r>
              <a:rPr lang="en-US" altLang="zh-CN" sz="2000" b="1" dirty="0">
                <a:latin typeface="宋体" panose="02010600030101010101" pitchFamily="2" charset="-122"/>
              </a:rPr>
              <a:t> </a:t>
            </a:r>
            <a:endParaRPr lang="zh-CN" altLang="en-US" sz="2000" b="1" dirty="0">
              <a:latin typeface="宋体" panose="02010600030101010101" pitchFamily="2" charset="-122"/>
            </a:endParaRPr>
          </a:p>
        </p:txBody>
      </p:sp>
      <p:sp>
        <p:nvSpPr>
          <p:cNvPr id="18434" name="矩形 733186"/>
          <p:cNvSpPr/>
          <p:nvPr/>
        </p:nvSpPr>
        <p:spPr>
          <a:xfrm>
            <a:off x="760413" y="185738"/>
            <a:ext cx="8245475" cy="1089025"/>
          </a:xfrm>
          <a:prstGeom prst="rect">
            <a:avLst/>
          </a:prstGeom>
          <a:noFill/>
          <a:ln w="9525">
            <a:noFill/>
          </a:ln>
        </p:spPr>
        <p:txBody>
          <a:bodyPr lIns="45720" rIns="9144" anchor="ctr" anchorCtr="0"/>
          <a:p>
            <a:pPr>
              <a:lnSpc>
                <a:spcPct val="100000"/>
              </a:lnSpc>
              <a:spcBef>
                <a:spcPct val="0"/>
              </a:spcBef>
            </a:pPr>
            <a:r>
              <a:rPr lang="en-US" altLang="zh-CN" sz="3400" b="1" dirty="0">
                <a:solidFill>
                  <a:srgbClr val="CCFFFF"/>
                </a:solidFill>
                <a:latin typeface="Arial" panose="020B0604020202020204" pitchFamily="34" charset="0"/>
              </a:rPr>
              <a:t>2.</a:t>
            </a:r>
            <a:r>
              <a:rPr lang="zh-CN" altLang="en-US" sz="3400" b="1" dirty="0">
                <a:solidFill>
                  <a:srgbClr val="CCFFFF"/>
                </a:solidFill>
                <a:latin typeface="Arial" panose="020B0604020202020204" pitchFamily="34" charset="0"/>
              </a:rPr>
              <a:t>人们戒烟的经历差异</a:t>
            </a:r>
            <a:endParaRPr lang="zh-CN" altLang="en-US" sz="3400" b="1" dirty="0">
              <a:solidFill>
                <a:srgbClr val="CCFFFF"/>
              </a:solidFill>
              <a:latin typeface="Arial" panose="020B0604020202020204" pitchFamily="34" charset="0"/>
            </a:endParaRPr>
          </a:p>
        </p:txBody>
      </p:sp>
      <p:sp>
        <p:nvSpPr>
          <p:cNvPr id="18435" name="矩形 733187"/>
          <p:cNvSpPr/>
          <p:nvPr/>
        </p:nvSpPr>
        <p:spPr>
          <a:xfrm>
            <a:off x="795338" y="4762500"/>
            <a:ext cx="8088312" cy="1096963"/>
          </a:xfrm>
          <a:prstGeom prst="rect">
            <a:avLst/>
          </a:prstGeom>
          <a:noFill/>
          <a:ln w="9525">
            <a:noFill/>
          </a:ln>
        </p:spPr>
        <p:txBody>
          <a:bodyPr anchor="t" anchorCtr="0">
            <a:spAutoFit/>
          </a:bodyPr>
          <a:p>
            <a:pPr>
              <a:buClr>
                <a:srgbClr val="FF9900"/>
              </a:buClr>
              <a:buSzPct val="125000"/>
              <a:buFont typeface="Wingdings" panose="05000000000000000000" pitchFamily="2" charset="2"/>
            </a:pPr>
            <a:r>
              <a:rPr lang="zh-CN" altLang="en-US" sz="2000" b="1" dirty="0">
                <a:solidFill>
                  <a:schemeClr val="accent1"/>
                </a:solidFill>
                <a:latin typeface="Arial" panose="020B0604020202020204" pitchFamily="34" charset="0"/>
              </a:rPr>
              <a:t>     烟草依赖是一种慢性高复发性疾病。只有少数吸烟者第一次戒烟就完全戒掉，大多数吸烟者均有戒烟后复吸的经历，需要多次尝试才 能最终戒烟</a:t>
            </a:r>
            <a:endParaRPr lang="zh-CN" altLang="en-US" sz="2000" b="1" dirty="0">
              <a:solidFill>
                <a:schemeClr val="accent1"/>
              </a:solidFill>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椭圆 736257"/>
          <p:cNvSpPr/>
          <p:nvPr/>
        </p:nvSpPr>
        <p:spPr>
          <a:xfrm>
            <a:off x="7670800" y="4267200"/>
            <a:ext cx="1130300" cy="787400"/>
          </a:xfrm>
          <a:prstGeom prst="ellipse">
            <a:avLst/>
          </a:prstGeom>
          <a:noFill/>
          <a:ln w="28575" cap="flat" cmpd="sng">
            <a:solidFill>
              <a:srgbClr val="FF0000"/>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82" name="椭圆 736258"/>
          <p:cNvSpPr/>
          <p:nvPr/>
        </p:nvSpPr>
        <p:spPr>
          <a:xfrm>
            <a:off x="736600" y="1066800"/>
            <a:ext cx="863600" cy="787400"/>
          </a:xfrm>
          <a:prstGeom prst="ellipse">
            <a:avLst/>
          </a:prstGeom>
          <a:noFill/>
          <a:ln w="28575" cap="flat" cmpd="sng">
            <a:solidFill>
              <a:srgbClr val="FF0000"/>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83" name="任意多边形 736259"/>
          <p:cNvSpPr/>
          <p:nvPr/>
        </p:nvSpPr>
        <p:spPr>
          <a:xfrm>
            <a:off x="1219200" y="1752600"/>
            <a:ext cx="6543675" cy="2857500"/>
          </a:xfrm>
          <a:custGeom>
            <a:avLst/>
            <a:gdLst/>
            <a:ahLst/>
            <a:cxnLst>
              <a:cxn ang="0">
                <a:pos x="0" y="0"/>
              </a:cxn>
              <a:cxn ang="0">
                <a:pos x="624" y="342"/>
              </a:cxn>
              <a:cxn ang="0">
                <a:pos x="1560" y="570"/>
              </a:cxn>
              <a:cxn ang="0">
                <a:pos x="2532" y="774"/>
              </a:cxn>
              <a:cxn ang="0">
                <a:pos x="3060" y="1290"/>
              </a:cxn>
              <a:cxn ang="0">
                <a:pos x="3408" y="1536"/>
              </a:cxn>
              <a:cxn ang="0">
                <a:pos x="4122" y="1800"/>
              </a:cxn>
            </a:cxnLst>
            <a:pathLst>
              <a:path w="4122" h="1800">
                <a:moveTo>
                  <a:pt x="0" y="0"/>
                </a:moveTo>
                <a:lnTo>
                  <a:pt x="624" y="342"/>
                </a:lnTo>
                <a:lnTo>
                  <a:pt x="1560" y="570"/>
                </a:lnTo>
                <a:lnTo>
                  <a:pt x="2532" y="774"/>
                </a:lnTo>
                <a:lnTo>
                  <a:pt x="3060" y="1290"/>
                </a:lnTo>
                <a:lnTo>
                  <a:pt x="3408" y="1536"/>
                </a:lnTo>
                <a:lnTo>
                  <a:pt x="4122" y="1800"/>
                </a:lnTo>
              </a:path>
            </a:pathLst>
          </a:custGeom>
          <a:noFill/>
          <a:ln w="31750" cap="flat" cmpd="sng">
            <a:solidFill>
              <a:srgbClr val="FF0000"/>
            </a:solidFill>
            <a:prstDash val="solid"/>
            <a:round/>
            <a:headEnd type="none" w="med" len="med"/>
            <a:tailEnd type="none" w="med" len="med"/>
          </a:ln>
        </p:spPr>
        <p:txBody>
          <a:bodyPr/>
          <a:p>
            <a:endParaRPr lang="zh-CN" altLang="en-US"/>
          </a:p>
        </p:txBody>
      </p:sp>
      <p:sp>
        <p:nvSpPr>
          <p:cNvPr id="20484" name="椭圆 736260"/>
          <p:cNvSpPr/>
          <p:nvPr/>
        </p:nvSpPr>
        <p:spPr>
          <a:xfrm>
            <a:off x="722313" y="1066800"/>
            <a:ext cx="896937" cy="790575"/>
          </a:xfrm>
          <a:prstGeom prst="ellipse">
            <a:avLst/>
          </a:prstGeom>
          <a:noFill/>
          <a:ln w="9525" cap="flat" cmpd="sng">
            <a:solidFill>
              <a:srgbClr val="993300"/>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85" name="椭圆 736261"/>
          <p:cNvSpPr/>
          <p:nvPr/>
        </p:nvSpPr>
        <p:spPr>
          <a:xfrm>
            <a:off x="1143000" y="1676400"/>
            <a:ext cx="114300" cy="104775"/>
          </a:xfrm>
          <a:prstGeom prst="ellipse">
            <a:avLst/>
          </a:prstGeom>
          <a:solidFill>
            <a:srgbClr val="FFFFFF"/>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86" name="椭圆 736262"/>
          <p:cNvSpPr/>
          <p:nvPr/>
        </p:nvSpPr>
        <p:spPr>
          <a:xfrm>
            <a:off x="2171700" y="2247900"/>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87" name="椭圆 736263"/>
          <p:cNvSpPr/>
          <p:nvPr/>
        </p:nvSpPr>
        <p:spPr>
          <a:xfrm>
            <a:off x="3676650" y="2619375"/>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88" name="椭圆 736264"/>
          <p:cNvSpPr/>
          <p:nvPr/>
        </p:nvSpPr>
        <p:spPr>
          <a:xfrm>
            <a:off x="5210175" y="2933700"/>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89" name="椭圆 736265"/>
          <p:cNvSpPr/>
          <p:nvPr/>
        </p:nvSpPr>
        <p:spPr>
          <a:xfrm>
            <a:off x="6048375" y="3771900"/>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90" name="椭圆 736266"/>
          <p:cNvSpPr/>
          <p:nvPr/>
        </p:nvSpPr>
        <p:spPr>
          <a:xfrm>
            <a:off x="6591300" y="4133850"/>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91" name="椭圆 736267"/>
          <p:cNvSpPr/>
          <p:nvPr/>
        </p:nvSpPr>
        <p:spPr>
          <a:xfrm>
            <a:off x="7762875" y="4581525"/>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92" name="任意多边形 736268"/>
          <p:cNvSpPr/>
          <p:nvPr/>
        </p:nvSpPr>
        <p:spPr>
          <a:xfrm>
            <a:off x="695325" y="1838325"/>
            <a:ext cx="7143750" cy="1743075"/>
          </a:xfrm>
          <a:custGeom>
            <a:avLst/>
            <a:gdLst/>
            <a:ahLst/>
            <a:cxnLst>
              <a:cxn ang="0">
                <a:pos x="0" y="0"/>
              </a:cxn>
              <a:cxn ang="0">
                <a:pos x="108" y="90"/>
              </a:cxn>
              <a:cxn ang="0">
                <a:pos x="300" y="120"/>
              </a:cxn>
              <a:cxn ang="0">
                <a:pos x="420" y="216"/>
              </a:cxn>
              <a:cxn ang="0">
                <a:pos x="648" y="216"/>
              </a:cxn>
              <a:cxn ang="0">
                <a:pos x="738" y="246"/>
              </a:cxn>
              <a:cxn ang="0">
                <a:pos x="852" y="162"/>
              </a:cxn>
              <a:cxn ang="0">
                <a:pos x="990" y="192"/>
              </a:cxn>
              <a:cxn ang="0">
                <a:pos x="1056" y="252"/>
              </a:cxn>
              <a:cxn ang="0">
                <a:pos x="1248" y="150"/>
              </a:cxn>
              <a:cxn ang="0">
                <a:pos x="1398" y="234"/>
              </a:cxn>
              <a:cxn ang="0">
                <a:pos x="1584" y="372"/>
              </a:cxn>
              <a:cxn ang="0">
                <a:pos x="2058" y="366"/>
              </a:cxn>
              <a:cxn ang="0">
                <a:pos x="2124" y="342"/>
              </a:cxn>
              <a:cxn ang="0">
                <a:pos x="2232" y="372"/>
              </a:cxn>
              <a:cxn ang="0">
                <a:pos x="2340" y="354"/>
              </a:cxn>
              <a:cxn ang="0">
                <a:pos x="2448" y="456"/>
              </a:cxn>
              <a:cxn ang="0">
                <a:pos x="2538" y="480"/>
              </a:cxn>
              <a:cxn ang="0">
                <a:pos x="2664" y="528"/>
              </a:cxn>
              <a:cxn ang="0">
                <a:pos x="2778" y="546"/>
              </a:cxn>
              <a:cxn ang="0">
                <a:pos x="3042" y="678"/>
              </a:cxn>
              <a:cxn ang="0">
                <a:pos x="3084" y="726"/>
              </a:cxn>
              <a:cxn ang="0">
                <a:pos x="3198" y="774"/>
              </a:cxn>
              <a:cxn ang="0">
                <a:pos x="3396" y="756"/>
              </a:cxn>
              <a:cxn ang="0">
                <a:pos x="3504" y="888"/>
              </a:cxn>
              <a:cxn ang="0">
                <a:pos x="3732" y="972"/>
              </a:cxn>
              <a:cxn ang="0">
                <a:pos x="3906" y="960"/>
              </a:cxn>
              <a:cxn ang="0">
                <a:pos x="4062" y="1032"/>
              </a:cxn>
              <a:cxn ang="0">
                <a:pos x="4158" y="996"/>
              </a:cxn>
              <a:cxn ang="0">
                <a:pos x="4302" y="1050"/>
              </a:cxn>
              <a:cxn ang="0">
                <a:pos x="4500" y="1098"/>
              </a:cxn>
            </a:cxnLst>
            <a:pathLst>
              <a:path w="4500" h="1098">
                <a:moveTo>
                  <a:pt x="0" y="0"/>
                </a:moveTo>
                <a:lnTo>
                  <a:pt x="108" y="90"/>
                </a:lnTo>
                <a:lnTo>
                  <a:pt x="300" y="120"/>
                </a:lnTo>
                <a:lnTo>
                  <a:pt x="420" y="216"/>
                </a:lnTo>
                <a:lnTo>
                  <a:pt x="648" y="216"/>
                </a:lnTo>
                <a:lnTo>
                  <a:pt x="738" y="246"/>
                </a:lnTo>
                <a:lnTo>
                  <a:pt x="852" y="162"/>
                </a:lnTo>
                <a:lnTo>
                  <a:pt x="990" y="192"/>
                </a:lnTo>
                <a:lnTo>
                  <a:pt x="1056" y="252"/>
                </a:lnTo>
                <a:lnTo>
                  <a:pt x="1248" y="150"/>
                </a:lnTo>
                <a:lnTo>
                  <a:pt x="1398" y="234"/>
                </a:lnTo>
                <a:lnTo>
                  <a:pt x="1584" y="372"/>
                </a:lnTo>
                <a:lnTo>
                  <a:pt x="2058" y="366"/>
                </a:lnTo>
                <a:lnTo>
                  <a:pt x="2124" y="342"/>
                </a:lnTo>
                <a:lnTo>
                  <a:pt x="2232" y="372"/>
                </a:lnTo>
                <a:lnTo>
                  <a:pt x="2340" y="354"/>
                </a:lnTo>
                <a:lnTo>
                  <a:pt x="2448" y="456"/>
                </a:lnTo>
                <a:lnTo>
                  <a:pt x="2538" y="480"/>
                </a:lnTo>
                <a:lnTo>
                  <a:pt x="2664" y="528"/>
                </a:lnTo>
                <a:lnTo>
                  <a:pt x="2778" y="546"/>
                </a:lnTo>
                <a:lnTo>
                  <a:pt x="3042" y="678"/>
                </a:lnTo>
                <a:lnTo>
                  <a:pt x="3084" y="726"/>
                </a:lnTo>
                <a:lnTo>
                  <a:pt x="3198" y="774"/>
                </a:lnTo>
                <a:lnTo>
                  <a:pt x="3396" y="756"/>
                </a:lnTo>
                <a:lnTo>
                  <a:pt x="3504" y="888"/>
                </a:lnTo>
                <a:lnTo>
                  <a:pt x="3732" y="972"/>
                </a:lnTo>
                <a:lnTo>
                  <a:pt x="3906" y="960"/>
                </a:lnTo>
                <a:lnTo>
                  <a:pt x="4062" y="1032"/>
                </a:lnTo>
                <a:lnTo>
                  <a:pt x="4158" y="996"/>
                </a:lnTo>
                <a:lnTo>
                  <a:pt x="4302" y="1050"/>
                </a:lnTo>
                <a:lnTo>
                  <a:pt x="4500" y="1098"/>
                </a:lnTo>
              </a:path>
            </a:pathLst>
          </a:custGeom>
          <a:noFill/>
          <a:ln w="19050" cap="flat" cmpd="sng">
            <a:solidFill>
              <a:schemeClr val="tx1"/>
            </a:solidFill>
            <a:prstDash val="solid"/>
            <a:round/>
            <a:headEnd type="none" w="med" len="med"/>
            <a:tailEnd type="none" w="med" len="med"/>
          </a:ln>
        </p:spPr>
        <p:txBody>
          <a:bodyPr/>
          <a:p>
            <a:endParaRPr lang="zh-CN" altLang="en-US"/>
          </a:p>
        </p:txBody>
      </p:sp>
      <p:sp>
        <p:nvSpPr>
          <p:cNvPr id="20493" name="任意多边形 736269"/>
          <p:cNvSpPr/>
          <p:nvPr/>
        </p:nvSpPr>
        <p:spPr>
          <a:xfrm>
            <a:off x="752475" y="2886075"/>
            <a:ext cx="7096125" cy="819150"/>
          </a:xfrm>
          <a:custGeom>
            <a:avLst/>
            <a:gdLst/>
            <a:ahLst/>
            <a:cxnLst>
              <a:cxn ang="0">
                <a:pos x="0" y="114"/>
              </a:cxn>
              <a:cxn ang="0">
                <a:pos x="66" y="126"/>
              </a:cxn>
              <a:cxn ang="0">
                <a:pos x="168" y="198"/>
              </a:cxn>
              <a:cxn ang="0">
                <a:pos x="372" y="216"/>
              </a:cxn>
              <a:cxn ang="0">
                <a:pos x="606" y="258"/>
              </a:cxn>
              <a:cxn ang="0">
                <a:pos x="696" y="222"/>
              </a:cxn>
              <a:cxn ang="0">
                <a:pos x="810" y="114"/>
              </a:cxn>
              <a:cxn ang="0">
                <a:pos x="918" y="42"/>
              </a:cxn>
              <a:cxn ang="0">
                <a:pos x="1026" y="168"/>
              </a:cxn>
              <a:cxn ang="0">
                <a:pos x="1128" y="102"/>
              </a:cxn>
              <a:cxn ang="0">
                <a:pos x="1224" y="84"/>
              </a:cxn>
              <a:cxn ang="0">
                <a:pos x="1320" y="48"/>
              </a:cxn>
              <a:cxn ang="0">
                <a:pos x="1404" y="90"/>
              </a:cxn>
              <a:cxn ang="0">
                <a:pos x="1494" y="72"/>
              </a:cxn>
              <a:cxn ang="0">
                <a:pos x="1560" y="72"/>
              </a:cxn>
              <a:cxn ang="0">
                <a:pos x="1692" y="120"/>
              </a:cxn>
              <a:cxn ang="0">
                <a:pos x="1884" y="0"/>
              </a:cxn>
              <a:cxn ang="0">
                <a:pos x="2058" y="42"/>
              </a:cxn>
              <a:cxn ang="0">
                <a:pos x="2268" y="30"/>
              </a:cxn>
              <a:cxn ang="0">
                <a:pos x="2466" y="90"/>
              </a:cxn>
              <a:cxn ang="0">
                <a:pos x="2694" y="36"/>
              </a:cxn>
              <a:cxn ang="0">
                <a:pos x="2766" y="18"/>
              </a:cxn>
              <a:cxn ang="0">
                <a:pos x="3108" y="144"/>
              </a:cxn>
              <a:cxn ang="0">
                <a:pos x="3354" y="192"/>
              </a:cxn>
              <a:cxn ang="0">
                <a:pos x="3474" y="288"/>
              </a:cxn>
              <a:cxn ang="0">
                <a:pos x="3534" y="318"/>
              </a:cxn>
              <a:cxn ang="0">
                <a:pos x="3660" y="318"/>
              </a:cxn>
              <a:cxn ang="0">
                <a:pos x="3810" y="354"/>
              </a:cxn>
              <a:cxn ang="0">
                <a:pos x="3990" y="372"/>
              </a:cxn>
              <a:cxn ang="0">
                <a:pos x="4122" y="354"/>
              </a:cxn>
              <a:cxn ang="0">
                <a:pos x="4254" y="468"/>
              </a:cxn>
              <a:cxn ang="0">
                <a:pos x="4470" y="516"/>
              </a:cxn>
            </a:cxnLst>
            <a:pathLst>
              <a:path w="4470" h="516">
                <a:moveTo>
                  <a:pt x="0" y="114"/>
                </a:moveTo>
                <a:lnTo>
                  <a:pt x="66" y="126"/>
                </a:lnTo>
                <a:lnTo>
                  <a:pt x="168" y="198"/>
                </a:lnTo>
                <a:lnTo>
                  <a:pt x="372" y="216"/>
                </a:lnTo>
                <a:lnTo>
                  <a:pt x="606" y="258"/>
                </a:lnTo>
                <a:lnTo>
                  <a:pt x="696" y="222"/>
                </a:lnTo>
                <a:lnTo>
                  <a:pt x="810" y="114"/>
                </a:lnTo>
                <a:cubicBezTo>
                  <a:pt x="847" y="84"/>
                  <a:pt x="864" y="48"/>
                  <a:pt x="918" y="42"/>
                </a:cubicBezTo>
                <a:cubicBezTo>
                  <a:pt x="972" y="36"/>
                  <a:pt x="991" y="158"/>
                  <a:pt x="1026" y="168"/>
                </a:cubicBezTo>
                <a:lnTo>
                  <a:pt x="1128" y="102"/>
                </a:lnTo>
                <a:lnTo>
                  <a:pt x="1224" y="84"/>
                </a:lnTo>
                <a:lnTo>
                  <a:pt x="1320" y="48"/>
                </a:lnTo>
                <a:lnTo>
                  <a:pt x="1404" y="90"/>
                </a:lnTo>
                <a:lnTo>
                  <a:pt x="1494" y="72"/>
                </a:lnTo>
                <a:cubicBezTo>
                  <a:pt x="1520" y="69"/>
                  <a:pt x="1524" y="66"/>
                  <a:pt x="1560" y="72"/>
                </a:cubicBezTo>
                <a:cubicBezTo>
                  <a:pt x="1596" y="78"/>
                  <a:pt x="1638" y="132"/>
                  <a:pt x="1692" y="120"/>
                </a:cubicBezTo>
                <a:lnTo>
                  <a:pt x="1884" y="0"/>
                </a:lnTo>
                <a:lnTo>
                  <a:pt x="2058" y="42"/>
                </a:lnTo>
                <a:lnTo>
                  <a:pt x="2268" y="30"/>
                </a:lnTo>
                <a:lnTo>
                  <a:pt x="2466" y="90"/>
                </a:lnTo>
                <a:lnTo>
                  <a:pt x="2694" y="36"/>
                </a:lnTo>
                <a:lnTo>
                  <a:pt x="2766" y="18"/>
                </a:lnTo>
                <a:lnTo>
                  <a:pt x="3108" y="144"/>
                </a:lnTo>
                <a:cubicBezTo>
                  <a:pt x="3206" y="173"/>
                  <a:pt x="3288" y="156"/>
                  <a:pt x="3354" y="192"/>
                </a:cubicBezTo>
                <a:cubicBezTo>
                  <a:pt x="3420" y="228"/>
                  <a:pt x="3444" y="267"/>
                  <a:pt x="3474" y="288"/>
                </a:cubicBezTo>
                <a:lnTo>
                  <a:pt x="3534" y="318"/>
                </a:lnTo>
                <a:lnTo>
                  <a:pt x="3660" y="318"/>
                </a:lnTo>
                <a:lnTo>
                  <a:pt x="3810" y="354"/>
                </a:lnTo>
                <a:lnTo>
                  <a:pt x="3990" y="372"/>
                </a:lnTo>
                <a:lnTo>
                  <a:pt x="4122" y="354"/>
                </a:lnTo>
                <a:cubicBezTo>
                  <a:pt x="4166" y="370"/>
                  <a:pt x="4182" y="438"/>
                  <a:pt x="4254" y="468"/>
                </a:cubicBezTo>
                <a:cubicBezTo>
                  <a:pt x="4326" y="498"/>
                  <a:pt x="4426" y="504"/>
                  <a:pt x="4470" y="516"/>
                </a:cubicBezTo>
              </a:path>
            </a:pathLst>
          </a:custGeom>
          <a:noFill/>
          <a:ln w="15240" cap="flat" cmpd="sng">
            <a:solidFill>
              <a:schemeClr val="tx1"/>
            </a:solidFill>
            <a:prstDash val="dashDot"/>
            <a:round/>
            <a:headEnd type="none" w="med" len="med"/>
            <a:tailEnd type="none" w="med" len="med"/>
          </a:ln>
        </p:spPr>
        <p:txBody>
          <a:bodyPr/>
          <a:p>
            <a:endParaRPr lang="zh-CN" altLang="en-US"/>
          </a:p>
        </p:txBody>
      </p:sp>
      <p:sp>
        <p:nvSpPr>
          <p:cNvPr id="20494" name="椭圆 736270"/>
          <p:cNvSpPr/>
          <p:nvPr/>
        </p:nvSpPr>
        <p:spPr>
          <a:xfrm>
            <a:off x="5210175" y="2933700"/>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95" name="椭圆 736271"/>
          <p:cNvSpPr/>
          <p:nvPr/>
        </p:nvSpPr>
        <p:spPr>
          <a:xfrm>
            <a:off x="6048375" y="3762375"/>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96" name="椭圆 736272"/>
          <p:cNvSpPr/>
          <p:nvPr/>
        </p:nvSpPr>
        <p:spPr>
          <a:xfrm>
            <a:off x="6600825" y="4133850"/>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97" name="椭圆 736273"/>
          <p:cNvSpPr/>
          <p:nvPr/>
        </p:nvSpPr>
        <p:spPr>
          <a:xfrm>
            <a:off x="7753350" y="4581525"/>
            <a:ext cx="114300" cy="104775"/>
          </a:xfrm>
          <a:prstGeom prst="ellipse">
            <a:avLst/>
          </a:prstGeom>
          <a:solidFill>
            <a:schemeClr val="bg1"/>
          </a:solidFill>
          <a:ln w="9525" cap="flat" cmpd="sng">
            <a:solidFill>
              <a:schemeClr val="tx1"/>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20498" name="直接连接符 736274"/>
          <p:cNvSpPr/>
          <p:nvPr/>
        </p:nvSpPr>
        <p:spPr>
          <a:xfrm>
            <a:off x="7448550" y="2676525"/>
            <a:ext cx="0" cy="304800"/>
          </a:xfrm>
          <a:prstGeom prst="line">
            <a:avLst/>
          </a:prstGeom>
          <a:ln w="9525" cap="flat" cmpd="sng">
            <a:solidFill>
              <a:schemeClr val="tx1"/>
            </a:solidFill>
            <a:prstDash val="solid"/>
            <a:round/>
            <a:headEnd type="none" w="med" len="med"/>
            <a:tailEnd type="triangle" w="med" len="med"/>
          </a:ln>
        </p:spPr>
      </p:sp>
      <p:sp>
        <p:nvSpPr>
          <p:cNvPr id="20499" name="直接连接符 736275"/>
          <p:cNvSpPr/>
          <p:nvPr/>
        </p:nvSpPr>
        <p:spPr>
          <a:xfrm>
            <a:off x="6781800" y="2667000"/>
            <a:ext cx="0" cy="304800"/>
          </a:xfrm>
          <a:prstGeom prst="line">
            <a:avLst/>
          </a:prstGeom>
          <a:ln w="9525" cap="flat" cmpd="sng">
            <a:solidFill>
              <a:schemeClr val="tx1"/>
            </a:solidFill>
            <a:prstDash val="solid"/>
            <a:round/>
            <a:headEnd type="none" w="med" len="med"/>
            <a:tailEnd type="triangle" w="med" len="med"/>
          </a:ln>
        </p:spPr>
      </p:sp>
      <p:sp>
        <p:nvSpPr>
          <p:cNvPr id="20500" name="直接连接符 736276"/>
          <p:cNvSpPr/>
          <p:nvPr/>
        </p:nvSpPr>
        <p:spPr>
          <a:xfrm>
            <a:off x="6619875" y="2667000"/>
            <a:ext cx="0" cy="304800"/>
          </a:xfrm>
          <a:prstGeom prst="line">
            <a:avLst/>
          </a:prstGeom>
          <a:ln w="9525" cap="flat" cmpd="sng">
            <a:solidFill>
              <a:schemeClr val="tx1"/>
            </a:solidFill>
            <a:prstDash val="solid"/>
            <a:round/>
            <a:headEnd type="none" w="med" len="med"/>
            <a:tailEnd type="triangle" w="med" len="med"/>
          </a:ln>
        </p:spPr>
      </p:sp>
      <p:sp>
        <p:nvSpPr>
          <p:cNvPr id="20501" name="直接连接符 736277"/>
          <p:cNvSpPr/>
          <p:nvPr/>
        </p:nvSpPr>
        <p:spPr>
          <a:xfrm>
            <a:off x="4724400" y="2209800"/>
            <a:ext cx="0" cy="304800"/>
          </a:xfrm>
          <a:prstGeom prst="line">
            <a:avLst/>
          </a:prstGeom>
          <a:ln w="9525" cap="flat" cmpd="sng">
            <a:solidFill>
              <a:schemeClr val="tx1"/>
            </a:solidFill>
            <a:prstDash val="solid"/>
            <a:round/>
            <a:headEnd type="none" w="med" len="med"/>
            <a:tailEnd type="triangle" w="med" len="med"/>
          </a:ln>
        </p:spPr>
      </p:sp>
      <p:sp>
        <p:nvSpPr>
          <p:cNvPr id="20502" name="直接连接符 736278"/>
          <p:cNvSpPr/>
          <p:nvPr/>
        </p:nvSpPr>
        <p:spPr>
          <a:xfrm flipV="1">
            <a:off x="1009650" y="3429000"/>
            <a:ext cx="0" cy="381000"/>
          </a:xfrm>
          <a:prstGeom prst="line">
            <a:avLst/>
          </a:prstGeom>
          <a:ln w="9525" cap="flat" cmpd="sng">
            <a:solidFill>
              <a:schemeClr val="tx1"/>
            </a:solidFill>
            <a:prstDash val="solid"/>
            <a:round/>
            <a:headEnd type="none" w="med" len="med"/>
            <a:tailEnd type="triangle" w="med" len="med"/>
          </a:ln>
        </p:spPr>
      </p:sp>
      <p:sp>
        <p:nvSpPr>
          <p:cNvPr id="20503" name="直接连接符 736279"/>
          <p:cNvSpPr/>
          <p:nvPr/>
        </p:nvSpPr>
        <p:spPr>
          <a:xfrm flipV="1">
            <a:off x="1712913" y="3429000"/>
            <a:ext cx="0" cy="381000"/>
          </a:xfrm>
          <a:prstGeom prst="line">
            <a:avLst/>
          </a:prstGeom>
          <a:ln w="9525" cap="flat" cmpd="sng">
            <a:solidFill>
              <a:schemeClr val="tx1"/>
            </a:solidFill>
            <a:prstDash val="solid"/>
            <a:round/>
            <a:headEnd type="none" w="med" len="med"/>
            <a:tailEnd type="triangle" w="med" len="med"/>
          </a:ln>
        </p:spPr>
      </p:sp>
      <p:sp>
        <p:nvSpPr>
          <p:cNvPr id="20504" name="直接连接符 736280"/>
          <p:cNvSpPr/>
          <p:nvPr/>
        </p:nvSpPr>
        <p:spPr>
          <a:xfrm flipV="1">
            <a:off x="3048000" y="3429000"/>
            <a:ext cx="0" cy="381000"/>
          </a:xfrm>
          <a:prstGeom prst="line">
            <a:avLst/>
          </a:prstGeom>
          <a:ln w="9525" cap="flat" cmpd="sng">
            <a:solidFill>
              <a:schemeClr val="tx1"/>
            </a:solidFill>
            <a:prstDash val="solid"/>
            <a:round/>
            <a:headEnd type="none" w="med" len="med"/>
            <a:tailEnd type="triangle" w="med" len="med"/>
          </a:ln>
        </p:spPr>
      </p:sp>
      <p:sp>
        <p:nvSpPr>
          <p:cNvPr id="20505" name="直接连接符 736281"/>
          <p:cNvSpPr/>
          <p:nvPr/>
        </p:nvSpPr>
        <p:spPr>
          <a:xfrm flipV="1">
            <a:off x="4600575" y="3371850"/>
            <a:ext cx="0" cy="381000"/>
          </a:xfrm>
          <a:prstGeom prst="line">
            <a:avLst/>
          </a:prstGeom>
          <a:ln w="9525" cap="flat" cmpd="sng">
            <a:solidFill>
              <a:schemeClr val="tx1"/>
            </a:solidFill>
            <a:prstDash val="solid"/>
            <a:round/>
            <a:headEnd type="none" w="med" len="med"/>
            <a:tailEnd type="triangle" w="med" len="med"/>
          </a:ln>
        </p:spPr>
      </p:sp>
      <p:sp>
        <p:nvSpPr>
          <p:cNvPr id="20506" name="直接连接符 736282"/>
          <p:cNvSpPr/>
          <p:nvPr/>
        </p:nvSpPr>
        <p:spPr>
          <a:xfrm flipV="1">
            <a:off x="5438775" y="3400425"/>
            <a:ext cx="0" cy="381000"/>
          </a:xfrm>
          <a:prstGeom prst="line">
            <a:avLst/>
          </a:prstGeom>
          <a:ln w="9525" cap="flat" cmpd="sng">
            <a:solidFill>
              <a:schemeClr val="tx1"/>
            </a:solidFill>
            <a:prstDash val="solid"/>
            <a:round/>
            <a:headEnd type="none" w="med" len="med"/>
            <a:tailEnd type="triangle" w="med" len="med"/>
          </a:ln>
        </p:spPr>
      </p:sp>
      <p:sp>
        <p:nvSpPr>
          <p:cNvPr id="20507" name="文本框 736283"/>
          <p:cNvSpPr txBox="1"/>
          <p:nvPr/>
        </p:nvSpPr>
        <p:spPr>
          <a:xfrm rot="5400000">
            <a:off x="6599238" y="2097088"/>
            <a:ext cx="8382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全国无烟日</a:t>
            </a:r>
            <a:endParaRPr lang="zh-CN" altLang="en-US" sz="1000" dirty="0">
              <a:latin typeface="Arial" panose="020B0604020202020204" pitchFamily="34" charset="0"/>
              <a:ea typeface="黑体" panose="02010609060101010101" pitchFamily="49" charset="-122"/>
            </a:endParaRPr>
          </a:p>
        </p:txBody>
      </p:sp>
      <p:sp>
        <p:nvSpPr>
          <p:cNvPr id="20508" name="文本框 736284"/>
          <p:cNvSpPr txBox="1"/>
          <p:nvPr/>
        </p:nvSpPr>
        <p:spPr>
          <a:xfrm rot="5400000">
            <a:off x="6942138" y="2049463"/>
            <a:ext cx="990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被动吸烟报告</a:t>
            </a:r>
            <a:endParaRPr lang="zh-CN" altLang="en-US" sz="1000" dirty="0">
              <a:latin typeface="Arial" panose="020B0604020202020204" pitchFamily="34" charset="0"/>
              <a:ea typeface="黑体" panose="02010609060101010101" pitchFamily="49" charset="-122"/>
            </a:endParaRPr>
          </a:p>
        </p:txBody>
      </p:sp>
      <p:sp>
        <p:nvSpPr>
          <p:cNvPr id="20509" name="文本框 736285"/>
          <p:cNvSpPr txBox="1"/>
          <p:nvPr/>
        </p:nvSpPr>
        <p:spPr>
          <a:xfrm rot="5400000">
            <a:off x="3751263" y="1344613"/>
            <a:ext cx="1752600" cy="701675"/>
          </a:xfrm>
          <a:prstGeom prst="rect">
            <a:avLst/>
          </a:prstGeom>
          <a:noFill/>
          <a:ln w="9525">
            <a:noFill/>
          </a:ln>
        </p:spPr>
        <p:txBody>
          <a:bodyPr anchor="t" anchorCtr="0">
            <a:spAutoFit/>
          </a:bodyPr>
          <a:p>
            <a:pPr algn="ctr">
              <a:lnSpc>
                <a:spcPct val="100000"/>
              </a:lnSpc>
              <a:spcBef>
                <a:spcPct val="50000"/>
              </a:spcBef>
            </a:pPr>
            <a:r>
              <a:rPr lang="en-US" altLang="zh-CN" sz="1000" dirty="0">
                <a:latin typeface="Arial" panose="020B0604020202020204" pitchFamily="34" charset="0"/>
                <a:ea typeface="黑体" panose="02010609060101010101" pitchFamily="49" charset="-122"/>
              </a:rPr>
              <a:t>〔</a:t>
            </a:r>
            <a:r>
              <a:rPr lang="zh-CN" altLang="en-US" sz="1000" dirty="0">
                <a:latin typeface="Arial" panose="020B0604020202020204" pitchFamily="34" charset="0"/>
                <a:ea typeface="黑体" panose="02010609060101010101" pitchFamily="49" charset="-122"/>
              </a:rPr>
              <a:t>吸烟与健康行动协会</a:t>
            </a:r>
            <a:r>
              <a:rPr lang="en-US" altLang="zh-CN" sz="1000" dirty="0">
                <a:latin typeface="Arial" panose="020B0604020202020204" pitchFamily="34" charset="0"/>
                <a:ea typeface="黑体" panose="02010609060101010101" pitchFamily="49" charset="-122"/>
              </a:rPr>
              <a:t>〕</a:t>
            </a:r>
            <a:endParaRPr lang="en-US" altLang="zh-CN" sz="1000" dirty="0">
              <a:latin typeface="Arial" panose="020B0604020202020204" pitchFamily="34" charset="0"/>
              <a:ea typeface="黑体" panose="02010609060101010101" pitchFamily="49" charset="-122"/>
            </a:endParaRPr>
          </a:p>
          <a:p>
            <a:pPr algn="ctr">
              <a:lnSpc>
                <a:spcPct val="100000"/>
              </a:lnSpc>
              <a:spcBef>
                <a:spcPct val="50000"/>
              </a:spcBef>
            </a:pPr>
            <a:r>
              <a:rPr lang="zh-CN" altLang="en-US" sz="1000" dirty="0">
                <a:latin typeface="Arial" panose="020B0604020202020204" pitchFamily="34" charset="0"/>
                <a:ea typeface="黑体" panose="02010609060101010101" pitchFamily="49" charset="-122"/>
              </a:rPr>
              <a:t>成立</a:t>
            </a:r>
            <a:endParaRPr lang="zh-CN" altLang="en-US" sz="1000" dirty="0">
              <a:latin typeface="Arial" panose="020B0604020202020204" pitchFamily="34" charset="0"/>
              <a:ea typeface="黑体" panose="02010609060101010101" pitchFamily="49" charset="-122"/>
            </a:endParaRPr>
          </a:p>
          <a:p>
            <a:pPr algn="ctr">
              <a:lnSpc>
                <a:spcPct val="100000"/>
              </a:lnSpc>
              <a:spcBef>
                <a:spcPct val="50000"/>
              </a:spcBef>
            </a:pPr>
            <a:endParaRPr lang="zh-CN" altLang="en-US" sz="1000" dirty="0">
              <a:latin typeface="Arial" panose="020B0604020202020204" pitchFamily="34" charset="0"/>
              <a:ea typeface="黑体" panose="02010609060101010101" pitchFamily="49" charset="-122"/>
            </a:endParaRPr>
          </a:p>
        </p:txBody>
      </p:sp>
      <p:sp>
        <p:nvSpPr>
          <p:cNvPr id="20510" name="文本框 736286"/>
          <p:cNvSpPr txBox="1"/>
          <p:nvPr/>
        </p:nvSpPr>
        <p:spPr>
          <a:xfrm rot="5400000">
            <a:off x="6294438" y="2039938"/>
            <a:ext cx="990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英国控烟组织</a:t>
            </a:r>
            <a:endParaRPr lang="zh-CN" altLang="en-US" sz="1000" dirty="0">
              <a:latin typeface="Arial" panose="020B0604020202020204" pitchFamily="34" charset="0"/>
              <a:ea typeface="黑体" panose="02010609060101010101" pitchFamily="49" charset="-122"/>
            </a:endParaRPr>
          </a:p>
        </p:txBody>
      </p:sp>
      <p:sp>
        <p:nvSpPr>
          <p:cNvPr id="20511" name="文本框 736287"/>
          <p:cNvSpPr txBox="1"/>
          <p:nvPr/>
        </p:nvSpPr>
        <p:spPr>
          <a:xfrm rot="5400000">
            <a:off x="5932488" y="1916113"/>
            <a:ext cx="1371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英国皇家内科医学院</a:t>
            </a:r>
            <a:endParaRPr lang="zh-CN" altLang="en-US" sz="1000" dirty="0">
              <a:latin typeface="Arial" panose="020B0604020202020204" pitchFamily="34" charset="0"/>
              <a:ea typeface="黑体" panose="02010609060101010101" pitchFamily="49" charset="-122"/>
            </a:endParaRPr>
          </a:p>
        </p:txBody>
      </p:sp>
      <p:sp>
        <p:nvSpPr>
          <p:cNvPr id="20512" name="文本框 736288"/>
          <p:cNvSpPr txBox="1"/>
          <p:nvPr/>
        </p:nvSpPr>
        <p:spPr>
          <a:xfrm rot="5400000">
            <a:off x="5761038" y="1935163"/>
            <a:ext cx="1371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a:t>
            </a:r>
            <a:r>
              <a:rPr lang="en-US" altLang="zh-CN" sz="1000" dirty="0">
                <a:latin typeface="Arial" panose="020B0604020202020204" pitchFamily="34" charset="0"/>
                <a:ea typeface="黑体" panose="02010609060101010101" pitchFamily="49" charset="-122"/>
              </a:rPr>
              <a:t>RCP</a:t>
            </a:r>
            <a:r>
              <a:rPr lang="zh-CN" altLang="en-US" sz="1000" dirty="0">
                <a:latin typeface="Arial" panose="020B0604020202020204" pitchFamily="34" charset="0"/>
                <a:ea typeface="黑体" panose="02010609060101010101" pitchFamily="49" charset="-122"/>
              </a:rPr>
              <a:t>）第四次报告</a:t>
            </a:r>
            <a:endParaRPr lang="zh-CN" altLang="en-US" sz="1000" dirty="0">
              <a:latin typeface="Arial" panose="020B0604020202020204" pitchFamily="34" charset="0"/>
              <a:ea typeface="黑体" panose="02010609060101010101" pitchFamily="49" charset="-122"/>
            </a:endParaRPr>
          </a:p>
        </p:txBody>
      </p:sp>
      <p:sp>
        <p:nvSpPr>
          <p:cNvPr id="20513" name="文本框 736289"/>
          <p:cNvSpPr txBox="1"/>
          <p:nvPr/>
        </p:nvSpPr>
        <p:spPr>
          <a:xfrm>
            <a:off x="409575" y="1314450"/>
            <a:ext cx="1524000" cy="352425"/>
          </a:xfrm>
          <a:prstGeom prst="rect">
            <a:avLst/>
          </a:prstGeom>
          <a:noFill/>
          <a:ln w="9525">
            <a:noFill/>
          </a:ln>
        </p:spPr>
        <p:txBody>
          <a:bodyPr anchor="t" anchorCtr="0">
            <a:spAutoFit/>
          </a:bodyPr>
          <a:p>
            <a:pPr algn="ctr">
              <a:lnSpc>
                <a:spcPct val="55000"/>
              </a:lnSpc>
              <a:spcBef>
                <a:spcPct val="50000"/>
              </a:spcBef>
            </a:pPr>
            <a:r>
              <a:rPr lang="zh-CN" altLang="en-US" sz="1200" b="1" dirty="0">
                <a:latin typeface="Arial" panose="020B0604020202020204" pitchFamily="34" charset="0"/>
                <a:ea typeface="黑体" panose="02010609060101010101" pitchFamily="49" charset="-122"/>
              </a:rPr>
              <a:t>男性医生</a:t>
            </a:r>
            <a:endParaRPr lang="zh-CN" altLang="en-US" sz="1200" b="1" dirty="0">
              <a:latin typeface="Arial" panose="020B0604020202020204" pitchFamily="34" charset="0"/>
              <a:ea typeface="黑体" panose="02010609060101010101" pitchFamily="49" charset="-122"/>
            </a:endParaRPr>
          </a:p>
          <a:p>
            <a:pPr algn="ctr">
              <a:lnSpc>
                <a:spcPct val="55000"/>
              </a:lnSpc>
              <a:spcBef>
                <a:spcPct val="50000"/>
              </a:spcBef>
            </a:pPr>
            <a:r>
              <a:rPr lang="en-US" altLang="zh-CN" sz="1000" dirty="0">
                <a:latin typeface="Arial" panose="020B0604020202020204" pitchFamily="34" charset="0"/>
                <a:ea typeface="黑体" panose="02010609060101010101" pitchFamily="49" charset="-122"/>
              </a:rPr>
              <a:t>68</a:t>
            </a:r>
            <a:endParaRPr lang="en-US" altLang="zh-CN" sz="1000" dirty="0">
              <a:latin typeface="Arial" panose="020B0604020202020204" pitchFamily="34" charset="0"/>
              <a:ea typeface="黑体" panose="02010609060101010101" pitchFamily="49" charset="-122"/>
            </a:endParaRPr>
          </a:p>
        </p:txBody>
      </p:sp>
      <p:sp>
        <p:nvSpPr>
          <p:cNvPr id="20514" name="文本框 736290"/>
          <p:cNvSpPr txBox="1"/>
          <p:nvPr/>
        </p:nvSpPr>
        <p:spPr>
          <a:xfrm>
            <a:off x="342900" y="1647825"/>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65</a:t>
            </a:r>
            <a:endParaRPr lang="en-US" altLang="zh-CN" sz="1000" dirty="0">
              <a:latin typeface="黑体" panose="02010609060101010101" pitchFamily="49" charset="-122"/>
              <a:ea typeface="黑体" panose="02010609060101010101" pitchFamily="49" charset="-122"/>
            </a:endParaRPr>
          </a:p>
        </p:txBody>
      </p:sp>
      <p:sp>
        <p:nvSpPr>
          <p:cNvPr id="20515" name="文本框 736291"/>
          <p:cNvSpPr txBox="1"/>
          <p:nvPr/>
        </p:nvSpPr>
        <p:spPr>
          <a:xfrm>
            <a:off x="1962150" y="2295525"/>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57</a:t>
            </a:r>
            <a:endParaRPr lang="en-US" altLang="zh-CN" sz="1000" dirty="0">
              <a:latin typeface="黑体" panose="02010609060101010101" pitchFamily="49" charset="-122"/>
              <a:ea typeface="黑体" panose="02010609060101010101" pitchFamily="49" charset="-122"/>
            </a:endParaRPr>
          </a:p>
        </p:txBody>
      </p:sp>
      <p:sp>
        <p:nvSpPr>
          <p:cNvPr id="20516" name="文本框 736292"/>
          <p:cNvSpPr txBox="1"/>
          <p:nvPr/>
        </p:nvSpPr>
        <p:spPr>
          <a:xfrm>
            <a:off x="4171950" y="2143125"/>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55</a:t>
            </a:r>
            <a:endParaRPr lang="en-US" altLang="zh-CN" sz="1000" dirty="0">
              <a:latin typeface="黑体" panose="02010609060101010101" pitchFamily="49" charset="-122"/>
              <a:ea typeface="黑体" panose="02010609060101010101" pitchFamily="49" charset="-122"/>
            </a:endParaRPr>
          </a:p>
        </p:txBody>
      </p:sp>
      <p:sp>
        <p:nvSpPr>
          <p:cNvPr id="20517" name="文本框 736293"/>
          <p:cNvSpPr txBox="1"/>
          <p:nvPr/>
        </p:nvSpPr>
        <p:spPr>
          <a:xfrm>
            <a:off x="3552825" y="2419350"/>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49</a:t>
            </a:r>
            <a:endParaRPr lang="en-US" altLang="zh-CN" sz="1000" dirty="0">
              <a:latin typeface="黑体" panose="02010609060101010101" pitchFamily="49" charset="-122"/>
              <a:ea typeface="黑体" panose="02010609060101010101" pitchFamily="49" charset="-122"/>
            </a:endParaRPr>
          </a:p>
        </p:txBody>
      </p:sp>
      <p:sp>
        <p:nvSpPr>
          <p:cNvPr id="20518" name="文本框 736294"/>
          <p:cNvSpPr txBox="1"/>
          <p:nvPr/>
        </p:nvSpPr>
        <p:spPr>
          <a:xfrm>
            <a:off x="4953000" y="2990850"/>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43</a:t>
            </a:r>
            <a:endParaRPr lang="en-US" altLang="zh-CN" sz="1000" dirty="0">
              <a:latin typeface="黑体" panose="02010609060101010101" pitchFamily="49" charset="-122"/>
              <a:ea typeface="黑体" panose="02010609060101010101" pitchFamily="49" charset="-122"/>
            </a:endParaRPr>
          </a:p>
        </p:txBody>
      </p:sp>
      <p:sp>
        <p:nvSpPr>
          <p:cNvPr id="20519" name="文本框 736295"/>
          <p:cNvSpPr txBox="1"/>
          <p:nvPr/>
        </p:nvSpPr>
        <p:spPr>
          <a:xfrm>
            <a:off x="5791200" y="3810000"/>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26</a:t>
            </a:r>
            <a:endParaRPr lang="en-US" altLang="zh-CN" sz="1000" dirty="0">
              <a:latin typeface="黑体" panose="02010609060101010101" pitchFamily="49" charset="-122"/>
              <a:ea typeface="黑体" panose="02010609060101010101" pitchFamily="49" charset="-122"/>
            </a:endParaRPr>
          </a:p>
        </p:txBody>
      </p:sp>
      <p:sp>
        <p:nvSpPr>
          <p:cNvPr id="20520" name="文本框 736296"/>
          <p:cNvSpPr txBox="1"/>
          <p:nvPr/>
        </p:nvSpPr>
        <p:spPr>
          <a:xfrm>
            <a:off x="6372225" y="4183063"/>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19</a:t>
            </a:r>
            <a:endParaRPr lang="en-US" altLang="zh-CN" sz="1000" dirty="0">
              <a:latin typeface="黑体" panose="02010609060101010101" pitchFamily="49" charset="-122"/>
              <a:ea typeface="黑体" panose="02010609060101010101" pitchFamily="49" charset="-122"/>
            </a:endParaRPr>
          </a:p>
        </p:txBody>
      </p:sp>
      <p:sp>
        <p:nvSpPr>
          <p:cNvPr id="20521" name="文本框 736297"/>
          <p:cNvSpPr txBox="1"/>
          <p:nvPr/>
        </p:nvSpPr>
        <p:spPr>
          <a:xfrm>
            <a:off x="7524750" y="4629150"/>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10</a:t>
            </a:r>
            <a:endParaRPr lang="en-US" altLang="zh-CN" sz="1000" dirty="0">
              <a:latin typeface="黑体" panose="02010609060101010101" pitchFamily="49" charset="-122"/>
              <a:ea typeface="黑体" panose="02010609060101010101" pitchFamily="49" charset="-122"/>
            </a:endParaRPr>
          </a:p>
        </p:txBody>
      </p:sp>
      <p:sp>
        <p:nvSpPr>
          <p:cNvPr id="20522" name="文本框 736298"/>
          <p:cNvSpPr txBox="1"/>
          <p:nvPr/>
        </p:nvSpPr>
        <p:spPr>
          <a:xfrm>
            <a:off x="7543800" y="3352800"/>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31</a:t>
            </a:r>
            <a:endParaRPr lang="en-US" altLang="zh-CN" sz="1000" dirty="0">
              <a:latin typeface="黑体" panose="02010609060101010101" pitchFamily="49" charset="-122"/>
              <a:ea typeface="黑体" panose="02010609060101010101" pitchFamily="49" charset="-122"/>
            </a:endParaRPr>
          </a:p>
        </p:txBody>
      </p:sp>
      <p:sp>
        <p:nvSpPr>
          <p:cNvPr id="20523" name="文本框 736299"/>
          <p:cNvSpPr txBox="1"/>
          <p:nvPr/>
        </p:nvSpPr>
        <p:spPr>
          <a:xfrm>
            <a:off x="7534275" y="3648075"/>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29</a:t>
            </a:r>
            <a:endParaRPr lang="en-US" altLang="zh-CN" sz="1000" dirty="0">
              <a:latin typeface="黑体" panose="02010609060101010101" pitchFamily="49" charset="-122"/>
              <a:ea typeface="黑体" panose="02010609060101010101" pitchFamily="49" charset="-122"/>
            </a:endParaRPr>
          </a:p>
        </p:txBody>
      </p:sp>
      <p:sp>
        <p:nvSpPr>
          <p:cNvPr id="20524" name="文本框 736300"/>
          <p:cNvSpPr txBox="1"/>
          <p:nvPr/>
        </p:nvSpPr>
        <p:spPr>
          <a:xfrm>
            <a:off x="7848600" y="3352800"/>
            <a:ext cx="533400" cy="274638"/>
          </a:xfrm>
          <a:prstGeom prst="rect">
            <a:avLst/>
          </a:prstGeom>
          <a:noFill/>
          <a:ln w="9525">
            <a:noFill/>
          </a:ln>
        </p:spPr>
        <p:txBody>
          <a:bodyPr anchor="t" anchorCtr="0">
            <a:spAutoFit/>
          </a:bodyPr>
          <a:p>
            <a:pPr algn="ctr">
              <a:lnSpc>
                <a:spcPct val="100000"/>
              </a:lnSpc>
              <a:spcBef>
                <a:spcPct val="50000"/>
              </a:spcBef>
            </a:pPr>
            <a:r>
              <a:rPr lang="zh-CN" altLang="en-US" sz="1200" b="1" dirty="0">
                <a:latin typeface="黑体" panose="02010609060101010101" pitchFamily="49" charset="-122"/>
                <a:ea typeface="黑体" panose="02010609060101010101" pitchFamily="49" charset="-122"/>
              </a:rPr>
              <a:t>男性</a:t>
            </a:r>
            <a:endParaRPr lang="zh-CN" altLang="en-US" sz="1200" b="1" dirty="0">
              <a:latin typeface="黑体" panose="02010609060101010101" pitchFamily="49" charset="-122"/>
              <a:ea typeface="黑体" panose="02010609060101010101" pitchFamily="49" charset="-122"/>
            </a:endParaRPr>
          </a:p>
        </p:txBody>
      </p:sp>
      <p:sp>
        <p:nvSpPr>
          <p:cNvPr id="20525" name="文本框 736301"/>
          <p:cNvSpPr txBox="1"/>
          <p:nvPr/>
        </p:nvSpPr>
        <p:spPr>
          <a:xfrm>
            <a:off x="7845425" y="3562350"/>
            <a:ext cx="533400" cy="274638"/>
          </a:xfrm>
          <a:prstGeom prst="rect">
            <a:avLst/>
          </a:prstGeom>
          <a:noFill/>
          <a:ln w="9525">
            <a:noFill/>
          </a:ln>
        </p:spPr>
        <p:txBody>
          <a:bodyPr anchor="t" anchorCtr="0">
            <a:spAutoFit/>
          </a:bodyPr>
          <a:p>
            <a:pPr algn="ctr">
              <a:lnSpc>
                <a:spcPct val="100000"/>
              </a:lnSpc>
              <a:spcBef>
                <a:spcPct val="50000"/>
              </a:spcBef>
            </a:pPr>
            <a:r>
              <a:rPr lang="zh-CN" altLang="en-US" sz="1200" b="1" dirty="0">
                <a:latin typeface="黑体" panose="02010609060101010101" pitchFamily="49" charset="-122"/>
                <a:ea typeface="黑体" panose="02010609060101010101" pitchFamily="49" charset="-122"/>
              </a:rPr>
              <a:t>女性</a:t>
            </a:r>
            <a:endParaRPr lang="zh-CN" altLang="en-US" sz="1200" b="1" dirty="0">
              <a:latin typeface="黑体" panose="02010609060101010101" pitchFamily="49" charset="-122"/>
              <a:ea typeface="黑体" panose="02010609060101010101" pitchFamily="49" charset="-122"/>
            </a:endParaRPr>
          </a:p>
        </p:txBody>
      </p:sp>
      <p:sp>
        <p:nvSpPr>
          <p:cNvPr id="20526" name="直接连接符 736302"/>
          <p:cNvSpPr/>
          <p:nvPr/>
        </p:nvSpPr>
        <p:spPr>
          <a:xfrm>
            <a:off x="6991350" y="2628900"/>
            <a:ext cx="0" cy="152400"/>
          </a:xfrm>
          <a:prstGeom prst="line">
            <a:avLst/>
          </a:prstGeom>
          <a:ln w="9525" cap="flat" cmpd="sng">
            <a:solidFill>
              <a:schemeClr val="tx1"/>
            </a:solidFill>
            <a:prstDash val="solid"/>
            <a:round/>
            <a:headEnd type="none" w="med" len="med"/>
            <a:tailEnd type="none" w="med" len="med"/>
          </a:ln>
        </p:spPr>
      </p:sp>
      <p:sp>
        <p:nvSpPr>
          <p:cNvPr id="20527" name="直接连接符 736303"/>
          <p:cNvSpPr/>
          <p:nvPr/>
        </p:nvSpPr>
        <p:spPr>
          <a:xfrm>
            <a:off x="6791325" y="2781300"/>
            <a:ext cx="219075" cy="0"/>
          </a:xfrm>
          <a:prstGeom prst="line">
            <a:avLst/>
          </a:prstGeom>
          <a:ln w="9525" cap="flat" cmpd="sng">
            <a:solidFill>
              <a:schemeClr val="tx1"/>
            </a:solidFill>
            <a:prstDash val="solid"/>
            <a:round/>
            <a:headEnd type="none" w="med" len="med"/>
            <a:tailEnd type="none" w="med" len="med"/>
          </a:ln>
        </p:spPr>
      </p:sp>
      <p:sp>
        <p:nvSpPr>
          <p:cNvPr id="20528" name="文本框 736304"/>
          <p:cNvSpPr txBox="1"/>
          <p:nvPr/>
        </p:nvSpPr>
        <p:spPr>
          <a:xfrm>
            <a:off x="438150" y="2838450"/>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41</a:t>
            </a:r>
            <a:endParaRPr lang="en-US" altLang="zh-CN" sz="1000" dirty="0">
              <a:latin typeface="黑体" panose="02010609060101010101" pitchFamily="49" charset="-122"/>
              <a:ea typeface="黑体" panose="02010609060101010101" pitchFamily="49" charset="-122"/>
            </a:endParaRPr>
          </a:p>
        </p:txBody>
      </p:sp>
      <p:sp>
        <p:nvSpPr>
          <p:cNvPr id="20529" name="文本框 736305"/>
          <p:cNvSpPr txBox="1"/>
          <p:nvPr/>
        </p:nvSpPr>
        <p:spPr>
          <a:xfrm>
            <a:off x="3362325" y="2695575"/>
            <a:ext cx="5334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黑体" panose="02010609060101010101" pitchFamily="49" charset="-122"/>
                <a:ea typeface="黑体" panose="02010609060101010101" pitchFamily="49" charset="-122"/>
              </a:rPr>
              <a:t>45</a:t>
            </a:r>
            <a:endParaRPr lang="en-US" altLang="zh-CN" sz="1000" dirty="0">
              <a:latin typeface="黑体" panose="02010609060101010101" pitchFamily="49" charset="-122"/>
              <a:ea typeface="黑体" panose="02010609060101010101" pitchFamily="49" charset="-122"/>
            </a:endParaRPr>
          </a:p>
        </p:txBody>
      </p:sp>
      <p:sp>
        <p:nvSpPr>
          <p:cNvPr id="20530" name="直接连接符 736306"/>
          <p:cNvSpPr/>
          <p:nvPr/>
        </p:nvSpPr>
        <p:spPr>
          <a:xfrm flipV="1">
            <a:off x="6924675" y="3476625"/>
            <a:ext cx="0" cy="152400"/>
          </a:xfrm>
          <a:prstGeom prst="line">
            <a:avLst/>
          </a:prstGeom>
          <a:ln w="9525" cap="flat" cmpd="sng">
            <a:solidFill>
              <a:schemeClr val="tx1"/>
            </a:solidFill>
            <a:prstDash val="solid"/>
            <a:round/>
            <a:headEnd type="none" w="med" len="med"/>
            <a:tailEnd type="triangle" w="med" len="med"/>
          </a:ln>
        </p:spPr>
      </p:sp>
      <p:sp>
        <p:nvSpPr>
          <p:cNvPr id="20531" name="文本框 736307"/>
          <p:cNvSpPr txBox="1"/>
          <p:nvPr/>
        </p:nvSpPr>
        <p:spPr>
          <a:xfrm rot="5400000">
            <a:off x="6367463" y="3892550"/>
            <a:ext cx="1103312"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Arial" panose="020B0604020202020204" pitchFamily="34" charset="0"/>
                <a:ea typeface="黑体" panose="02010609060101010101" pitchFamily="49" charset="-122"/>
              </a:rPr>
              <a:t>〔</a:t>
            </a:r>
            <a:r>
              <a:rPr lang="zh-CN" altLang="en-US" sz="1000" dirty="0">
                <a:latin typeface="Arial" panose="020B0604020202020204" pitchFamily="34" charset="0"/>
                <a:ea typeface="黑体" panose="02010609060101010101" pitchFamily="49" charset="-122"/>
              </a:rPr>
              <a:t>大屠杀</a:t>
            </a:r>
            <a:r>
              <a:rPr lang="en-US" altLang="zh-CN" sz="1000" dirty="0">
                <a:latin typeface="Arial" panose="020B0604020202020204" pitchFamily="34" charset="0"/>
                <a:ea typeface="黑体" panose="02010609060101010101" pitchFamily="49" charset="-122"/>
              </a:rPr>
              <a:t>〕</a:t>
            </a:r>
            <a:endParaRPr lang="en-US" altLang="zh-CN" sz="1000" dirty="0">
              <a:latin typeface="Arial" panose="020B0604020202020204" pitchFamily="34" charset="0"/>
              <a:ea typeface="黑体" panose="02010609060101010101" pitchFamily="49" charset="-122"/>
            </a:endParaRPr>
          </a:p>
        </p:txBody>
      </p:sp>
      <p:sp>
        <p:nvSpPr>
          <p:cNvPr id="20532" name="文本框 736308"/>
          <p:cNvSpPr txBox="1"/>
          <p:nvPr/>
        </p:nvSpPr>
        <p:spPr>
          <a:xfrm rot="5400000">
            <a:off x="4906963" y="4221163"/>
            <a:ext cx="1371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英国皇家内科医学院</a:t>
            </a:r>
            <a:endParaRPr lang="zh-CN" altLang="en-US" sz="1000" dirty="0">
              <a:latin typeface="Arial" panose="020B0604020202020204" pitchFamily="34" charset="0"/>
              <a:ea typeface="黑体" panose="02010609060101010101" pitchFamily="49" charset="-122"/>
            </a:endParaRPr>
          </a:p>
        </p:txBody>
      </p:sp>
      <p:sp>
        <p:nvSpPr>
          <p:cNvPr id="20533" name="文本框 736309"/>
          <p:cNvSpPr txBox="1"/>
          <p:nvPr/>
        </p:nvSpPr>
        <p:spPr>
          <a:xfrm rot="5400000">
            <a:off x="4678363" y="4221163"/>
            <a:ext cx="1371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a:t>
            </a:r>
            <a:r>
              <a:rPr lang="en-US" altLang="zh-CN" sz="1000" dirty="0">
                <a:latin typeface="Arial" panose="020B0604020202020204" pitchFamily="34" charset="0"/>
                <a:ea typeface="黑体" panose="02010609060101010101" pitchFamily="49" charset="-122"/>
              </a:rPr>
              <a:t>RCP</a:t>
            </a:r>
            <a:r>
              <a:rPr lang="zh-CN" altLang="en-US" sz="1000" dirty="0">
                <a:latin typeface="Arial" panose="020B0604020202020204" pitchFamily="34" charset="0"/>
                <a:ea typeface="黑体" panose="02010609060101010101" pitchFamily="49" charset="-122"/>
              </a:rPr>
              <a:t>）第三次报告</a:t>
            </a:r>
            <a:endParaRPr lang="zh-CN" altLang="en-US" sz="1000" dirty="0">
              <a:latin typeface="Arial" panose="020B0604020202020204" pitchFamily="34" charset="0"/>
              <a:ea typeface="黑体" panose="02010609060101010101" pitchFamily="49" charset="-122"/>
            </a:endParaRPr>
          </a:p>
        </p:txBody>
      </p:sp>
      <p:sp>
        <p:nvSpPr>
          <p:cNvPr id="20534" name="文本框 736310"/>
          <p:cNvSpPr txBox="1"/>
          <p:nvPr/>
        </p:nvSpPr>
        <p:spPr>
          <a:xfrm rot="5400000">
            <a:off x="4068763" y="4221163"/>
            <a:ext cx="1371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英国皇家内科医学院</a:t>
            </a:r>
            <a:endParaRPr lang="zh-CN" altLang="en-US" sz="1000" dirty="0">
              <a:latin typeface="Arial" panose="020B0604020202020204" pitchFamily="34" charset="0"/>
              <a:ea typeface="黑体" panose="02010609060101010101" pitchFamily="49" charset="-122"/>
            </a:endParaRPr>
          </a:p>
        </p:txBody>
      </p:sp>
      <p:sp>
        <p:nvSpPr>
          <p:cNvPr id="20535" name="文本框 736311"/>
          <p:cNvSpPr txBox="1"/>
          <p:nvPr/>
        </p:nvSpPr>
        <p:spPr>
          <a:xfrm rot="5400000">
            <a:off x="3856038" y="4221163"/>
            <a:ext cx="1371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a:t>
            </a:r>
            <a:r>
              <a:rPr lang="en-US" altLang="zh-CN" sz="1000" dirty="0">
                <a:latin typeface="Arial" panose="020B0604020202020204" pitchFamily="34" charset="0"/>
                <a:ea typeface="黑体" panose="02010609060101010101" pitchFamily="49" charset="-122"/>
              </a:rPr>
              <a:t>RCP</a:t>
            </a:r>
            <a:r>
              <a:rPr lang="zh-CN" altLang="en-US" sz="1000" dirty="0">
                <a:latin typeface="Arial" panose="020B0604020202020204" pitchFamily="34" charset="0"/>
                <a:ea typeface="黑体" panose="02010609060101010101" pitchFamily="49" charset="-122"/>
              </a:rPr>
              <a:t>）第二次报告</a:t>
            </a:r>
            <a:endParaRPr lang="zh-CN" altLang="en-US" sz="1000" dirty="0">
              <a:latin typeface="Arial" panose="020B0604020202020204" pitchFamily="34" charset="0"/>
              <a:ea typeface="黑体" panose="02010609060101010101" pitchFamily="49" charset="-122"/>
            </a:endParaRPr>
          </a:p>
        </p:txBody>
      </p:sp>
      <p:sp>
        <p:nvSpPr>
          <p:cNvPr id="20536" name="文本框 736312"/>
          <p:cNvSpPr txBox="1"/>
          <p:nvPr/>
        </p:nvSpPr>
        <p:spPr>
          <a:xfrm rot="5400000">
            <a:off x="2544763" y="4221163"/>
            <a:ext cx="1371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英国皇家内科医学院</a:t>
            </a:r>
            <a:endParaRPr lang="zh-CN" altLang="en-US" sz="1000" dirty="0">
              <a:latin typeface="Arial" panose="020B0604020202020204" pitchFamily="34" charset="0"/>
              <a:ea typeface="黑体" panose="02010609060101010101" pitchFamily="49" charset="-122"/>
            </a:endParaRPr>
          </a:p>
        </p:txBody>
      </p:sp>
      <p:sp>
        <p:nvSpPr>
          <p:cNvPr id="20537" name="文本框 736313"/>
          <p:cNvSpPr txBox="1"/>
          <p:nvPr/>
        </p:nvSpPr>
        <p:spPr>
          <a:xfrm rot="5400000">
            <a:off x="2332038" y="4221163"/>
            <a:ext cx="13716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Arial" panose="020B0604020202020204" pitchFamily="34" charset="0"/>
                <a:ea typeface="黑体" panose="02010609060101010101" pitchFamily="49" charset="-122"/>
              </a:rPr>
              <a:t>（</a:t>
            </a:r>
            <a:r>
              <a:rPr lang="en-US" altLang="zh-CN" sz="1000" dirty="0">
                <a:latin typeface="Arial" panose="020B0604020202020204" pitchFamily="34" charset="0"/>
                <a:ea typeface="黑体" panose="02010609060101010101" pitchFamily="49" charset="-122"/>
              </a:rPr>
              <a:t>RCP</a:t>
            </a:r>
            <a:r>
              <a:rPr lang="zh-CN" altLang="en-US" sz="1000" dirty="0">
                <a:latin typeface="Arial" panose="020B0604020202020204" pitchFamily="34" charset="0"/>
                <a:ea typeface="黑体" panose="02010609060101010101" pitchFamily="49" charset="-122"/>
              </a:rPr>
              <a:t>）第一次报告</a:t>
            </a:r>
            <a:endParaRPr lang="zh-CN" altLang="en-US" sz="1000" dirty="0">
              <a:latin typeface="Arial" panose="020B0604020202020204" pitchFamily="34" charset="0"/>
              <a:ea typeface="黑体" panose="02010609060101010101" pitchFamily="49" charset="-122"/>
            </a:endParaRPr>
          </a:p>
        </p:txBody>
      </p:sp>
      <p:sp>
        <p:nvSpPr>
          <p:cNvPr id="20538" name="文本框 736314"/>
          <p:cNvSpPr txBox="1"/>
          <p:nvPr/>
        </p:nvSpPr>
        <p:spPr>
          <a:xfrm rot="5400000">
            <a:off x="350838" y="4221163"/>
            <a:ext cx="13716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Arial" panose="020B0604020202020204" pitchFamily="34" charset="0"/>
                <a:ea typeface="黑体" panose="02010609060101010101" pitchFamily="49" charset="-122"/>
              </a:rPr>
              <a:t>〔</a:t>
            </a:r>
            <a:r>
              <a:rPr lang="zh-CN" altLang="en-US" sz="1000" dirty="0">
                <a:latin typeface="Arial" panose="020B0604020202020204" pitchFamily="34" charset="0"/>
                <a:ea typeface="黑体" panose="02010609060101010101" pitchFamily="49" charset="-122"/>
              </a:rPr>
              <a:t>肺癌。一般人</a:t>
            </a:r>
            <a:r>
              <a:rPr lang="en-US" altLang="zh-CN" sz="1000" dirty="0">
                <a:latin typeface="Arial" panose="020B0604020202020204" pitchFamily="34" charset="0"/>
                <a:ea typeface="黑体" panose="02010609060101010101" pitchFamily="49" charset="-122"/>
              </a:rPr>
              <a:t>〕</a:t>
            </a:r>
            <a:endParaRPr lang="en-US" altLang="zh-CN" sz="1000" dirty="0">
              <a:latin typeface="Arial" panose="020B0604020202020204" pitchFamily="34" charset="0"/>
              <a:ea typeface="黑体" panose="02010609060101010101" pitchFamily="49" charset="-122"/>
            </a:endParaRPr>
          </a:p>
        </p:txBody>
      </p:sp>
      <p:sp>
        <p:nvSpPr>
          <p:cNvPr id="20539" name="文本框 736315"/>
          <p:cNvSpPr txBox="1"/>
          <p:nvPr/>
        </p:nvSpPr>
        <p:spPr>
          <a:xfrm rot="5400000">
            <a:off x="1065213" y="4135438"/>
            <a:ext cx="1371600" cy="244475"/>
          </a:xfrm>
          <a:prstGeom prst="rect">
            <a:avLst/>
          </a:prstGeom>
          <a:noFill/>
          <a:ln w="9525">
            <a:noFill/>
          </a:ln>
        </p:spPr>
        <p:txBody>
          <a:bodyPr anchor="t" anchorCtr="0">
            <a:spAutoFit/>
          </a:bodyPr>
          <a:p>
            <a:pPr algn="ctr">
              <a:lnSpc>
                <a:spcPct val="100000"/>
              </a:lnSpc>
              <a:spcBef>
                <a:spcPct val="50000"/>
              </a:spcBef>
            </a:pPr>
            <a:r>
              <a:rPr lang="en-US" altLang="zh-CN" sz="1000" dirty="0">
                <a:latin typeface="Arial" panose="020B0604020202020204" pitchFamily="34" charset="0"/>
                <a:ea typeface="黑体" panose="02010609060101010101" pitchFamily="49" charset="-122"/>
              </a:rPr>
              <a:t>〔</a:t>
            </a:r>
            <a:r>
              <a:rPr lang="zh-CN" altLang="en-US" sz="1000" dirty="0">
                <a:latin typeface="Arial" panose="020B0604020202020204" pitchFamily="34" charset="0"/>
                <a:ea typeface="黑体" panose="02010609060101010101" pitchFamily="49" charset="-122"/>
              </a:rPr>
              <a:t>肺癌。医生</a:t>
            </a:r>
            <a:r>
              <a:rPr lang="en-US" altLang="zh-CN" sz="1000" dirty="0">
                <a:latin typeface="Arial" panose="020B0604020202020204" pitchFamily="34" charset="0"/>
                <a:ea typeface="黑体" panose="02010609060101010101" pitchFamily="49" charset="-122"/>
              </a:rPr>
              <a:t>〕</a:t>
            </a:r>
            <a:endParaRPr lang="en-US" altLang="zh-CN" sz="1000" dirty="0">
              <a:latin typeface="Arial" panose="020B0604020202020204" pitchFamily="34" charset="0"/>
              <a:ea typeface="黑体" panose="02010609060101010101" pitchFamily="49" charset="-122"/>
            </a:endParaRPr>
          </a:p>
        </p:txBody>
      </p:sp>
      <p:sp>
        <p:nvSpPr>
          <p:cNvPr id="20540" name="文本框 736316"/>
          <p:cNvSpPr txBox="1"/>
          <p:nvPr/>
        </p:nvSpPr>
        <p:spPr>
          <a:xfrm>
            <a:off x="352425" y="3095625"/>
            <a:ext cx="5334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黑体" panose="02010609060101010101" pitchFamily="49" charset="-122"/>
                <a:ea typeface="黑体" panose="02010609060101010101" pitchFamily="49" charset="-122"/>
              </a:rPr>
              <a:t>女性</a:t>
            </a:r>
            <a:endParaRPr lang="zh-CN" altLang="en-US" sz="1000" dirty="0">
              <a:latin typeface="黑体" panose="02010609060101010101" pitchFamily="49" charset="-122"/>
              <a:ea typeface="黑体" panose="02010609060101010101" pitchFamily="49" charset="-122"/>
            </a:endParaRPr>
          </a:p>
        </p:txBody>
      </p:sp>
      <p:sp>
        <p:nvSpPr>
          <p:cNvPr id="20541" name="文本框 736317"/>
          <p:cNvSpPr txBox="1"/>
          <p:nvPr/>
        </p:nvSpPr>
        <p:spPr>
          <a:xfrm>
            <a:off x="342900" y="1943100"/>
            <a:ext cx="533400" cy="244475"/>
          </a:xfrm>
          <a:prstGeom prst="rect">
            <a:avLst/>
          </a:prstGeom>
          <a:noFill/>
          <a:ln w="9525">
            <a:noFill/>
          </a:ln>
        </p:spPr>
        <p:txBody>
          <a:bodyPr anchor="t" anchorCtr="0">
            <a:spAutoFit/>
          </a:bodyPr>
          <a:p>
            <a:pPr algn="ctr">
              <a:lnSpc>
                <a:spcPct val="100000"/>
              </a:lnSpc>
              <a:spcBef>
                <a:spcPct val="50000"/>
              </a:spcBef>
            </a:pPr>
            <a:r>
              <a:rPr lang="zh-CN" altLang="en-US" sz="1000" dirty="0">
                <a:latin typeface="黑体" panose="02010609060101010101" pitchFamily="49" charset="-122"/>
                <a:ea typeface="黑体" panose="02010609060101010101" pitchFamily="49" charset="-122"/>
              </a:rPr>
              <a:t>男性</a:t>
            </a:r>
            <a:endParaRPr lang="zh-CN" altLang="en-US" sz="1000" dirty="0">
              <a:latin typeface="黑体" panose="02010609060101010101" pitchFamily="49" charset="-122"/>
              <a:ea typeface="黑体" panose="02010609060101010101" pitchFamily="49" charset="-122"/>
            </a:endParaRPr>
          </a:p>
        </p:txBody>
      </p:sp>
      <p:sp>
        <p:nvSpPr>
          <p:cNvPr id="20542" name="直接连接符 736318"/>
          <p:cNvSpPr/>
          <p:nvPr/>
        </p:nvSpPr>
        <p:spPr>
          <a:xfrm>
            <a:off x="685800" y="5105400"/>
            <a:ext cx="7620000" cy="0"/>
          </a:xfrm>
          <a:prstGeom prst="line">
            <a:avLst/>
          </a:prstGeom>
          <a:ln w="19050" cap="flat" cmpd="sng">
            <a:solidFill>
              <a:schemeClr val="tx1"/>
            </a:solidFill>
            <a:prstDash val="solid"/>
            <a:round/>
            <a:headEnd type="none" w="med" len="med"/>
            <a:tailEnd type="none" w="med" len="med"/>
          </a:ln>
        </p:spPr>
      </p:sp>
      <p:sp>
        <p:nvSpPr>
          <p:cNvPr id="20543" name="直接连接符 736319"/>
          <p:cNvSpPr/>
          <p:nvPr/>
        </p:nvSpPr>
        <p:spPr>
          <a:xfrm>
            <a:off x="676275" y="5029200"/>
            <a:ext cx="0" cy="76200"/>
          </a:xfrm>
          <a:prstGeom prst="line">
            <a:avLst/>
          </a:prstGeom>
          <a:ln w="9525" cap="flat" cmpd="sng">
            <a:solidFill>
              <a:schemeClr val="tx1"/>
            </a:solidFill>
            <a:prstDash val="solid"/>
            <a:round/>
            <a:headEnd type="none" w="med" len="med"/>
            <a:tailEnd type="none" w="med" len="med"/>
          </a:ln>
        </p:spPr>
      </p:sp>
      <p:sp>
        <p:nvSpPr>
          <p:cNvPr id="20544" name="直接连接符 736320"/>
          <p:cNvSpPr/>
          <p:nvPr/>
        </p:nvSpPr>
        <p:spPr>
          <a:xfrm>
            <a:off x="1019175" y="5029200"/>
            <a:ext cx="0" cy="76200"/>
          </a:xfrm>
          <a:prstGeom prst="line">
            <a:avLst/>
          </a:prstGeom>
          <a:ln w="9525" cap="flat" cmpd="sng">
            <a:solidFill>
              <a:schemeClr val="tx1"/>
            </a:solidFill>
            <a:prstDash val="solid"/>
            <a:round/>
            <a:headEnd type="none" w="med" len="med"/>
            <a:tailEnd type="none" w="med" len="med"/>
          </a:ln>
        </p:spPr>
      </p:sp>
      <p:sp>
        <p:nvSpPr>
          <p:cNvPr id="20545" name="直接连接符 736321"/>
          <p:cNvSpPr/>
          <p:nvPr/>
        </p:nvSpPr>
        <p:spPr>
          <a:xfrm>
            <a:off x="1371600" y="5029200"/>
            <a:ext cx="0" cy="76200"/>
          </a:xfrm>
          <a:prstGeom prst="line">
            <a:avLst/>
          </a:prstGeom>
          <a:ln w="9525" cap="flat" cmpd="sng">
            <a:solidFill>
              <a:schemeClr val="tx1"/>
            </a:solidFill>
            <a:prstDash val="solid"/>
            <a:round/>
            <a:headEnd type="none" w="med" len="med"/>
            <a:tailEnd type="none" w="med" len="med"/>
          </a:ln>
        </p:spPr>
      </p:sp>
      <p:sp>
        <p:nvSpPr>
          <p:cNvPr id="20546" name="直接连接符 736322"/>
          <p:cNvSpPr/>
          <p:nvPr/>
        </p:nvSpPr>
        <p:spPr>
          <a:xfrm>
            <a:off x="2028825" y="5029200"/>
            <a:ext cx="0" cy="76200"/>
          </a:xfrm>
          <a:prstGeom prst="line">
            <a:avLst/>
          </a:prstGeom>
          <a:ln w="9525" cap="flat" cmpd="sng">
            <a:solidFill>
              <a:schemeClr val="tx1"/>
            </a:solidFill>
            <a:prstDash val="solid"/>
            <a:round/>
            <a:headEnd type="none" w="med" len="med"/>
            <a:tailEnd type="none" w="med" len="med"/>
          </a:ln>
        </p:spPr>
      </p:sp>
      <p:sp>
        <p:nvSpPr>
          <p:cNvPr id="20547" name="直接连接符 736323"/>
          <p:cNvSpPr/>
          <p:nvPr/>
        </p:nvSpPr>
        <p:spPr>
          <a:xfrm>
            <a:off x="2362200" y="5029200"/>
            <a:ext cx="0" cy="76200"/>
          </a:xfrm>
          <a:prstGeom prst="line">
            <a:avLst/>
          </a:prstGeom>
          <a:ln w="9525" cap="flat" cmpd="sng">
            <a:solidFill>
              <a:schemeClr val="tx1"/>
            </a:solidFill>
            <a:prstDash val="solid"/>
            <a:round/>
            <a:headEnd type="none" w="med" len="med"/>
            <a:tailEnd type="none" w="med" len="med"/>
          </a:ln>
        </p:spPr>
      </p:sp>
      <p:sp>
        <p:nvSpPr>
          <p:cNvPr id="20548" name="直接连接符 736324"/>
          <p:cNvSpPr/>
          <p:nvPr/>
        </p:nvSpPr>
        <p:spPr>
          <a:xfrm>
            <a:off x="1712913" y="5029200"/>
            <a:ext cx="0" cy="76200"/>
          </a:xfrm>
          <a:prstGeom prst="line">
            <a:avLst/>
          </a:prstGeom>
          <a:ln w="9525" cap="flat" cmpd="sng">
            <a:solidFill>
              <a:schemeClr val="tx1"/>
            </a:solidFill>
            <a:prstDash val="solid"/>
            <a:round/>
            <a:headEnd type="none" w="med" len="med"/>
            <a:tailEnd type="none" w="med" len="med"/>
          </a:ln>
        </p:spPr>
      </p:sp>
      <p:sp>
        <p:nvSpPr>
          <p:cNvPr id="20549" name="直接连接符 736325"/>
          <p:cNvSpPr/>
          <p:nvPr/>
        </p:nvSpPr>
        <p:spPr>
          <a:xfrm>
            <a:off x="2743200" y="5029200"/>
            <a:ext cx="0" cy="76200"/>
          </a:xfrm>
          <a:prstGeom prst="line">
            <a:avLst/>
          </a:prstGeom>
          <a:ln w="9525" cap="flat" cmpd="sng">
            <a:solidFill>
              <a:schemeClr val="tx1"/>
            </a:solidFill>
            <a:prstDash val="solid"/>
            <a:round/>
            <a:headEnd type="none" w="med" len="med"/>
            <a:tailEnd type="none" w="med" len="med"/>
          </a:ln>
        </p:spPr>
      </p:sp>
      <p:sp>
        <p:nvSpPr>
          <p:cNvPr id="20550" name="直接连接符 736326"/>
          <p:cNvSpPr/>
          <p:nvPr/>
        </p:nvSpPr>
        <p:spPr>
          <a:xfrm>
            <a:off x="3048000" y="5029200"/>
            <a:ext cx="0" cy="76200"/>
          </a:xfrm>
          <a:prstGeom prst="line">
            <a:avLst/>
          </a:prstGeom>
          <a:ln w="9525" cap="flat" cmpd="sng">
            <a:solidFill>
              <a:schemeClr val="tx1"/>
            </a:solidFill>
            <a:prstDash val="solid"/>
            <a:round/>
            <a:headEnd type="none" w="med" len="med"/>
            <a:tailEnd type="none" w="med" len="med"/>
          </a:ln>
        </p:spPr>
      </p:sp>
      <p:sp>
        <p:nvSpPr>
          <p:cNvPr id="20551" name="直接连接符 736327"/>
          <p:cNvSpPr/>
          <p:nvPr/>
        </p:nvSpPr>
        <p:spPr>
          <a:xfrm>
            <a:off x="3429000" y="5029200"/>
            <a:ext cx="0" cy="76200"/>
          </a:xfrm>
          <a:prstGeom prst="line">
            <a:avLst/>
          </a:prstGeom>
          <a:ln w="9525" cap="flat" cmpd="sng">
            <a:solidFill>
              <a:schemeClr val="tx1"/>
            </a:solidFill>
            <a:prstDash val="solid"/>
            <a:round/>
            <a:headEnd type="none" w="med" len="med"/>
            <a:tailEnd type="none" w="med" len="med"/>
          </a:ln>
        </p:spPr>
      </p:sp>
      <p:sp>
        <p:nvSpPr>
          <p:cNvPr id="20552" name="直接连接符 736328"/>
          <p:cNvSpPr/>
          <p:nvPr/>
        </p:nvSpPr>
        <p:spPr>
          <a:xfrm>
            <a:off x="4067175" y="5029200"/>
            <a:ext cx="0" cy="76200"/>
          </a:xfrm>
          <a:prstGeom prst="line">
            <a:avLst/>
          </a:prstGeom>
          <a:ln w="9525" cap="flat" cmpd="sng">
            <a:solidFill>
              <a:schemeClr val="tx1"/>
            </a:solidFill>
            <a:prstDash val="solid"/>
            <a:round/>
            <a:headEnd type="none" w="med" len="med"/>
            <a:tailEnd type="none" w="med" len="med"/>
          </a:ln>
        </p:spPr>
      </p:sp>
      <p:sp>
        <p:nvSpPr>
          <p:cNvPr id="20553" name="直接连接符 736329"/>
          <p:cNvSpPr/>
          <p:nvPr/>
        </p:nvSpPr>
        <p:spPr>
          <a:xfrm>
            <a:off x="3733800" y="5029200"/>
            <a:ext cx="0" cy="76200"/>
          </a:xfrm>
          <a:prstGeom prst="line">
            <a:avLst/>
          </a:prstGeom>
          <a:ln w="9525" cap="flat" cmpd="sng">
            <a:solidFill>
              <a:schemeClr val="tx1"/>
            </a:solidFill>
            <a:prstDash val="solid"/>
            <a:round/>
            <a:headEnd type="none" w="med" len="med"/>
            <a:tailEnd type="none" w="med" len="med"/>
          </a:ln>
        </p:spPr>
      </p:sp>
      <p:sp>
        <p:nvSpPr>
          <p:cNvPr id="20554" name="直接连接符 736330"/>
          <p:cNvSpPr/>
          <p:nvPr/>
        </p:nvSpPr>
        <p:spPr>
          <a:xfrm>
            <a:off x="4419600" y="5029200"/>
            <a:ext cx="0" cy="76200"/>
          </a:xfrm>
          <a:prstGeom prst="line">
            <a:avLst/>
          </a:prstGeom>
          <a:ln w="9525" cap="flat" cmpd="sng">
            <a:solidFill>
              <a:schemeClr val="tx1"/>
            </a:solidFill>
            <a:prstDash val="solid"/>
            <a:round/>
            <a:headEnd type="none" w="med" len="med"/>
            <a:tailEnd type="none" w="med" len="med"/>
          </a:ln>
        </p:spPr>
      </p:sp>
      <p:sp>
        <p:nvSpPr>
          <p:cNvPr id="20555" name="直接连接符 736331"/>
          <p:cNvSpPr/>
          <p:nvPr/>
        </p:nvSpPr>
        <p:spPr>
          <a:xfrm>
            <a:off x="4762500" y="5029200"/>
            <a:ext cx="0" cy="76200"/>
          </a:xfrm>
          <a:prstGeom prst="line">
            <a:avLst/>
          </a:prstGeom>
          <a:ln w="9525" cap="flat" cmpd="sng">
            <a:solidFill>
              <a:schemeClr val="tx1"/>
            </a:solidFill>
            <a:prstDash val="solid"/>
            <a:round/>
            <a:headEnd type="none" w="med" len="med"/>
            <a:tailEnd type="none" w="med" len="med"/>
          </a:ln>
        </p:spPr>
      </p:sp>
      <p:sp>
        <p:nvSpPr>
          <p:cNvPr id="20556" name="直接连接符 736332"/>
          <p:cNvSpPr/>
          <p:nvPr/>
        </p:nvSpPr>
        <p:spPr>
          <a:xfrm>
            <a:off x="5105400" y="5029200"/>
            <a:ext cx="0" cy="76200"/>
          </a:xfrm>
          <a:prstGeom prst="line">
            <a:avLst/>
          </a:prstGeom>
          <a:ln w="9525" cap="flat" cmpd="sng">
            <a:solidFill>
              <a:schemeClr val="tx1"/>
            </a:solidFill>
            <a:prstDash val="solid"/>
            <a:round/>
            <a:headEnd type="none" w="med" len="med"/>
            <a:tailEnd type="none" w="med" len="med"/>
          </a:ln>
        </p:spPr>
      </p:sp>
      <p:sp>
        <p:nvSpPr>
          <p:cNvPr id="20557" name="直接连接符 736333"/>
          <p:cNvSpPr/>
          <p:nvPr/>
        </p:nvSpPr>
        <p:spPr>
          <a:xfrm>
            <a:off x="5438775" y="5029200"/>
            <a:ext cx="0" cy="76200"/>
          </a:xfrm>
          <a:prstGeom prst="line">
            <a:avLst/>
          </a:prstGeom>
          <a:ln w="9525" cap="flat" cmpd="sng">
            <a:solidFill>
              <a:schemeClr val="tx1"/>
            </a:solidFill>
            <a:prstDash val="solid"/>
            <a:round/>
            <a:headEnd type="none" w="med" len="med"/>
            <a:tailEnd type="none" w="med" len="med"/>
          </a:ln>
        </p:spPr>
      </p:sp>
      <p:sp>
        <p:nvSpPr>
          <p:cNvPr id="20558" name="直接连接符 736334"/>
          <p:cNvSpPr/>
          <p:nvPr/>
        </p:nvSpPr>
        <p:spPr>
          <a:xfrm>
            <a:off x="5762625" y="5029200"/>
            <a:ext cx="0" cy="76200"/>
          </a:xfrm>
          <a:prstGeom prst="line">
            <a:avLst/>
          </a:prstGeom>
          <a:ln w="9525" cap="flat" cmpd="sng">
            <a:solidFill>
              <a:schemeClr val="tx1"/>
            </a:solidFill>
            <a:prstDash val="solid"/>
            <a:round/>
            <a:headEnd type="none" w="med" len="med"/>
            <a:tailEnd type="none" w="med" len="med"/>
          </a:ln>
        </p:spPr>
      </p:sp>
      <p:sp>
        <p:nvSpPr>
          <p:cNvPr id="20559" name="直接连接符 736335"/>
          <p:cNvSpPr/>
          <p:nvPr/>
        </p:nvSpPr>
        <p:spPr>
          <a:xfrm>
            <a:off x="6115050" y="5029200"/>
            <a:ext cx="0" cy="76200"/>
          </a:xfrm>
          <a:prstGeom prst="line">
            <a:avLst/>
          </a:prstGeom>
          <a:ln w="9525" cap="flat" cmpd="sng">
            <a:solidFill>
              <a:schemeClr val="tx1"/>
            </a:solidFill>
            <a:prstDash val="solid"/>
            <a:round/>
            <a:headEnd type="none" w="med" len="med"/>
            <a:tailEnd type="none" w="med" len="med"/>
          </a:ln>
        </p:spPr>
      </p:sp>
      <p:sp>
        <p:nvSpPr>
          <p:cNvPr id="20560" name="直接连接符 736336"/>
          <p:cNvSpPr/>
          <p:nvPr/>
        </p:nvSpPr>
        <p:spPr>
          <a:xfrm>
            <a:off x="6448425" y="5029200"/>
            <a:ext cx="0" cy="76200"/>
          </a:xfrm>
          <a:prstGeom prst="line">
            <a:avLst/>
          </a:prstGeom>
          <a:ln w="9525" cap="flat" cmpd="sng">
            <a:solidFill>
              <a:schemeClr val="tx1"/>
            </a:solidFill>
            <a:prstDash val="solid"/>
            <a:round/>
            <a:headEnd type="none" w="med" len="med"/>
            <a:tailEnd type="none" w="med" len="med"/>
          </a:ln>
        </p:spPr>
      </p:sp>
      <p:sp>
        <p:nvSpPr>
          <p:cNvPr id="20561" name="直接连接符 736337"/>
          <p:cNvSpPr/>
          <p:nvPr/>
        </p:nvSpPr>
        <p:spPr>
          <a:xfrm>
            <a:off x="6781800" y="5105400"/>
            <a:ext cx="0" cy="9525"/>
          </a:xfrm>
          <a:prstGeom prst="line">
            <a:avLst/>
          </a:prstGeom>
          <a:ln w="9525" cap="flat" cmpd="sng">
            <a:solidFill>
              <a:schemeClr val="tx1"/>
            </a:solidFill>
            <a:prstDash val="solid"/>
            <a:round/>
            <a:headEnd type="none" w="med" len="med"/>
            <a:tailEnd type="none" w="med" len="med"/>
          </a:ln>
        </p:spPr>
      </p:sp>
      <p:sp>
        <p:nvSpPr>
          <p:cNvPr id="20562" name="直接连接符 736338"/>
          <p:cNvSpPr/>
          <p:nvPr/>
        </p:nvSpPr>
        <p:spPr>
          <a:xfrm>
            <a:off x="6800850" y="5029200"/>
            <a:ext cx="0" cy="76200"/>
          </a:xfrm>
          <a:prstGeom prst="line">
            <a:avLst/>
          </a:prstGeom>
          <a:ln w="9525" cap="flat" cmpd="sng">
            <a:solidFill>
              <a:schemeClr val="tx1"/>
            </a:solidFill>
            <a:prstDash val="solid"/>
            <a:round/>
            <a:headEnd type="none" w="med" len="med"/>
            <a:tailEnd type="none" w="med" len="med"/>
          </a:ln>
        </p:spPr>
      </p:sp>
      <p:sp>
        <p:nvSpPr>
          <p:cNvPr id="20563" name="直接连接符 736339"/>
          <p:cNvSpPr/>
          <p:nvPr/>
        </p:nvSpPr>
        <p:spPr>
          <a:xfrm>
            <a:off x="7134225" y="5029200"/>
            <a:ext cx="0" cy="76200"/>
          </a:xfrm>
          <a:prstGeom prst="line">
            <a:avLst/>
          </a:prstGeom>
          <a:ln w="9525" cap="flat" cmpd="sng">
            <a:solidFill>
              <a:schemeClr val="tx1"/>
            </a:solidFill>
            <a:prstDash val="solid"/>
            <a:round/>
            <a:headEnd type="none" w="med" len="med"/>
            <a:tailEnd type="none" w="med" len="med"/>
          </a:ln>
        </p:spPr>
      </p:sp>
      <p:sp>
        <p:nvSpPr>
          <p:cNvPr id="20564" name="直接连接符 736340"/>
          <p:cNvSpPr/>
          <p:nvPr/>
        </p:nvSpPr>
        <p:spPr>
          <a:xfrm>
            <a:off x="7467600" y="5029200"/>
            <a:ext cx="0" cy="76200"/>
          </a:xfrm>
          <a:prstGeom prst="line">
            <a:avLst/>
          </a:prstGeom>
          <a:ln w="9525" cap="flat" cmpd="sng">
            <a:solidFill>
              <a:schemeClr val="tx1"/>
            </a:solidFill>
            <a:prstDash val="solid"/>
            <a:round/>
            <a:headEnd type="none" w="med" len="med"/>
            <a:tailEnd type="none" w="med" len="med"/>
          </a:ln>
        </p:spPr>
      </p:sp>
      <p:sp>
        <p:nvSpPr>
          <p:cNvPr id="20565" name="直接连接符 736341"/>
          <p:cNvSpPr/>
          <p:nvPr/>
        </p:nvSpPr>
        <p:spPr>
          <a:xfrm>
            <a:off x="7810500" y="5029200"/>
            <a:ext cx="0" cy="76200"/>
          </a:xfrm>
          <a:prstGeom prst="line">
            <a:avLst/>
          </a:prstGeom>
          <a:ln w="9525" cap="flat" cmpd="sng">
            <a:solidFill>
              <a:schemeClr val="tx1"/>
            </a:solidFill>
            <a:prstDash val="solid"/>
            <a:round/>
            <a:headEnd type="none" w="med" len="med"/>
            <a:tailEnd type="none" w="med" len="med"/>
          </a:ln>
        </p:spPr>
      </p:sp>
      <p:sp>
        <p:nvSpPr>
          <p:cNvPr id="20566" name="文本框 736342"/>
          <p:cNvSpPr txBox="1"/>
          <p:nvPr/>
        </p:nvSpPr>
        <p:spPr>
          <a:xfrm>
            <a:off x="7496175" y="4572000"/>
            <a:ext cx="1524000" cy="192088"/>
          </a:xfrm>
          <a:prstGeom prst="rect">
            <a:avLst/>
          </a:prstGeom>
          <a:noFill/>
          <a:ln w="9525">
            <a:noFill/>
          </a:ln>
        </p:spPr>
        <p:txBody>
          <a:bodyPr anchor="t" anchorCtr="0">
            <a:spAutoFit/>
          </a:bodyPr>
          <a:p>
            <a:pPr algn="ctr">
              <a:lnSpc>
                <a:spcPct val="55000"/>
              </a:lnSpc>
              <a:spcBef>
                <a:spcPct val="50000"/>
              </a:spcBef>
            </a:pPr>
            <a:r>
              <a:rPr lang="zh-CN" altLang="en-US" sz="1200" b="1" dirty="0">
                <a:latin typeface="Arial" panose="020B0604020202020204" pitchFamily="34" charset="0"/>
                <a:ea typeface="黑体" panose="02010609060101010101" pitchFamily="49" charset="-122"/>
              </a:rPr>
              <a:t>男性医生</a:t>
            </a:r>
            <a:endParaRPr lang="zh-CN" altLang="en-US" sz="1200" b="1" dirty="0">
              <a:latin typeface="Arial" panose="020B0604020202020204" pitchFamily="34" charset="0"/>
              <a:ea typeface="黑体" panose="02010609060101010101" pitchFamily="49" charset="-122"/>
            </a:endParaRPr>
          </a:p>
        </p:txBody>
      </p:sp>
      <p:sp>
        <p:nvSpPr>
          <p:cNvPr id="20567" name="文本框 736343"/>
          <p:cNvSpPr txBox="1"/>
          <p:nvPr/>
        </p:nvSpPr>
        <p:spPr>
          <a:xfrm>
            <a:off x="4010025" y="5153025"/>
            <a:ext cx="838200" cy="304800"/>
          </a:xfrm>
          <a:prstGeom prst="rect">
            <a:avLst/>
          </a:prstGeom>
          <a:noFill/>
          <a:ln w="9525">
            <a:noFill/>
          </a:ln>
        </p:spPr>
        <p:txBody>
          <a:bodyPr anchor="t" anchorCtr="0">
            <a:spAutoFit/>
          </a:bodyPr>
          <a:p>
            <a:pPr algn="ctr">
              <a:lnSpc>
                <a:spcPct val="100000"/>
              </a:lnSpc>
              <a:spcBef>
                <a:spcPct val="50000"/>
              </a:spcBef>
            </a:pPr>
            <a:r>
              <a:rPr lang="zh-CN" altLang="en-US" sz="1400" dirty="0">
                <a:latin typeface="Arial" panose="020B0604020202020204" pitchFamily="34" charset="0"/>
                <a:ea typeface="黑体" panose="02010609060101010101" pitchFamily="49" charset="-122"/>
              </a:rPr>
              <a:t>年份</a:t>
            </a:r>
            <a:endParaRPr lang="zh-CN" altLang="en-US" sz="1400" dirty="0">
              <a:latin typeface="Arial" panose="020B0604020202020204" pitchFamily="34" charset="0"/>
              <a:ea typeface="黑体" panose="02010609060101010101" pitchFamily="49" charset="-122"/>
            </a:endParaRPr>
          </a:p>
        </p:txBody>
      </p:sp>
      <p:sp>
        <p:nvSpPr>
          <p:cNvPr id="20568" name="文本框 736344"/>
          <p:cNvSpPr txBox="1"/>
          <p:nvPr/>
        </p:nvSpPr>
        <p:spPr>
          <a:xfrm>
            <a:off x="304800" y="5422900"/>
            <a:ext cx="8686800" cy="825500"/>
          </a:xfrm>
          <a:prstGeom prst="rect">
            <a:avLst/>
          </a:prstGeom>
          <a:noFill/>
          <a:ln w="9525">
            <a:noFill/>
          </a:ln>
        </p:spPr>
        <p:txBody>
          <a:bodyPr anchor="t" anchorCtr="0">
            <a:spAutoFit/>
          </a:bodyPr>
          <a:p>
            <a:pPr>
              <a:lnSpc>
                <a:spcPct val="115000"/>
              </a:lnSpc>
              <a:spcBef>
                <a:spcPct val="50000"/>
              </a:spcBef>
            </a:pPr>
            <a:r>
              <a:rPr lang="zh-CN" altLang="en-US" sz="1400" b="1" dirty="0">
                <a:latin typeface="宋体" panose="02010600030101010101" pitchFamily="2" charset="-122"/>
              </a:rPr>
              <a:t>图</a:t>
            </a:r>
            <a:r>
              <a:rPr lang="en-US" altLang="zh-CN" sz="1400" b="1" dirty="0">
                <a:latin typeface="宋体" panose="02010600030101010101" pitchFamily="2" charset="-122"/>
              </a:rPr>
              <a:t>8.1 1949</a:t>
            </a:r>
            <a:r>
              <a:rPr lang="zh-CN" altLang="en-US" sz="1400" b="1" dirty="0">
                <a:latin typeface="宋体" panose="02010600030101010101" pitchFamily="2" charset="-122"/>
              </a:rPr>
              <a:t>年至</a:t>
            </a:r>
            <a:r>
              <a:rPr lang="en-US" altLang="zh-CN" sz="1400" b="1" dirty="0">
                <a:latin typeface="宋体" panose="02010600030101010101" pitchFamily="2" charset="-122"/>
              </a:rPr>
              <a:t>1999</a:t>
            </a:r>
            <a:r>
              <a:rPr lang="zh-CN" altLang="en-US" sz="1400" b="1" dirty="0">
                <a:latin typeface="宋体" panose="02010600030101010101" pitchFamily="2" charset="-122"/>
              </a:rPr>
              <a:t>年间，英国男性、女性和男性医生吸烟的比率（％）（没有关于女性医生早期数据）。箭头显示一些广为公众关注的研究及其它报告。备注：「吸烟与健康行动协会」（</a:t>
            </a:r>
            <a:r>
              <a:rPr lang="en-US" altLang="zh-CN" sz="1400" b="1" dirty="0">
                <a:latin typeface="宋体" panose="02010600030101010101" pitchFamily="2" charset="-122"/>
              </a:rPr>
              <a:t>ASH</a:t>
            </a:r>
            <a:r>
              <a:rPr lang="zh-CN" altLang="en-US" sz="1400" b="1" dirty="0">
                <a:latin typeface="宋体" panose="02010600030101010101" pitchFamily="2" charset="-122"/>
              </a:rPr>
              <a:t>）于</a:t>
            </a:r>
            <a:r>
              <a:rPr lang="en-US" altLang="zh-CN" sz="1400" b="1" dirty="0">
                <a:latin typeface="宋体" panose="02010600030101010101" pitchFamily="2" charset="-122"/>
              </a:rPr>
              <a:t>1972</a:t>
            </a:r>
            <a:r>
              <a:rPr lang="zh-CN" altLang="en-US" sz="1400" b="1" dirty="0">
                <a:latin typeface="宋体" panose="02010600030101010101" pitchFamily="2" charset="-122"/>
              </a:rPr>
              <a:t>年成立后，当地吸烟率出现锐减的情况</a:t>
            </a:r>
            <a:endParaRPr lang="zh-CN" altLang="en-US" sz="1400" b="1" dirty="0">
              <a:latin typeface="宋体" panose="02010600030101010101" pitchFamily="2" charset="-122"/>
            </a:endParaRPr>
          </a:p>
        </p:txBody>
      </p:sp>
      <p:sp>
        <p:nvSpPr>
          <p:cNvPr id="20569" name="文本框 736345"/>
          <p:cNvSpPr txBox="1"/>
          <p:nvPr/>
        </p:nvSpPr>
        <p:spPr>
          <a:xfrm>
            <a:off x="6400800" y="5105400"/>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88</a:t>
            </a:r>
            <a:endParaRPr lang="en-US" altLang="zh-CN" sz="800" dirty="0">
              <a:latin typeface="Arial" panose="020B0604020202020204" pitchFamily="34" charset="0"/>
            </a:endParaRPr>
          </a:p>
        </p:txBody>
      </p:sp>
      <p:sp>
        <p:nvSpPr>
          <p:cNvPr id="20570" name="文本框 736346"/>
          <p:cNvSpPr txBox="1"/>
          <p:nvPr/>
        </p:nvSpPr>
        <p:spPr>
          <a:xfrm>
            <a:off x="304800" y="5181600"/>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1948</a:t>
            </a:r>
            <a:endParaRPr lang="en-US" altLang="zh-CN" sz="800" dirty="0">
              <a:latin typeface="Arial" panose="020B0604020202020204" pitchFamily="34" charset="0"/>
            </a:endParaRPr>
          </a:p>
        </p:txBody>
      </p:sp>
      <p:sp>
        <p:nvSpPr>
          <p:cNvPr id="20571" name="文本框 736347"/>
          <p:cNvSpPr txBox="1"/>
          <p:nvPr/>
        </p:nvSpPr>
        <p:spPr>
          <a:xfrm>
            <a:off x="971550" y="5143500"/>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52</a:t>
            </a:r>
            <a:endParaRPr lang="en-US" altLang="zh-CN" sz="800" dirty="0">
              <a:latin typeface="Arial" panose="020B0604020202020204" pitchFamily="34" charset="0"/>
            </a:endParaRPr>
          </a:p>
        </p:txBody>
      </p:sp>
      <p:sp>
        <p:nvSpPr>
          <p:cNvPr id="20572" name="文本框 736348"/>
          <p:cNvSpPr txBox="1"/>
          <p:nvPr/>
        </p:nvSpPr>
        <p:spPr>
          <a:xfrm>
            <a:off x="1617663" y="5133975"/>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56</a:t>
            </a:r>
            <a:endParaRPr lang="en-US" altLang="zh-CN" sz="800" dirty="0">
              <a:latin typeface="Arial" panose="020B0604020202020204" pitchFamily="34" charset="0"/>
            </a:endParaRPr>
          </a:p>
        </p:txBody>
      </p:sp>
      <p:sp>
        <p:nvSpPr>
          <p:cNvPr id="20573" name="文本框 736349"/>
          <p:cNvSpPr txBox="1"/>
          <p:nvPr/>
        </p:nvSpPr>
        <p:spPr>
          <a:xfrm>
            <a:off x="2286000" y="5119688"/>
            <a:ext cx="838200" cy="214312"/>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60</a:t>
            </a:r>
            <a:endParaRPr lang="en-US" altLang="zh-CN" sz="800" dirty="0">
              <a:latin typeface="Arial" panose="020B0604020202020204" pitchFamily="34" charset="0"/>
            </a:endParaRPr>
          </a:p>
        </p:txBody>
      </p:sp>
      <p:sp>
        <p:nvSpPr>
          <p:cNvPr id="20574" name="文本框 736350"/>
          <p:cNvSpPr txBox="1"/>
          <p:nvPr/>
        </p:nvSpPr>
        <p:spPr>
          <a:xfrm>
            <a:off x="3009900" y="5105400"/>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64</a:t>
            </a:r>
            <a:endParaRPr lang="en-US" altLang="zh-CN" sz="800" dirty="0">
              <a:latin typeface="Arial" panose="020B0604020202020204" pitchFamily="34" charset="0"/>
            </a:endParaRPr>
          </a:p>
        </p:txBody>
      </p:sp>
      <p:sp>
        <p:nvSpPr>
          <p:cNvPr id="20575" name="文本框 736351"/>
          <p:cNvSpPr txBox="1"/>
          <p:nvPr/>
        </p:nvSpPr>
        <p:spPr>
          <a:xfrm>
            <a:off x="3657600" y="5105400"/>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68</a:t>
            </a:r>
            <a:endParaRPr lang="en-US" altLang="zh-CN" sz="800" dirty="0">
              <a:latin typeface="Arial" panose="020B0604020202020204" pitchFamily="34" charset="0"/>
            </a:endParaRPr>
          </a:p>
        </p:txBody>
      </p:sp>
      <p:sp>
        <p:nvSpPr>
          <p:cNvPr id="20576" name="文本框 736352"/>
          <p:cNvSpPr txBox="1"/>
          <p:nvPr/>
        </p:nvSpPr>
        <p:spPr>
          <a:xfrm>
            <a:off x="4343400" y="5105400"/>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72</a:t>
            </a:r>
            <a:endParaRPr lang="en-US" altLang="zh-CN" sz="800" dirty="0">
              <a:latin typeface="Arial" panose="020B0604020202020204" pitchFamily="34" charset="0"/>
            </a:endParaRPr>
          </a:p>
        </p:txBody>
      </p:sp>
      <p:sp>
        <p:nvSpPr>
          <p:cNvPr id="20577" name="文本框 736353"/>
          <p:cNvSpPr txBox="1"/>
          <p:nvPr/>
        </p:nvSpPr>
        <p:spPr>
          <a:xfrm>
            <a:off x="5029200" y="5105400"/>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76</a:t>
            </a:r>
            <a:endParaRPr lang="en-US" altLang="zh-CN" sz="800" dirty="0">
              <a:latin typeface="Arial" panose="020B0604020202020204" pitchFamily="34" charset="0"/>
            </a:endParaRPr>
          </a:p>
        </p:txBody>
      </p:sp>
      <p:sp>
        <p:nvSpPr>
          <p:cNvPr id="20578" name="文本框 736354"/>
          <p:cNvSpPr txBox="1"/>
          <p:nvPr/>
        </p:nvSpPr>
        <p:spPr>
          <a:xfrm>
            <a:off x="5715000" y="5105400"/>
            <a:ext cx="838200" cy="214313"/>
          </a:xfrm>
          <a:prstGeom prst="rect">
            <a:avLst/>
          </a:prstGeom>
          <a:noFill/>
          <a:ln w="9525">
            <a:noFill/>
          </a:ln>
        </p:spPr>
        <p:txBody>
          <a:bodyPr anchor="t" anchorCtr="0">
            <a:spAutoFit/>
          </a:bodyPr>
          <a:p>
            <a:pPr algn="ctr">
              <a:lnSpc>
                <a:spcPct val="100000"/>
              </a:lnSpc>
              <a:spcBef>
                <a:spcPct val="50000"/>
              </a:spcBef>
            </a:pPr>
            <a:r>
              <a:rPr lang="en-US" altLang="zh-CN" sz="800" dirty="0">
                <a:latin typeface="Arial" panose="020B0604020202020204" pitchFamily="34" charset="0"/>
              </a:rPr>
              <a:t>82</a:t>
            </a:r>
            <a:endParaRPr lang="en-US" altLang="zh-CN" sz="800" dirty="0">
              <a:latin typeface="Arial" panose="020B0604020202020204" pitchFamily="34" charset="0"/>
            </a:endParaRPr>
          </a:p>
        </p:txBody>
      </p:sp>
      <p:sp>
        <p:nvSpPr>
          <p:cNvPr id="20579" name="矩形 736355"/>
          <p:cNvSpPr/>
          <p:nvPr/>
        </p:nvSpPr>
        <p:spPr>
          <a:xfrm>
            <a:off x="357188" y="6384925"/>
            <a:ext cx="1708150" cy="274638"/>
          </a:xfrm>
          <a:prstGeom prst="rect">
            <a:avLst/>
          </a:prstGeom>
          <a:noFill/>
          <a:ln w="9525">
            <a:noFill/>
          </a:ln>
        </p:spPr>
        <p:txBody>
          <a:bodyPr wrap="none" anchor="t" anchorCtr="0">
            <a:spAutoFit/>
          </a:bodyPr>
          <a:p>
            <a:pPr>
              <a:lnSpc>
                <a:spcPct val="100000"/>
              </a:lnSpc>
              <a:spcBef>
                <a:spcPct val="0"/>
              </a:spcBef>
            </a:pPr>
            <a:r>
              <a:rPr lang="en-US" altLang="zh-CN" sz="1200" dirty="0">
                <a:latin typeface="宋体" panose="02010600030101010101" pitchFamily="2" charset="-122"/>
              </a:rPr>
              <a:t>《</a:t>
            </a:r>
            <a:r>
              <a:rPr lang="zh-CN" altLang="en-US" sz="1200" dirty="0">
                <a:latin typeface="宋体" panose="02010600030101010101" pitchFamily="2" charset="-122"/>
              </a:rPr>
              <a:t>烟草威胁全球</a:t>
            </a:r>
            <a:r>
              <a:rPr lang="en-US" altLang="zh-CN" sz="1200" dirty="0">
                <a:latin typeface="宋体" panose="02010600030101010101" pitchFamily="2" charset="-122"/>
              </a:rPr>
              <a:t>》87</a:t>
            </a:r>
            <a:r>
              <a:rPr lang="zh-CN" altLang="en-US" sz="1200" dirty="0">
                <a:latin typeface="宋体" panose="02010600030101010101" pitchFamily="2" charset="-122"/>
              </a:rPr>
              <a:t>页</a:t>
            </a:r>
            <a:endParaRPr lang="zh-CN" altLang="en-US" sz="1200" dirty="0">
              <a:latin typeface="宋体" panose="02010600030101010101" pitchFamily="2" charset="-122"/>
            </a:endParaRPr>
          </a:p>
        </p:txBody>
      </p:sp>
      <p:sp>
        <p:nvSpPr>
          <p:cNvPr id="736357" name="矩形 736356"/>
          <p:cNvSpPr/>
          <p:nvPr/>
        </p:nvSpPr>
        <p:spPr>
          <a:xfrm>
            <a:off x="760413" y="185738"/>
            <a:ext cx="8245475" cy="108902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3.1</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英</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国吸烟率降低：医生带头，功不可没</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282" name="文本占位符 737281"/>
          <p:cNvSpPr>
            <a:spLocks noGrp="1"/>
          </p:cNvSpPr>
          <p:nvPr>
            <p:ph idx="1"/>
          </p:nvPr>
        </p:nvSpPr>
        <p:spPr>
          <a:xfrm>
            <a:off x="760413" y="1322388"/>
            <a:ext cx="7607300" cy="4525963"/>
          </a:xfrm>
        </p:spPr>
        <p:txBody>
          <a:bodyPr vert="horz" wrap="square" lIns="91440" tIns="45720" rIns="91440" bIns="45720" numCol="1" anchor="t" anchorCtr="0" compatLnSpc="1"/>
          <a:lstStyle/>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Char char=""/>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与对照组相比</a:t>
            </a:r>
            <a:endPar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None/>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a:t>
            </a: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分钟以下咨询帮助，成效增加</a:t>
            </a:r>
            <a:r>
              <a:rPr kumimoji="0" lang="en-US" altLang="zh-CN"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30</a:t>
            </a: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None/>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3~10 </a:t>
            </a: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分的咨询， 增加</a:t>
            </a:r>
            <a:r>
              <a:rPr kumimoji="0" lang="en-US" altLang="zh-CN"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60</a:t>
            </a: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a:t>
            </a:r>
            <a:endPar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None/>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10 </a:t>
            </a: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分以上的帮助咨询，增加 </a:t>
            </a:r>
            <a:r>
              <a:rPr kumimoji="0" lang="en-US" altLang="zh-CN"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130</a:t>
            </a: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None/>
              <a:defRPr/>
            </a:pP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r>
              <a:rPr kumimoji="0" lang="en-US" altLang="zh-CN"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4</a:t>
            </a:r>
            <a:r>
              <a:rPr kumimoji="0" lang="zh-CN" altLang="en-US" sz="2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次以上的咨询，成功率也会加倍。</a:t>
            </a:r>
            <a:r>
              <a:rPr kumimoji="0" lang="zh-CN" altLang="en-US" sz="24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a:t>
            </a:r>
            <a:endParaRPr kumimoji="0" lang="zh-CN" altLang="en-US" sz="24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737283" name="矩形 737282"/>
          <p:cNvSpPr/>
          <p:nvPr/>
        </p:nvSpPr>
        <p:spPr>
          <a:xfrm>
            <a:off x="760413" y="187325"/>
            <a:ext cx="8245475" cy="1087438"/>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3.2</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医</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生一份耕耘 一份收获</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7218" name="矩形 777217"/>
          <p:cNvSpPr/>
          <p:nvPr/>
        </p:nvSpPr>
        <p:spPr>
          <a:xfrm>
            <a:off x="395288" y="1258888"/>
            <a:ext cx="8229600" cy="417513"/>
          </a:xfrm>
          <a:prstGeom prst="rect">
            <a:avLst/>
          </a:prstGeom>
          <a:noFill/>
          <a:ln w="9525">
            <a:noFill/>
          </a:ln>
        </p:spPr>
        <p: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4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SzTx/>
              <a:buFontTx/>
              <a:buChar char="–"/>
              <a:defRPr sz="22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800" b="0" i="0" u="none" strike="noStrike" kern="1200" cap="none" spc="0" normalizeH="0" baseline="0" noProof="1">
                <a:ln>
                  <a:noFill/>
                </a:ln>
                <a:solidFill>
                  <a:schemeClr val="tx1"/>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中国医生特别是男性医生吸烟率居高不下</a:t>
            </a:r>
            <a:endParaRPr kumimoji="0" lang="zh-CN" altLang="en-US" sz="2800" b="0" i="0" u="none" strike="noStrike" kern="1200" cap="none" spc="0" normalizeH="0" baseline="0" noProof="1">
              <a:ln>
                <a:noFill/>
              </a:ln>
              <a:solidFill>
                <a:schemeClr val="tx1"/>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
        <p:nvSpPr>
          <p:cNvPr id="777219" name="矩形 777218"/>
          <p:cNvSpPr/>
          <p:nvPr/>
        </p:nvSpPr>
        <p:spPr>
          <a:xfrm>
            <a:off x="915988" y="152400"/>
            <a:ext cx="8228013" cy="108902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4.</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中</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国控烟任重道远</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
        <p:nvSpPr>
          <p:cNvPr id="22531" name="文本框 777234"/>
          <p:cNvSpPr txBox="1"/>
          <p:nvPr/>
        </p:nvSpPr>
        <p:spPr>
          <a:xfrm>
            <a:off x="704850" y="2960688"/>
            <a:ext cx="522288" cy="1069975"/>
          </a:xfrm>
          <a:prstGeom prst="rect">
            <a:avLst/>
          </a:prstGeom>
          <a:noFill/>
          <a:ln w="9525">
            <a:noFill/>
          </a:ln>
        </p:spPr>
        <p:txBody>
          <a:bodyPr anchor="t" anchorCtr="0">
            <a:spAutoFit/>
          </a:bodyPr>
          <a:p>
            <a:pPr algn="ctr">
              <a:lnSpc>
                <a:spcPct val="100000"/>
              </a:lnSpc>
              <a:spcBef>
                <a:spcPct val="50000"/>
              </a:spcBef>
            </a:pPr>
            <a:r>
              <a:rPr lang="zh-CN" altLang="en-US" sz="1600" dirty="0">
                <a:latin typeface="Arial" panose="020B0604020202020204" pitchFamily="34" charset="0"/>
              </a:rPr>
              <a:t>吸烟率</a:t>
            </a:r>
            <a:r>
              <a:rPr lang="en-US" altLang="zh-CN" sz="1600" dirty="0">
                <a:latin typeface="Arial" panose="020B0604020202020204" pitchFamily="34" charset="0"/>
              </a:rPr>
              <a:t>%</a:t>
            </a:r>
            <a:endParaRPr lang="en-US" altLang="zh-CN" sz="1600" dirty="0">
              <a:latin typeface="Arial" panose="020B0604020202020204" pitchFamily="34" charset="0"/>
            </a:endParaRPr>
          </a:p>
        </p:txBody>
      </p:sp>
      <p:grpSp>
        <p:nvGrpSpPr>
          <p:cNvPr id="22532" name="组合 777267"/>
          <p:cNvGrpSpPr/>
          <p:nvPr/>
        </p:nvGrpSpPr>
        <p:grpSpPr>
          <a:xfrm>
            <a:off x="1136650" y="1919288"/>
            <a:ext cx="7666038" cy="4300537"/>
            <a:chOff x="536" y="1209"/>
            <a:chExt cx="4829" cy="2709"/>
          </a:xfrm>
        </p:grpSpPr>
        <p:sp>
          <p:nvSpPr>
            <p:cNvPr id="22533" name="直接连接符 777221"/>
            <p:cNvSpPr/>
            <p:nvPr/>
          </p:nvSpPr>
          <p:spPr>
            <a:xfrm>
              <a:off x="712" y="3653"/>
              <a:ext cx="4335" cy="10"/>
            </a:xfrm>
            <a:prstGeom prst="line">
              <a:avLst/>
            </a:prstGeom>
            <a:ln w="28575" cap="flat" cmpd="sng">
              <a:solidFill>
                <a:schemeClr val="tx1"/>
              </a:solidFill>
              <a:prstDash val="solid"/>
              <a:round/>
              <a:headEnd type="none" w="med" len="med"/>
              <a:tailEnd type="none" w="med" len="med"/>
            </a:ln>
          </p:spPr>
        </p:sp>
        <p:sp>
          <p:nvSpPr>
            <p:cNvPr id="22534" name="文本框 777233"/>
            <p:cNvSpPr txBox="1"/>
            <p:nvPr/>
          </p:nvSpPr>
          <p:spPr>
            <a:xfrm>
              <a:off x="780" y="3713"/>
              <a:ext cx="4585" cy="205"/>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zh-CN" altLang="en-US" sz="1400" b="1" dirty="0">
                  <a:latin typeface="Arial" panose="020B0604020202020204" pitchFamily="34" charset="0"/>
                </a:rPr>
                <a:t>澳大利亚    冰岛      瑞典      英国      美国    孟加拉    丹麦      智利    俄罗斯    中国</a:t>
              </a:r>
              <a:endParaRPr lang="zh-CN" altLang="en-US" sz="1400" b="1" dirty="0">
                <a:latin typeface="Arial" panose="020B0604020202020204" pitchFamily="34" charset="0"/>
              </a:endParaRPr>
            </a:p>
          </p:txBody>
        </p:sp>
        <p:sp>
          <p:nvSpPr>
            <p:cNvPr id="22535" name="矩形 777236"/>
            <p:cNvSpPr/>
            <p:nvPr/>
          </p:nvSpPr>
          <p:spPr>
            <a:xfrm>
              <a:off x="1002" y="3487"/>
              <a:ext cx="240" cy="161"/>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36" name="矩形 777237"/>
            <p:cNvSpPr/>
            <p:nvPr/>
          </p:nvSpPr>
          <p:spPr>
            <a:xfrm>
              <a:off x="1409" y="3487"/>
              <a:ext cx="240" cy="161"/>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37" name="矩形 777238"/>
            <p:cNvSpPr/>
            <p:nvPr/>
          </p:nvSpPr>
          <p:spPr>
            <a:xfrm>
              <a:off x="1804" y="3428"/>
              <a:ext cx="240" cy="220"/>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38" name="矩形 777239"/>
            <p:cNvSpPr/>
            <p:nvPr/>
          </p:nvSpPr>
          <p:spPr>
            <a:xfrm>
              <a:off x="2200" y="3361"/>
              <a:ext cx="240" cy="287"/>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39" name="矩形 777240"/>
            <p:cNvSpPr/>
            <p:nvPr/>
          </p:nvSpPr>
          <p:spPr>
            <a:xfrm>
              <a:off x="2605" y="3038"/>
              <a:ext cx="240" cy="610"/>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40" name="矩形 777241"/>
            <p:cNvSpPr/>
            <p:nvPr/>
          </p:nvSpPr>
          <p:spPr>
            <a:xfrm>
              <a:off x="3000" y="2725"/>
              <a:ext cx="240" cy="923"/>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41" name="矩形 777242"/>
            <p:cNvSpPr/>
            <p:nvPr/>
          </p:nvSpPr>
          <p:spPr>
            <a:xfrm>
              <a:off x="3406" y="2706"/>
              <a:ext cx="240" cy="942"/>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42" name="矩形 777243"/>
            <p:cNvSpPr/>
            <p:nvPr/>
          </p:nvSpPr>
          <p:spPr>
            <a:xfrm>
              <a:off x="3801" y="2381"/>
              <a:ext cx="240" cy="1270"/>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43" name="矩形 777244"/>
            <p:cNvSpPr/>
            <p:nvPr/>
          </p:nvSpPr>
          <p:spPr>
            <a:xfrm>
              <a:off x="4206" y="2346"/>
              <a:ext cx="240" cy="1314"/>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2544" name="矩形 777245"/>
            <p:cNvSpPr/>
            <p:nvPr/>
          </p:nvSpPr>
          <p:spPr>
            <a:xfrm>
              <a:off x="4612" y="1693"/>
              <a:ext cx="240" cy="1967"/>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grpSp>
          <p:nvGrpSpPr>
            <p:cNvPr id="22545" name="组合 777247"/>
            <p:cNvGrpSpPr/>
            <p:nvPr/>
          </p:nvGrpSpPr>
          <p:grpSpPr>
            <a:xfrm>
              <a:off x="759" y="1293"/>
              <a:ext cx="51" cy="2359"/>
              <a:chOff x="817" y="1824"/>
              <a:chExt cx="47" cy="1863"/>
            </a:xfrm>
          </p:grpSpPr>
          <p:sp>
            <p:nvSpPr>
              <p:cNvPr id="22546" name="直接连接符 777248"/>
              <p:cNvSpPr/>
              <p:nvPr/>
            </p:nvSpPr>
            <p:spPr>
              <a:xfrm flipH="1">
                <a:off x="817" y="1854"/>
                <a:ext cx="47" cy="0"/>
              </a:xfrm>
              <a:prstGeom prst="line">
                <a:avLst/>
              </a:prstGeom>
              <a:ln w="28575" cap="flat" cmpd="sng">
                <a:solidFill>
                  <a:schemeClr val="tx1"/>
                </a:solidFill>
                <a:prstDash val="solid"/>
                <a:round/>
                <a:headEnd type="none" w="med" len="med"/>
                <a:tailEnd type="none" w="med" len="med"/>
              </a:ln>
            </p:spPr>
          </p:sp>
          <p:sp>
            <p:nvSpPr>
              <p:cNvPr id="22547" name="直接连接符 777249"/>
              <p:cNvSpPr/>
              <p:nvPr/>
            </p:nvSpPr>
            <p:spPr>
              <a:xfrm flipH="1">
                <a:off x="817" y="2116"/>
                <a:ext cx="47" cy="0"/>
              </a:xfrm>
              <a:prstGeom prst="line">
                <a:avLst/>
              </a:prstGeom>
              <a:ln w="28575" cap="flat" cmpd="sng">
                <a:solidFill>
                  <a:schemeClr val="tx1"/>
                </a:solidFill>
                <a:prstDash val="solid"/>
                <a:round/>
                <a:headEnd type="none" w="med" len="med"/>
                <a:tailEnd type="none" w="med" len="med"/>
              </a:ln>
            </p:spPr>
          </p:sp>
          <p:sp>
            <p:nvSpPr>
              <p:cNvPr id="22548" name="直接连接符 777250"/>
              <p:cNvSpPr/>
              <p:nvPr/>
            </p:nvSpPr>
            <p:spPr>
              <a:xfrm flipH="1">
                <a:off x="817" y="2377"/>
                <a:ext cx="47" cy="0"/>
              </a:xfrm>
              <a:prstGeom prst="line">
                <a:avLst/>
              </a:prstGeom>
              <a:ln w="28575" cap="flat" cmpd="sng">
                <a:solidFill>
                  <a:schemeClr val="tx1"/>
                </a:solidFill>
                <a:prstDash val="solid"/>
                <a:round/>
                <a:headEnd type="none" w="med" len="med"/>
                <a:tailEnd type="none" w="med" len="med"/>
              </a:ln>
            </p:spPr>
          </p:sp>
          <p:sp>
            <p:nvSpPr>
              <p:cNvPr id="22549" name="直接连接符 777251"/>
              <p:cNvSpPr/>
              <p:nvPr/>
            </p:nvSpPr>
            <p:spPr>
              <a:xfrm flipH="1">
                <a:off x="817" y="2639"/>
                <a:ext cx="47" cy="0"/>
              </a:xfrm>
              <a:prstGeom prst="line">
                <a:avLst/>
              </a:prstGeom>
              <a:ln w="28575" cap="flat" cmpd="sng">
                <a:solidFill>
                  <a:schemeClr val="tx1"/>
                </a:solidFill>
                <a:prstDash val="solid"/>
                <a:round/>
                <a:headEnd type="none" w="med" len="med"/>
                <a:tailEnd type="none" w="med" len="med"/>
              </a:ln>
            </p:spPr>
          </p:sp>
          <p:sp>
            <p:nvSpPr>
              <p:cNvPr id="22550" name="直接连接符 777252"/>
              <p:cNvSpPr/>
              <p:nvPr/>
            </p:nvSpPr>
            <p:spPr>
              <a:xfrm flipH="1">
                <a:off x="817" y="2901"/>
                <a:ext cx="47" cy="0"/>
              </a:xfrm>
              <a:prstGeom prst="line">
                <a:avLst/>
              </a:prstGeom>
              <a:ln w="28575" cap="flat" cmpd="sng">
                <a:solidFill>
                  <a:schemeClr val="tx1"/>
                </a:solidFill>
                <a:prstDash val="solid"/>
                <a:round/>
                <a:headEnd type="none" w="med" len="med"/>
                <a:tailEnd type="none" w="med" len="med"/>
              </a:ln>
            </p:spPr>
          </p:sp>
          <p:sp>
            <p:nvSpPr>
              <p:cNvPr id="22551" name="直接连接符 777253"/>
              <p:cNvSpPr/>
              <p:nvPr/>
            </p:nvSpPr>
            <p:spPr>
              <a:xfrm flipH="1">
                <a:off x="817" y="3162"/>
                <a:ext cx="47" cy="0"/>
              </a:xfrm>
              <a:prstGeom prst="line">
                <a:avLst/>
              </a:prstGeom>
              <a:ln w="28575" cap="flat" cmpd="sng">
                <a:solidFill>
                  <a:schemeClr val="tx1"/>
                </a:solidFill>
                <a:prstDash val="solid"/>
                <a:round/>
                <a:headEnd type="none" w="med" len="med"/>
                <a:tailEnd type="none" w="med" len="med"/>
              </a:ln>
            </p:spPr>
          </p:sp>
          <p:sp>
            <p:nvSpPr>
              <p:cNvPr id="22552" name="直接连接符 777254"/>
              <p:cNvSpPr/>
              <p:nvPr/>
            </p:nvSpPr>
            <p:spPr>
              <a:xfrm flipH="1">
                <a:off x="817" y="3424"/>
                <a:ext cx="47" cy="0"/>
              </a:xfrm>
              <a:prstGeom prst="line">
                <a:avLst/>
              </a:prstGeom>
              <a:ln w="28575" cap="flat" cmpd="sng">
                <a:solidFill>
                  <a:schemeClr val="tx1"/>
                </a:solidFill>
                <a:prstDash val="solid"/>
                <a:round/>
                <a:headEnd type="none" w="med" len="med"/>
                <a:tailEnd type="none" w="med" len="med"/>
              </a:ln>
            </p:spPr>
          </p:sp>
          <p:sp>
            <p:nvSpPr>
              <p:cNvPr id="22553" name="直接连接符 777255"/>
              <p:cNvSpPr/>
              <p:nvPr/>
            </p:nvSpPr>
            <p:spPr>
              <a:xfrm flipH="1">
                <a:off x="817" y="3686"/>
                <a:ext cx="47" cy="0"/>
              </a:xfrm>
              <a:prstGeom prst="line">
                <a:avLst/>
              </a:prstGeom>
              <a:ln w="28575" cap="flat" cmpd="sng">
                <a:solidFill>
                  <a:schemeClr val="tx1"/>
                </a:solidFill>
                <a:prstDash val="solid"/>
                <a:round/>
                <a:headEnd type="none" w="med" len="med"/>
                <a:tailEnd type="none" w="med" len="med"/>
              </a:ln>
            </p:spPr>
          </p:sp>
          <p:sp>
            <p:nvSpPr>
              <p:cNvPr id="22554" name="直接连接符 777256"/>
              <p:cNvSpPr/>
              <p:nvPr/>
            </p:nvSpPr>
            <p:spPr>
              <a:xfrm>
                <a:off x="864" y="1824"/>
                <a:ext cx="0" cy="1863"/>
              </a:xfrm>
              <a:prstGeom prst="line">
                <a:avLst/>
              </a:prstGeom>
              <a:ln w="28575" cap="flat" cmpd="sng">
                <a:solidFill>
                  <a:schemeClr val="tx1"/>
                </a:solidFill>
                <a:prstDash val="solid"/>
                <a:round/>
                <a:headEnd type="none" w="med" len="med"/>
                <a:tailEnd type="none" w="med" len="med"/>
              </a:ln>
            </p:spPr>
          </p:sp>
        </p:grpSp>
        <p:sp>
          <p:nvSpPr>
            <p:cNvPr id="22555" name="文本框 777257"/>
            <p:cNvSpPr txBox="1"/>
            <p:nvPr/>
          </p:nvSpPr>
          <p:spPr>
            <a:xfrm>
              <a:off x="536" y="1209"/>
              <a:ext cx="274" cy="227"/>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en-US" altLang="zh-CN" sz="1600" dirty="0">
                  <a:latin typeface="Arial" panose="020B0604020202020204" pitchFamily="34" charset="0"/>
                </a:rPr>
                <a:t>70</a:t>
              </a:r>
              <a:endParaRPr lang="en-US" altLang="zh-CN" sz="1600" dirty="0">
                <a:latin typeface="Arial" panose="020B0604020202020204" pitchFamily="34" charset="0"/>
              </a:endParaRPr>
            </a:p>
          </p:txBody>
        </p:sp>
        <p:sp>
          <p:nvSpPr>
            <p:cNvPr id="22556" name="文本框 777258"/>
            <p:cNvSpPr txBox="1"/>
            <p:nvPr/>
          </p:nvSpPr>
          <p:spPr>
            <a:xfrm>
              <a:off x="536" y="1535"/>
              <a:ext cx="274" cy="227"/>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en-US" altLang="zh-CN" sz="1600" dirty="0">
                  <a:latin typeface="Arial" panose="020B0604020202020204" pitchFamily="34" charset="0"/>
                </a:rPr>
                <a:t>60</a:t>
              </a:r>
              <a:endParaRPr lang="en-US" altLang="zh-CN" sz="1600" dirty="0">
                <a:latin typeface="Arial" panose="020B0604020202020204" pitchFamily="34" charset="0"/>
              </a:endParaRPr>
            </a:p>
          </p:txBody>
        </p:sp>
        <p:sp>
          <p:nvSpPr>
            <p:cNvPr id="22557" name="文本框 777259"/>
            <p:cNvSpPr txBox="1"/>
            <p:nvPr/>
          </p:nvSpPr>
          <p:spPr>
            <a:xfrm>
              <a:off x="536" y="1876"/>
              <a:ext cx="274" cy="227"/>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en-US" altLang="zh-CN" sz="1600" dirty="0">
                  <a:latin typeface="Arial" panose="020B0604020202020204" pitchFamily="34" charset="0"/>
                </a:rPr>
                <a:t>50</a:t>
              </a:r>
              <a:endParaRPr lang="en-US" altLang="zh-CN" sz="1600" dirty="0">
                <a:latin typeface="Arial" panose="020B0604020202020204" pitchFamily="34" charset="0"/>
              </a:endParaRPr>
            </a:p>
          </p:txBody>
        </p:sp>
        <p:sp>
          <p:nvSpPr>
            <p:cNvPr id="22558" name="文本框 777260"/>
            <p:cNvSpPr txBox="1"/>
            <p:nvPr/>
          </p:nvSpPr>
          <p:spPr>
            <a:xfrm>
              <a:off x="536" y="2180"/>
              <a:ext cx="274" cy="227"/>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en-US" altLang="zh-CN" sz="1600" dirty="0">
                  <a:latin typeface="Arial" panose="020B0604020202020204" pitchFamily="34" charset="0"/>
                </a:rPr>
                <a:t>40</a:t>
              </a:r>
              <a:endParaRPr lang="en-US" altLang="zh-CN" sz="1600" dirty="0">
                <a:latin typeface="Arial" panose="020B0604020202020204" pitchFamily="34" charset="0"/>
              </a:endParaRPr>
            </a:p>
          </p:txBody>
        </p:sp>
        <p:sp>
          <p:nvSpPr>
            <p:cNvPr id="22559" name="文本框 777261"/>
            <p:cNvSpPr txBox="1"/>
            <p:nvPr/>
          </p:nvSpPr>
          <p:spPr>
            <a:xfrm>
              <a:off x="536" y="2518"/>
              <a:ext cx="274" cy="227"/>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en-US" altLang="zh-CN" sz="1600" dirty="0">
                  <a:latin typeface="Arial" panose="020B0604020202020204" pitchFamily="34" charset="0"/>
                </a:rPr>
                <a:t>30</a:t>
              </a:r>
              <a:endParaRPr lang="en-US" altLang="zh-CN" sz="1600" dirty="0">
                <a:latin typeface="Arial" panose="020B0604020202020204" pitchFamily="34" charset="0"/>
              </a:endParaRPr>
            </a:p>
          </p:txBody>
        </p:sp>
        <p:sp>
          <p:nvSpPr>
            <p:cNvPr id="22560" name="文本框 777262"/>
            <p:cNvSpPr txBox="1"/>
            <p:nvPr/>
          </p:nvSpPr>
          <p:spPr>
            <a:xfrm>
              <a:off x="536" y="2846"/>
              <a:ext cx="274" cy="227"/>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en-US" altLang="zh-CN" sz="1600" dirty="0">
                  <a:latin typeface="Arial" panose="020B0604020202020204" pitchFamily="34" charset="0"/>
                </a:rPr>
                <a:t>20</a:t>
              </a:r>
              <a:endParaRPr lang="en-US" altLang="zh-CN" sz="1600" dirty="0">
                <a:latin typeface="Arial" panose="020B0604020202020204" pitchFamily="34" charset="0"/>
              </a:endParaRPr>
            </a:p>
          </p:txBody>
        </p:sp>
        <p:sp>
          <p:nvSpPr>
            <p:cNvPr id="22561" name="文本框 777263"/>
            <p:cNvSpPr txBox="1"/>
            <p:nvPr/>
          </p:nvSpPr>
          <p:spPr>
            <a:xfrm>
              <a:off x="536" y="3183"/>
              <a:ext cx="274" cy="226"/>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en-US" altLang="zh-CN" sz="1600" dirty="0">
                  <a:latin typeface="Arial" panose="020B0604020202020204" pitchFamily="34" charset="0"/>
                </a:rPr>
                <a:t>10</a:t>
              </a:r>
              <a:endParaRPr lang="en-US" altLang="zh-CN" sz="1600" dirty="0">
                <a:latin typeface="Arial" panose="020B0604020202020204" pitchFamily="34" charset="0"/>
              </a:endParaRPr>
            </a:p>
          </p:txBody>
        </p:sp>
        <p:sp>
          <p:nvSpPr>
            <p:cNvPr id="22562" name="文本框 777264"/>
            <p:cNvSpPr txBox="1"/>
            <p:nvPr/>
          </p:nvSpPr>
          <p:spPr>
            <a:xfrm>
              <a:off x="587" y="3525"/>
              <a:ext cx="274" cy="227"/>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en-US" altLang="zh-CN" sz="1600" dirty="0">
                  <a:latin typeface="Arial" panose="020B0604020202020204" pitchFamily="34" charset="0"/>
                </a:rPr>
                <a:t>0</a:t>
              </a:r>
              <a:endParaRPr lang="en-US" altLang="zh-CN" sz="1600" dirty="0">
                <a:latin typeface="Arial" panose="020B0604020202020204" pitchFamily="34"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42" name="矩形 778241"/>
          <p:cNvSpPr/>
          <p:nvPr/>
        </p:nvSpPr>
        <p:spPr>
          <a:xfrm>
            <a:off x="760413" y="187325"/>
            <a:ext cx="8228013" cy="1087438"/>
          </a:xfrm>
          <a:prstGeom prst="rect">
            <a:avLst/>
          </a:prstGeom>
          <a:noFill/>
          <a:ln w="9525">
            <a:noFill/>
          </a:ln>
        </p:spPr>
        <p:txBody>
          <a:bodyPr lIns="45720" rIns="9144" anchor="ct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5.</a:t>
            </a:r>
            <a:r>
              <a:rPr kumimoji="0" lang="zh-CN" altLang="en-US"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中国医生戒烟能力缺乏培训 </a:t>
            </a:r>
            <a:endParaRPr kumimoji="0" lang="zh-CN" altLang="en-US"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23554" name="文本框 778242"/>
          <p:cNvSpPr txBox="1"/>
          <p:nvPr/>
        </p:nvSpPr>
        <p:spPr>
          <a:xfrm>
            <a:off x="760413" y="1322388"/>
            <a:ext cx="7272337" cy="366712"/>
          </a:xfrm>
          <a:prstGeom prst="rect">
            <a:avLst/>
          </a:prstGeom>
          <a:noFill/>
          <a:ln w="9525">
            <a:noFill/>
          </a:ln>
        </p:spPr>
        <p:txBody>
          <a:bodyPr anchor="t" anchorCtr="0">
            <a:spAutoFit/>
          </a:bodyPr>
          <a:p>
            <a:pPr>
              <a:lnSpc>
                <a:spcPct val="100000"/>
              </a:lnSpc>
              <a:spcBef>
                <a:spcPct val="50000"/>
              </a:spcBef>
            </a:pPr>
            <a:r>
              <a:rPr lang="zh-CN" altLang="en-US" sz="1800" dirty="0">
                <a:latin typeface="Arial" panose="020B0604020202020204" pitchFamily="34" charset="0"/>
              </a:rPr>
              <a:t>是否使用过尼古丁疗法</a:t>
            </a:r>
            <a:endParaRPr lang="zh-CN" altLang="en-US" sz="1800" dirty="0">
              <a:latin typeface="Arial" panose="020B0604020202020204" pitchFamily="34" charset="0"/>
            </a:endParaRPr>
          </a:p>
        </p:txBody>
      </p:sp>
      <p:grpSp>
        <p:nvGrpSpPr>
          <p:cNvPr id="23555" name="组合 778243"/>
          <p:cNvGrpSpPr/>
          <p:nvPr/>
        </p:nvGrpSpPr>
        <p:grpSpPr>
          <a:xfrm>
            <a:off x="6919913" y="2087563"/>
            <a:ext cx="1901825" cy="2019300"/>
            <a:chOff x="4349" y="1695"/>
            <a:chExt cx="1198" cy="1272"/>
          </a:xfrm>
        </p:grpSpPr>
        <p:sp>
          <p:nvSpPr>
            <p:cNvPr id="23556" name="矩形 778244"/>
            <p:cNvSpPr/>
            <p:nvPr/>
          </p:nvSpPr>
          <p:spPr>
            <a:xfrm>
              <a:off x="4349" y="1695"/>
              <a:ext cx="1198" cy="1272"/>
            </a:xfrm>
            <a:prstGeom prst="rect">
              <a:avLst/>
            </a:prstGeom>
            <a:noFill/>
            <a:ln w="12700" cap="flat" cmpd="sng">
              <a:solidFill>
                <a:srgbClr val="FFFFFF"/>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557" name="矩形 778245"/>
            <p:cNvSpPr/>
            <p:nvPr/>
          </p:nvSpPr>
          <p:spPr>
            <a:xfrm>
              <a:off x="4413" y="1781"/>
              <a:ext cx="120" cy="107"/>
            </a:xfrm>
            <a:prstGeom prst="rect">
              <a:avLst/>
            </a:prstGeom>
            <a:gradFill rotWithShape="1">
              <a:gsLst>
                <a:gs pos="0">
                  <a:srgbClr val="5E1800"/>
                </a:gs>
                <a:gs pos="50000">
                  <a:srgbClr val="CC3300"/>
                </a:gs>
                <a:gs pos="100000">
                  <a:srgbClr val="5E1800"/>
                </a:gs>
              </a:gsLst>
              <a:lin ang="0" scaled="1"/>
              <a:tileRect/>
            </a:gradFill>
            <a:ln w="12700" cap="flat" cmpd="sng">
              <a:solidFill>
                <a:srgbClr val="FFFFFF"/>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558" name="矩形 778246"/>
            <p:cNvSpPr/>
            <p:nvPr/>
          </p:nvSpPr>
          <p:spPr>
            <a:xfrm>
              <a:off x="4589" y="1745"/>
              <a:ext cx="644" cy="211"/>
            </a:xfrm>
            <a:prstGeom prst="rect">
              <a:avLst/>
            </a:prstGeom>
            <a:noFill/>
            <a:ln w="9525">
              <a:noFill/>
            </a:ln>
          </p:spPr>
          <p:txBody>
            <a:bodyPr wrap="none" lIns="0" tIns="0" rIns="0" bIns="0" anchor="t" anchorCtr="0">
              <a:spAutoFit/>
            </a:bodyPr>
            <a:p>
              <a:pPr marL="342900" indent="-342900">
                <a:buClr>
                  <a:srgbClr val="FF9900"/>
                </a:buClr>
                <a:buSzPct val="125000"/>
                <a:buFont typeface="Wingdings" panose="05000000000000000000" pitchFamily="2" charset="2"/>
              </a:pPr>
              <a:r>
                <a:rPr lang="zh-CN" altLang="en-US" sz="2000" b="1" dirty="0">
                  <a:solidFill>
                    <a:srgbClr val="FFFFFF"/>
                  </a:solidFill>
                  <a:latin typeface="宋体" panose="02010600030101010101" pitchFamily="2" charset="-122"/>
                </a:rPr>
                <a:t>没听说过</a:t>
              </a:r>
              <a:endParaRPr lang="zh-CN" altLang="en-US" sz="2000" dirty="0">
                <a:latin typeface="Arial" panose="020B0604020202020204" pitchFamily="34" charset="0"/>
              </a:endParaRPr>
            </a:p>
          </p:txBody>
        </p:sp>
        <p:sp>
          <p:nvSpPr>
            <p:cNvPr id="18439" name="矩形 778247"/>
            <p:cNvSpPr>
              <a:spLocks noChangeArrowheads="1"/>
            </p:cNvSpPr>
            <p:nvPr/>
          </p:nvSpPr>
          <p:spPr bwMode="auto">
            <a:xfrm>
              <a:off x="4413" y="2018"/>
              <a:ext cx="120" cy="107"/>
            </a:xfrm>
            <a:prstGeom prst="rect">
              <a:avLst/>
            </a:prstGeom>
            <a:gradFill rotWithShape="1">
              <a:gsLst>
                <a:gs pos="0">
                  <a:srgbClr val="767600"/>
                </a:gs>
                <a:gs pos="50000">
                  <a:schemeClr val="accent1"/>
                </a:gs>
                <a:gs pos="100000">
                  <a:srgbClr val="767600"/>
                </a:gs>
              </a:gsLst>
              <a:lin ang="0" scaled="1"/>
            </a:gradFill>
            <a:ln w="12700">
              <a:solidFill>
                <a:srgbClr val="FFFFFF"/>
              </a:solidFill>
              <a:miter lim="800000"/>
            </a:ln>
          </p:spPr>
          <p:txBody>
            <a:bodyPr/>
            <a:lstStyle/>
            <a:p>
              <a:pPr marL="0" marR="0" lvl="0" indent="0" algn="l" defTabSz="914400" rtl="0" eaLnBrk="1" fontAlgn="base" latinLnBrk="0" hangingPunct="1">
                <a:lnSpc>
                  <a:spcPct val="110000"/>
                </a:lnSpc>
                <a:spcBef>
                  <a:spcPct val="40000"/>
                </a:spcBef>
                <a:spcAft>
                  <a:spcPct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560" name="矩形 778248"/>
            <p:cNvSpPr/>
            <p:nvPr/>
          </p:nvSpPr>
          <p:spPr>
            <a:xfrm>
              <a:off x="4589" y="1982"/>
              <a:ext cx="322" cy="211"/>
            </a:xfrm>
            <a:prstGeom prst="rect">
              <a:avLst/>
            </a:prstGeom>
            <a:noFill/>
            <a:ln w="9525">
              <a:noFill/>
            </a:ln>
          </p:spPr>
          <p:txBody>
            <a:bodyPr wrap="none" lIns="0" tIns="0" rIns="0" bIns="0" anchor="t" anchorCtr="0">
              <a:spAutoFit/>
            </a:bodyPr>
            <a:p>
              <a:pPr marL="342900" indent="-342900">
                <a:buClr>
                  <a:srgbClr val="FF9900"/>
                </a:buClr>
                <a:buSzPct val="125000"/>
                <a:buFont typeface="Wingdings" panose="05000000000000000000" pitchFamily="2" charset="2"/>
              </a:pPr>
              <a:r>
                <a:rPr lang="zh-CN" altLang="en-US" sz="2000" b="1" dirty="0">
                  <a:solidFill>
                    <a:srgbClr val="FFFFFF"/>
                  </a:solidFill>
                  <a:latin typeface="宋体" panose="02010600030101010101" pitchFamily="2" charset="-122"/>
                </a:rPr>
                <a:t>从不</a:t>
              </a:r>
              <a:endParaRPr lang="zh-CN" altLang="en-US" sz="2000" dirty="0">
                <a:latin typeface="Arial" panose="020B0604020202020204" pitchFamily="34" charset="0"/>
              </a:endParaRPr>
            </a:p>
          </p:txBody>
        </p:sp>
        <p:sp>
          <p:nvSpPr>
            <p:cNvPr id="23561" name="矩形 778249"/>
            <p:cNvSpPr/>
            <p:nvPr/>
          </p:nvSpPr>
          <p:spPr>
            <a:xfrm>
              <a:off x="4413" y="2255"/>
              <a:ext cx="120" cy="107"/>
            </a:xfrm>
            <a:prstGeom prst="rect">
              <a:avLst/>
            </a:prstGeom>
            <a:gradFill rotWithShape="1">
              <a:gsLst>
                <a:gs pos="0">
                  <a:srgbClr val="18472F"/>
                </a:gs>
                <a:gs pos="50000">
                  <a:srgbClr val="339966"/>
                </a:gs>
                <a:gs pos="100000">
                  <a:srgbClr val="18472F"/>
                </a:gs>
              </a:gsLst>
              <a:lin ang="0" scaled="1"/>
              <a:tileRect/>
            </a:gradFill>
            <a:ln w="12700" cap="flat" cmpd="sng">
              <a:solidFill>
                <a:srgbClr val="FFFFFF"/>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562" name="矩形 778250"/>
            <p:cNvSpPr/>
            <p:nvPr/>
          </p:nvSpPr>
          <p:spPr>
            <a:xfrm>
              <a:off x="4589" y="2219"/>
              <a:ext cx="322" cy="211"/>
            </a:xfrm>
            <a:prstGeom prst="rect">
              <a:avLst/>
            </a:prstGeom>
            <a:noFill/>
            <a:ln w="9525">
              <a:noFill/>
            </a:ln>
          </p:spPr>
          <p:txBody>
            <a:bodyPr wrap="none" lIns="0" tIns="0" rIns="0" bIns="0" anchor="t" anchorCtr="0">
              <a:spAutoFit/>
            </a:bodyPr>
            <a:p>
              <a:pPr marL="342900" indent="-342900">
                <a:buClr>
                  <a:srgbClr val="FF9900"/>
                </a:buClr>
                <a:buSzPct val="125000"/>
                <a:buFont typeface="Wingdings" panose="05000000000000000000" pitchFamily="2" charset="2"/>
              </a:pPr>
              <a:r>
                <a:rPr lang="zh-CN" altLang="en-US" sz="2000" b="1" dirty="0">
                  <a:solidFill>
                    <a:srgbClr val="FFFFFF"/>
                  </a:solidFill>
                  <a:latin typeface="宋体" panose="02010600030101010101" pitchFamily="2" charset="-122"/>
                </a:rPr>
                <a:t>很少</a:t>
              </a:r>
              <a:endParaRPr lang="zh-CN" altLang="en-US" sz="2000" dirty="0">
                <a:latin typeface="Arial" panose="020B0604020202020204" pitchFamily="34" charset="0"/>
              </a:endParaRPr>
            </a:p>
          </p:txBody>
        </p:sp>
        <p:sp>
          <p:nvSpPr>
            <p:cNvPr id="23563" name="矩形 778251"/>
            <p:cNvSpPr/>
            <p:nvPr/>
          </p:nvSpPr>
          <p:spPr>
            <a:xfrm>
              <a:off x="4413" y="2492"/>
              <a:ext cx="120" cy="107"/>
            </a:xfrm>
            <a:prstGeom prst="rect">
              <a:avLst/>
            </a:prstGeom>
            <a:gradFill rotWithShape="1">
              <a:gsLst>
                <a:gs pos="0">
                  <a:srgbClr val="76475E"/>
                </a:gs>
                <a:gs pos="50000">
                  <a:srgbClr val="FF99CC"/>
                </a:gs>
                <a:gs pos="100000">
                  <a:srgbClr val="76475E"/>
                </a:gs>
              </a:gsLst>
              <a:lin ang="0" scaled="1"/>
              <a:tileRect/>
            </a:gradFill>
            <a:ln w="12700" cap="flat" cmpd="sng">
              <a:solidFill>
                <a:srgbClr val="FFFFFF"/>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564" name="矩形 778252"/>
            <p:cNvSpPr/>
            <p:nvPr/>
          </p:nvSpPr>
          <p:spPr>
            <a:xfrm>
              <a:off x="4589" y="2455"/>
              <a:ext cx="322" cy="211"/>
            </a:xfrm>
            <a:prstGeom prst="rect">
              <a:avLst/>
            </a:prstGeom>
            <a:noFill/>
            <a:ln w="9525">
              <a:noFill/>
            </a:ln>
          </p:spPr>
          <p:txBody>
            <a:bodyPr wrap="none" lIns="0" tIns="0" rIns="0" bIns="0" anchor="t" anchorCtr="0">
              <a:spAutoFit/>
            </a:bodyPr>
            <a:p>
              <a:pPr marL="342900" indent="-342900">
                <a:buClr>
                  <a:srgbClr val="FF9900"/>
                </a:buClr>
                <a:buSzPct val="125000"/>
                <a:buFont typeface="Wingdings" panose="05000000000000000000" pitchFamily="2" charset="2"/>
              </a:pPr>
              <a:r>
                <a:rPr lang="zh-CN" altLang="en-US" sz="2000" b="1" dirty="0">
                  <a:solidFill>
                    <a:srgbClr val="FFFFFF"/>
                  </a:solidFill>
                  <a:latin typeface="宋体" panose="02010600030101010101" pitchFamily="2" charset="-122"/>
                </a:rPr>
                <a:t>有时</a:t>
              </a:r>
              <a:endParaRPr lang="zh-CN" altLang="en-US" sz="2000" dirty="0">
                <a:latin typeface="Arial" panose="020B0604020202020204" pitchFamily="34" charset="0"/>
              </a:endParaRPr>
            </a:p>
          </p:txBody>
        </p:sp>
        <p:sp>
          <p:nvSpPr>
            <p:cNvPr id="23565" name="矩形 778253"/>
            <p:cNvSpPr/>
            <p:nvPr/>
          </p:nvSpPr>
          <p:spPr>
            <a:xfrm>
              <a:off x="4413" y="2729"/>
              <a:ext cx="120" cy="107"/>
            </a:xfrm>
            <a:prstGeom prst="rect">
              <a:avLst/>
            </a:prstGeom>
            <a:gradFill rotWithShape="1">
              <a:gsLst>
                <a:gs pos="0">
                  <a:srgbClr val="007676"/>
                </a:gs>
                <a:gs pos="50000">
                  <a:srgbClr val="00FFFF"/>
                </a:gs>
                <a:gs pos="100000">
                  <a:srgbClr val="007676"/>
                </a:gs>
              </a:gsLst>
              <a:lin ang="0" scaled="1"/>
              <a:tileRect/>
            </a:gradFill>
            <a:ln w="12700" cap="flat" cmpd="sng">
              <a:solidFill>
                <a:srgbClr val="FFFFFF"/>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566" name="矩形 778254"/>
            <p:cNvSpPr/>
            <p:nvPr/>
          </p:nvSpPr>
          <p:spPr>
            <a:xfrm>
              <a:off x="4589" y="2692"/>
              <a:ext cx="322" cy="211"/>
            </a:xfrm>
            <a:prstGeom prst="rect">
              <a:avLst/>
            </a:prstGeom>
            <a:noFill/>
            <a:ln w="9525">
              <a:noFill/>
            </a:ln>
          </p:spPr>
          <p:txBody>
            <a:bodyPr wrap="none" lIns="0" tIns="0" rIns="0" bIns="0" anchor="t" anchorCtr="0">
              <a:spAutoFit/>
            </a:bodyPr>
            <a:p>
              <a:pPr marL="342900" indent="-342900">
                <a:buClr>
                  <a:srgbClr val="FF9900"/>
                </a:buClr>
                <a:buSzPct val="125000"/>
                <a:buFont typeface="Wingdings" panose="05000000000000000000" pitchFamily="2" charset="2"/>
              </a:pPr>
              <a:r>
                <a:rPr lang="zh-CN" altLang="en-US" sz="2000" b="1" dirty="0">
                  <a:solidFill>
                    <a:srgbClr val="FFFFFF"/>
                  </a:solidFill>
                  <a:latin typeface="宋体" panose="02010600030101010101" pitchFamily="2" charset="-122"/>
                </a:rPr>
                <a:t>常常</a:t>
              </a:r>
              <a:endParaRPr lang="zh-CN" altLang="en-US" sz="2000" dirty="0">
                <a:latin typeface="Arial" panose="020B0604020202020204" pitchFamily="34" charset="0"/>
              </a:endParaRPr>
            </a:p>
          </p:txBody>
        </p:sp>
      </p:grpSp>
      <p:sp>
        <p:nvSpPr>
          <p:cNvPr id="23567" name="文本框 778284"/>
          <p:cNvSpPr txBox="1"/>
          <p:nvPr/>
        </p:nvSpPr>
        <p:spPr>
          <a:xfrm>
            <a:off x="2051050" y="5935663"/>
            <a:ext cx="5183188" cy="360362"/>
          </a:xfrm>
          <a:prstGeom prst="rect">
            <a:avLst/>
          </a:prstGeom>
          <a:noFill/>
          <a:ln w="9525">
            <a:noFill/>
          </a:ln>
        </p:spPr>
        <p:txBody>
          <a:bodyPr anchor="t" anchorCtr="0">
            <a:spAutoFit/>
          </a:bodyPr>
          <a:p>
            <a:pPr marL="342900" indent="-342900">
              <a:buClr>
                <a:srgbClr val="FF9900"/>
              </a:buClr>
              <a:buSzPct val="125000"/>
              <a:buFont typeface="Wingdings" panose="05000000000000000000" pitchFamily="2" charset="2"/>
            </a:pPr>
            <a:r>
              <a:rPr lang="zh-CN" altLang="en-US" sz="1600" b="1" dirty="0">
                <a:latin typeface="宋体" panose="02010600030101010101" pitchFamily="2" charset="-122"/>
              </a:rPr>
              <a:t>内科</a:t>
            </a:r>
            <a:r>
              <a:rPr lang="en-US" altLang="zh-CN" sz="1600" b="1" dirty="0">
                <a:latin typeface="宋体" panose="02010600030101010101" pitchFamily="2" charset="-122"/>
              </a:rPr>
              <a:t>/</a:t>
            </a:r>
            <a:r>
              <a:rPr lang="zh-CN" altLang="en-US" sz="1600" b="1" dirty="0">
                <a:latin typeface="宋体" panose="02010600030101010101" pitchFamily="2" charset="-122"/>
              </a:rPr>
              <a:t>儿科       外科</a:t>
            </a:r>
            <a:r>
              <a:rPr lang="en-US" altLang="zh-CN" sz="1600" b="1" dirty="0">
                <a:latin typeface="宋体" panose="02010600030101010101" pitchFamily="2" charset="-122"/>
              </a:rPr>
              <a:t>/</a:t>
            </a:r>
            <a:r>
              <a:rPr lang="zh-CN" altLang="en-US" sz="1600" b="1" dirty="0">
                <a:latin typeface="宋体" panose="02010600030101010101" pitchFamily="2" charset="-122"/>
              </a:rPr>
              <a:t>妇产           其他</a:t>
            </a:r>
            <a:endParaRPr lang="zh-CN" altLang="en-US" sz="1600" b="1" dirty="0">
              <a:latin typeface="宋体" panose="02010600030101010101" pitchFamily="2" charset="-122"/>
            </a:endParaRPr>
          </a:p>
        </p:txBody>
      </p:sp>
      <p:grpSp>
        <p:nvGrpSpPr>
          <p:cNvPr id="23568" name="组合 778302"/>
          <p:cNvGrpSpPr/>
          <p:nvPr/>
        </p:nvGrpSpPr>
        <p:grpSpPr>
          <a:xfrm>
            <a:off x="1363663" y="1751013"/>
            <a:ext cx="5854700" cy="4262437"/>
            <a:chOff x="859" y="1103"/>
            <a:chExt cx="3688" cy="2685"/>
          </a:xfrm>
        </p:grpSpPr>
        <p:grpSp>
          <p:nvGrpSpPr>
            <p:cNvPr id="23569" name="组合 778256"/>
            <p:cNvGrpSpPr/>
            <p:nvPr/>
          </p:nvGrpSpPr>
          <p:grpSpPr>
            <a:xfrm>
              <a:off x="1157" y="1193"/>
              <a:ext cx="3390" cy="2504"/>
              <a:chOff x="937" y="1173"/>
              <a:chExt cx="3390" cy="2504"/>
            </a:xfrm>
          </p:grpSpPr>
          <p:sp>
            <p:nvSpPr>
              <p:cNvPr id="23570" name="直接连接符 778257"/>
              <p:cNvSpPr/>
              <p:nvPr/>
            </p:nvSpPr>
            <p:spPr>
              <a:xfrm>
                <a:off x="982" y="3676"/>
                <a:ext cx="3345" cy="0"/>
              </a:xfrm>
              <a:prstGeom prst="line">
                <a:avLst/>
              </a:prstGeom>
              <a:ln w="28575" cap="flat" cmpd="sng">
                <a:solidFill>
                  <a:schemeClr val="tx1"/>
                </a:solidFill>
                <a:prstDash val="solid"/>
                <a:round/>
                <a:headEnd type="none" w="med" len="med"/>
                <a:tailEnd type="none" w="med" len="med"/>
              </a:ln>
            </p:spPr>
          </p:sp>
          <p:grpSp>
            <p:nvGrpSpPr>
              <p:cNvPr id="23571" name="组合 778258"/>
              <p:cNvGrpSpPr/>
              <p:nvPr/>
            </p:nvGrpSpPr>
            <p:grpSpPr>
              <a:xfrm>
                <a:off x="937" y="1173"/>
                <a:ext cx="47" cy="2504"/>
                <a:chOff x="781" y="1380"/>
                <a:chExt cx="58" cy="1875"/>
              </a:xfrm>
            </p:grpSpPr>
            <p:grpSp>
              <p:nvGrpSpPr>
                <p:cNvPr id="23572" name="组合 778259"/>
                <p:cNvGrpSpPr/>
                <p:nvPr/>
              </p:nvGrpSpPr>
              <p:grpSpPr>
                <a:xfrm>
                  <a:off x="781" y="1390"/>
                  <a:ext cx="58" cy="1864"/>
                  <a:chOff x="708" y="1181"/>
                  <a:chExt cx="58" cy="2133"/>
                </a:xfrm>
              </p:grpSpPr>
              <p:sp>
                <p:nvSpPr>
                  <p:cNvPr id="23573" name="直接连接符 778260"/>
                  <p:cNvSpPr/>
                  <p:nvPr/>
                </p:nvSpPr>
                <p:spPr>
                  <a:xfrm flipH="1">
                    <a:off x="708" y="1181"/>
                    <a:ext cx="58" cy="0"/>
                  </a:xfrm>
                  <a:prstGeom prst="line">
                    <a:avLst/>
                  </a:prstGeom>
                  <a:ln w="28575" cap="flat" cmpd="sng">
                    <a:solidFill>
                      <a:schemeClr val="tx1"/>
                    </a:solidFill>
                    <a:prstDash val="solid"/>
                    <a:round/>
                    <a:headEnd type="none" w="med" len="med"/>
                    <a:tailEnd type="none" w="med" len="med"/>
                  </a:ln>
                </p:spPr>
              </p:sp>
              <p:sp>
                <p:nvSpPr>
                  <p:cNvPr id="23574" name="直接连接符 778261"/>
                  <p:cNvSpPr/>
                  <p:nvPr/>
                </p:nvSpPr>
                <p:spPr>
                  <a:xfrm flipH="1">
                    <a:off x="708" y="1394"/>
                    <a:ext cx="58" cy="0"/>
                  </a:xfrm>
                  <a:prstGeom prst="line">
                    <a:avLst/>
                  </a:prstGeom>
                  <a:ln w="28575" cap="flat" cmpd="sng">
                    <a:solidFill>
                      <a:schemeClr val="tx1"/>
                    </a:solidFill>
                    <a:prstDash val="solid"/>
                    <a:round/>
                    <a:headEnd type="none" w="med" len="med"/>
                    <a:tailEnd type="none" w="med" len="med"/>
                  </a:ln>
                </p:spPr>
              </p:sp>
              <p:sp>
                <p:nvSpPr>
                  <p:cNvPr id="23575" name="直接连接符 778262"/>
                  <p:cNvSpPr/>
                  <p:nvPr/>
                </p:nvSpPr>
                <p:spPr>
                  <a:xfrm flipH="1">
                    <a:off x="708" y="1607"/>
                    <a:ext cx="58" cy="0"/>
                  </a:xfrm>
                  <a:prstGeom prst="line">
                    <a:avLst/>
                  </a:prstGeom>
                  <a:ln w="28575" cap="flat" cmpd="sng">
                    <a:solidFill>
                      <a:schemeClr val="tx1"/>
                    </a:solidFill>
                    <a:prstDash val="solid"/>
                    <a:round/>
                    <a:headEnd type="none" w="med" len="med"/>
                    <a:tailEnd type="none" w="med" len="med"/>
                  </a:ln>
                </p:spPr>
              </p:sp>
              <p:sp>
                <p:nvSpPr>
                  <p:cNvPr id="23576" name="直接连接符 778263"/>
                  <p:cNvSpPr/>
                  <p:nvPr/>
                </p:nvSpPr>
                <p:spPr>
                  <a:xfrm flipH="1">
                    <a:off x="708" y="1820"/>
                    <a:ext cx="58" cy="0"/>
                  </a:xfrm>
                  <a:prstGeom prst="line">
                    <a:avLst/>
                  </a:prstGeom>
                  <a:ln w="28575" cap="flat" cmpd="sng">
                    <a:solidFill>
                      <a:schemeClr val="tx1"/>
                    </a:solidFill>
                    <a:prstDash val="solid"/>
                    <a:round/>
                    <a:headEnd type="none" w="med" len="med"/>
                    <a:tailEnd type="none" w="med" len="med"/>
                  </a:ln>
                </p:spPr>
              </p:sp>
              <p:sp>
                <p:nvSpPr>
                  <p:cNvPr id="23577" name="直接连接符 778264"/>
                  <p:cNvSpPr/>
                  <p:nvPr/>
                </p:nvSpPr>
                <p:spPr>
                  <a:xfrm flipH="1">
                    <a:off x="708" y="2034"/>
                    <a:ext cx="58" cy="0"/>
                  </a:xfrm>
                  <a:prstGeom prst="line">
                    <a:avLst/>
                  </a:prstGeom>
                  <a:ln w="28575" cap="flat" cmpd="sng">
                    <a:solidFill>
                      <a:schemeClr val="tx1"/>
                    </a:solidFill>
                    <a:prstDash val="solid"/>
                    <a:round/>
                    <a:headEnd type="none" w="med" len="med"/>
                    <a:tailEnd type="none" w="med" len="med"/>
                  </a:ln>
                </p:spPr>
              </p:sp>
              <p:sp>
                <p:nvSpPr>
                  <p:cNvPr id="23578" name="直接连接符 778265"/>
                  <p:cNvSpPr/>
                  <p:nvPr/>
                </p:nvSpPr>
                <p:spPr>
                  <a:xfrm flipH="1">
                    <a:off x="708" y="2247"/>
                    <a:ext cx="58" cy="0"/>
                  </a:xfrm>
                  <a:prstGeom prst="line">
                    <a:avLst/>
                  </a:prstGeom>
                  <a:ln w="28575" cap="flat" cmpd="sng">
                    <a:solidFill>
                      <a:schemeClr val="tx1"/>
                    </a:solidFill>
                    <a:prstDash val="solid"/>
                    <a:round/>
                    <a:headEnd type="none" w="med" len="med"/>
                    <a:tailEnd type="none" w="med" len="med"/>
                  </a:ln>
                </p:spPr>
              </p:sp>
              <p:sp>
                <p:nvSpPr>
                  <p:cNvPr id="23579" name="直接连接符 778266"/>
                  <p:cNvSpPr/>
                  <p:nvPr/>
                </p:nvSpPr>
                <p:spPr>
                  <a:xfrm flipH="1">
                    <a:off x="708" y="2460"/>
                    <a:ext cx="58" cy="0"/>
                  </a:xfrm>
                  <a:prstGeom prst="line">
                    <a:avLst/>
                  </a:prstGeom>
                  <a:ln w="28575" cap="flat" cmpd="sng">
                    <a:solidFill>
                      <a:schemeClr val="tx1"/>
                    </a:solidFill>
                    <a:prstDash val="solid"/>
                    <a:round/>
                    <a:headEnd type="none" w="med" len="med"/>
                    <a:tailEnd type="none" w="med" len="med"/>
                  </a:ln>
                </p:spPr>
              </p:sp>
              <p:sp>
                <p:nvSpPr>
                  <p:cNvPr id="23580" name="直接连接符 778267"/>
                  <p:cNvSpPr/>
                  <p:nvPr/>
                </p:nvSpPr>
                <p:spPr>
                  <a:xfrm flipH="1">
                    <a:off x="708" y="2674"/>
                    <a:ext cx="58" cy="0"/>
                  </a:xfrm>
                  <a:prstGeom prst="line">
                    <a:avLst/>
                  </a:prstGeom>
                  <a:ln w="28575" cap="flat" cmpd="sng">
                    <a:solidFill>
                      <a:schemeClr val="tx1"/>
                    </a:solidFill>
                    <a:prstDash val="solid"/>
                    <a:round/>
                    <a:headEnd type="none" w="med" len="med"/>
                    <a:tailEnd type="none" w="med" len="med"/>
                  </a:ln>
                </p:spPr>
              </p:sp>
              <p:sp>
                <p:nvSpPr>
                  <p:cNvPr id="23581" name="直接连接符 778268"/>
                  <p:cNvSpPr/>
                  <p:nvPr/>
                </p:nvSpPr>
                <p:spPr>
                  <a:xfrm flipH="1">
                    <a:off x="708" y="2887"/>
                    <a:ext cx="58" cy="0"/>
                  </a:xfrm>
                  <a:prstGeom prst="line">
                    <a:avLst/>
                  </a:prstGeom>
                  <a:ln w="28575" cap="flat" cmpd="sng">
                    <a:solidFill>
                      <a:schemeClr val="tx1"/>
                    </a:solidFill>
                    <a:prstDash val="solid"/>
                    <a:round/>
                    <a:headEnd type="none" w="med" len="med"/>
                    <a:tailEnd type="none" w="med" len="med"/>
                  </a:ln>
                </p:spPr>
              </p:sp>
              <p:sp>
                <p:nvSpPr>
                  <p:cNvPr id="23582" name="直接连接符 778269"/>
                  <p:cNvSpPr/>
                  <p:nvPr/>
                </p:nvSpPr>
                <p:spPr>
                  <a:xfrm flipH="1">
                    <a:off x="708" y="3100"/>
                    <a:ext cx="58" cy="0"/>
                  </a:xfrm>
                  <a:prstGeom prst="line">
                    <a:avLst/>
                  </a:prstGeom>
                  <a:ln w="28575" cap="flat" cmpd="sng">
                    <a:solidFill>
                      <a:schemeClr val="tx1"/>
                    </a:solidFill>
                    <a:prstDash val="solid"/>
                    <a:round/>
                    <a:headEnd type="none" w="med" len="med"/>
                    <a:tailEnd type="none" w="med" len="med"/>
                  </a:ln>
                </p:spPr>
              </p:sp>
              <p:sp>
                <p:nvSpPr>
                  <p:cNvPr id="23583" name="直接连接符 778270"/>
                  <p:cNvSpPr/>
                  <p:nvPr/>
                </p:nvSpPr>
                <p:spPr>
                  <a:xfrm flipH="1">
                    <a:off x="708" y="3314"/>
                    <a:ext cx="58" cy="0"/>
                  </a:xfrm>
                  <a:prstGeom prst="line">
                    <a:avLst/>
                  </a:prstGeom>
                  <a:ln w="28575" cap="flat" cmpd="sng">
                    <a:solidFill>
                      <a:schemeClr val="tx1"/>
                    </a:solidFill>
                    <a:prstDash val="solid"/>
                    <a:round/>
                    <a:headEnd type="none" w="med" len="med"/>
                    <a:tailEnd type="none" w="med" len="med"/>
                  </a:ln>
                </p:spPr>
              </p:sp>
            </p:grpSp>
            <p:sp>
              <p:nvSpPr>
                <p:cNvPr id="23584" name="直接连接符 778271"/>
                <p:cNvSpPr/>
                <p:nvPr/>
              </p:nvSpPr>
              <p:spPr>
                <a:xfrm>
                  <a:off x="838" y="1380"/>
                  <a:ext cx="0" cy="1875"/>
                </a:xfrm>
                <a:prstGeom prst="line">
                  <a:avLst/>
                </a:prstGeom>
                <a:ln w="28575" cap="flat" cmpd="sng">
                  <a:solidFill>
                    <a:schemeClr val="tx1"/>
                  </a:solidFill>
                  <a:prstDash val="solid"/>
                  <a:round/>
                  <a:headEnd type="none" w="med" len="med"/>
                  <a:tailEnd type="none" w="med" len="med"/>
                </a:ln>
              </p:spPr>
            </p:sp>
          </p:grpSp>
        </p:grpSp>
        <p:grpSp>
          <p:nvGrpSpPr>
            <p:cNvPr id="23585" name="组合 778272"/>
            <p:cNvGrpSpPr/>
            <p:nvPr/>
          </p:nvGrpSpPr>
          <p:grpSpPr>
            <a:xfrm>
              <a:off x="859" y="1103"/>
              <a:ext cx="308" cy="2685"/>
              <a:chOff x="393" y="1083"/>
              <a:chExt cx="308" cy="2685"/>
            </a:xfrm>
          </p:grpSpPr>
          <p:sp>
            <p:nvSpPr>
              <p:cNvPr id="23586" name="文本框 778273"/>
              <p:cNvSpPr txBox="1"/>
              <p:nvPr/>
            </p:nvSpPr>
            <p:spPr>
              <a:xfrm>
                <a:off x="393" y="1083"/>
                <a:ext cx="302"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100</a:t>
                </a:r>
                <a:endParaRPr lang="en-US" altLang="zh-CN" sz="1400" dirty="0">
                  <a:latin typeface="Arial" panose="020B0604020202020204" pitchFamily="34" charset="0"/>
                </a:endParaRPr>
              </a:p>
            </p:txBody>
          </p:sp>
          <p:sp>
            <p:nvSpPr>
              <p:cNvPr id="23587" name="文本框 778274"/>
              <p:cNvSpPr txBox="1"/>
              <p:nvPr/>
            </p:nvSpPr>
            <p:spPr>
              <a:xfrm>
                <a:off x="439" y="1309"/>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90</a:t>
                </a:r>
                <a:endParaRPr lang="en-US" altLang="zh-CN" sz="1400" dirty="0">
                  <a:latin typeface="Arial" panose="020B0604020202020204" pitchFamily="34" charset="0"/>
                </a:endParaRPr>
              </a:p>
            </p:txBody>
          </p:sp>
          <p:sp>
            <p:nvSpPr>
              <p:cNvPr id="23588" name="文本框 778275"/>
              <p:cNvSpPr txBox="1"/>
              <p:nvPr/>
            </p:nvSpPr>
            <p:spPr>
              <a:xfrm>
                <a:off x="445" y="1575"/>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80</a:t>
                </a:r>
                <a:endParaRPr lang="en-US" altLang="zh-CN" sz="1400" dirty="0">
                  <a:latin typeface="Arial" panose="020B0604020202020204" pitchFamily="34" charset="0"/>
                </a:endParaRPr>
              </a:p>
            </p:txBody>
          </p:sp>
          <p:sp>
            <p:nvSpPr>
              <p:cNvPr id="23589" name="文本框 778276"/>
              <p:cNvSpPr txBox="1"/>
              <p:nvPr/>
            </p:nvSpPr>
            <p:spPr>
              <a:xfrm>
                <a:off x="451" y="1811"/>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70</a:t>
                </a:r>
                <a:endParaRPr lang="en-US" altLang="zh-CN" sz="1400" dirty="0">
                  <a:latin typeface="Arial" panose="020B0604020202020204" pitchFamily="34" charset="0"/>
                </a:endParaRPr>
              </a:p>
            </p:txBody>
          </p:sp>
          <p:sp>
            <p:nvSpPr>
              <p:cNvPr id="23590" name="文本框 778277"/>
              <p:cNvSpPr txBox="1"/>
              <p:nvPr/>
            </p:nvSpPr>
            <p:spPr>
              <a:xfrm>
                <a:off x="447" y="2057"/>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60</a:t>
                </a:r>
                <a:endParaRPr lang="en-US" altLang="zh-CN" sz="1400" dirty="0">
                  <a:latin typeface="Arial" panose="020B0604020202020204" pitchFamily="34" charset="0"/>
                </a:endParaRPr>
              </a:p>
            </p:txBody>
          </p:sp>
          <p:sp>
            <p:nvSpPr>
              <p:cNvPr id="23591" name="文本框 778278"/>
              <p:cNvSpPr txBox="1"/>
              <p:nvPr/>
            </p:nvSpPr>
            <p:spPr>
              <a:xfrm>
                <a:off x="453" y="2313"/>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50</a:t>
                </a:r>
                <a:endParaRPr lang="en-US" altLang="zh-CN" sz="1400" dirty="0">
                  <a:latin typeface="Arial" panose="020B0604020202020204" pitchFamily="34" charset="0"/>
                </a:endParaRPr>
              </a:p>
            </p:txBody>
          </p:sp>
          <p:sp>
            <p:nvSpPr>
              <p:cNvPr id="23592" name="文本框 778279"/>
              <p:cNvSpPr txBox="1"/>
              <p:nvPr/>
            </p:nvSpPr>
            <p:spPr>
              <a:xfrm>
                <a:off x="439" y="2559"/>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40</a:t>
                </a:r>
                <a:endParaRPr lang="en-US" altLang="zh-CN" sz="1400" dirty="0">
                  <a:latin typeface="Arial" panose="020B0604020202020204" pitchFamily="34" charset="0"/>
                </a:endParaRPr>
              </a:p>
            </p:txBody>
          </p:sp>
          <p:sp>
            <p:nvSpPr>
              <p:cNvPr id="23593" name="文本框 778280"/>
              <p:cNvSpPr txBox="1"/>
              <p:nvPr/>
            </p:nvSpPr>
            <p:spPr>
              <a:xfrm>
                <a:off x="445" y="2825"/>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30</a:t>
                </a:r>
                <a:endParaRPr lang="en-US" altLang="zh-CN" sz="1400" dirty="0">
                  <a:latin typeface="Arial" panose="020B0604020202020204" pitchFamily="34" charset="0"/>
                </a:endParaRPr>
              </a:p>
            </p:txBody>
          </p:sp>
          <p:sp>
            <p:nvSpPr>
              <p:cNvPr id="23594" name="文本框 778281"/>
              <p:cNvSpPr txBox="1"/>
              <p:nvPr/>
            </p:nvSpPr>
            <p:spPr>
              <a:xfrm>
                <a:off x="461" y="3061"/>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20</a:t>
                </a:r>
                <a:endParaRPr lang="en-US" altLang="zh-CN" sz="1400" dirty="0">
                  <a:latin typeface="Arial" panose="020B0604020202020204" pitchFamily="34" charset="0"/>
                </a:endParaRPr>
              </a:p>
            </p:txBody>
          </p:sp>
          <p:sp>
            <p:nvSpPr>
              <p:cNvPr id="23595" name="文本框 778282"/>
              <p:cNvSpPr txBox="1"/>
              <p:nvPr/>
            </p:nvSpPr>
            <p:spPr>
              <a:xfrm>
                <a:off x="457" y="3307"/>
                <a:ext cx="240"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10</a:t>
                </a:r>
                <a:endParaRPr lang="en-US" altLang="zh-CN" sz="1400" dirty="0">
                  <a:latin typeface="Arial" panose="020B0604020202020204" pitchFamily="34" charset="0"/>
                </a:endParaRPr>
              </a:p>
            </p:txBody>
          </p:sp>
          <p:sp>
            <p:nvSpPr>
              <p:cNvPr id="23596" name="文本框 778283"/>
              <p:cNvSpPr txBox="1"/>
              <p:nvPr/>
            </p:nvSpPr>
            <p:spPr>
              <a:xfrm>
                <a:off x="503" y="3563"/>
                <a:ext cx="178" cy="205"/>
              </a:xfrm>
              <a:prstGeom prst="rect">
                <a:avLst/>
              </a:prstGeom>
              <a:noFill/>
              <a:ln w="9525">
                <a:noFill/>
              </a:ln>
            </p:spPr>
            <p:txBody>
              <a:bodyPr wrap="none" anchor="t" anchorCtr="0">
                <a:spAutoFit/>
              </a:bodyPr>
              <a:p>
                <a:pPr marL="342900" indent="-342900">
                  <a:buClr>
                    <a:srgbClr val="FF9900"/>
                  </a:buClr>
                  <a:buSzPct val="125000"/>
                  <a:buFont typeface="Wingdings" panose="05000000000000000000" pitchFamily="2" charset="2"/>
                </a:pPr>
                <a:r>
                  <a:rPr lang="en-US" altLang="zh-CN" sz="1400" dirty="0">
                    <a:latin typeface="Arial" panose="020B0604020202020204" pitchFamily="34" charset="0"/>
                  </a:rPr>
                  <a:t>0</a:t>
                </a:r>
                <a:endParaRPr lang="en-US" altLang="zh-CN" sz="1400" dirty="0">
                  <a:latin typeface="Arial" panose="020B0604020202020204" pitchFamily="34" charset="0"/>
                </a:endParaRPr>
              </a:p>
            </p:txBody>
          </p:sp>
        </p:grpSp>
        <p:grpSp>
          <p:nvGrpSpPr>
            <p:cNvPr id="23597" name="组合 778285"/>
            <p:cNvGrpSpPr/>
            <p:nvPr/>
          </p:nvGrpSpPr>
          <p:grpSpPr>
            <a:xfrm>
              <a:off x="1423" y="2770"/>
              <a:ext cx="2301" cy="926"/>
              <a:chOff x="993" y="2750"/>
              <a:chExt cx="2301" cy="926"/>
            </a:xfrm>
          </p:grpSpPr>
          <p:sp>
            <p:nvSpPr>
              <p:cNvPr id="23598" name="矩形 778286"/>
              <p:cNvSpPr/>
              <p:nvPr/>
            </p:nvSpPr>
            <p:spPr>
              <a:xfrm>
                <a:off x="993" y="2790"/>
                <a:ext cx="152" cy="886"/>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599" name="矩形 778287"/>
              <p:cNvSpPr/>
              <p:nvPr/>
            </p:nvSpPr>
            <p:spPr>
              <a:xfrm>
                <a:off x="2077" y="2750"/>
                <a:ext cx="152" cy="926"/>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00" name="矩形 778288"/>
              <p:cNvSpPr/>
              <p:nvPr/>
            </p:nvSpPr>
            <p:spPr>
              <a:xfrm>
                <a:off x="3142" y="2847"/>
                <a:ext cx="152" cy="829"/>
              </a:xfrm>
              <a:prstGeom prst="rect">
                <a:avLst/>
              </a:prstGeom>
              <a:gradFill rotWithShape="1">
                <a:gsLst>
                  <a:gs pos="0">
                    <a:srgbClr val="5E1800"/>
                  </a:gs>
                  <a:gs pos="50000">
                    <a:srgbClr val="CC3300"/>
                  </a:gs>
                  <a:gs pos="100000">
                    <a:srgbClr val="5E18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grpSp>
        <p:sp>
          <p:nvSpPr>
            <p:cNvPr id="18481" name="矩形 778289"/>
            <p:cNvSpPr>
              <a:spLocks noChangeArrowheads="1"/>
            </p:cNvSpPr>
            <p:nvPr/>
          </p:nvSpPr>
          <p:spPr bwMode="auto">
            <a:xfrm>
              <a:off x="1578" y="2369"/>
              <a:ext cx="152" cy="1326"/>
            </a:xfrm>
            <a:prstGeom prst="rect">
              <a:avLst/>
            </a:prstGeom>
            <a:gradFill rotWithShape="1">
              <a:gsLst>
                <a:gs pos="0">
                  <a:srgbClr val="767600"/>
                </a:gs>
                <a:gs pos="50000">
                  <a:schemeClr val="accent1"/>
                </a:gs>
                <a:gs pos="100000">
                  <a:srgbClr val="767600"/>
                </a:gs>
              </a:gsLst>
              <a:lin ang="0" scaled="1"/>
            </a:gradFill>
            <a:ln w="9525">
              <a:solidFill>
                <a:schemeClr val="tx1"/>
              </a:solidFill>
              <a:miter lim="800000"/>
            </a:ln>
          </p:spPr>
          <p:txBody>
            <a:bodyPr/>
            <a:lstStyle/>
            <a:p>
              <a:pPr marL="0" marR="0" lvl="0" indent="0" algn="l" defTabSz="914400" rtl="0" eaLnBrk="1" fontAlgn="base" latinLnBrk="0" hangingPunct="1">
                <a:lnSpc>
                  <a:spcPct val="110000"/>
                </a:lnSpc>
                <a:spcBef>
                  <a:spcPct val="40000"/>
                </a:spcBef>
                <a:spcAft>
                  <a:spcPct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82" name="矩形 778290"/>
            <p:cNvSpPr>
              <a:spLocks noChangeArrowheads="1"/>
            </p:cNvSpPr>
            <p:nvPr/>
          </p:nvSpPr>
          <p:spPr bwMode="auto">
            <a:xfrm>
              <a:off x="2663" y="2370"/>
              <a:ext cx="152" cy="1325"/>
            </a:xfrm>
            <a:prstGeom prst="rect">
              <a:avLst/>
            </a:prstGeom>
            <a:gradFill rotWithShape="1">
              <a:gsLst>
                <a:gs pos="0">
                  <a:srgbClr val="767600"/>
                </a:gs>
                <a:gs pos="50000">
                  <a:schemeClr val="accent1"/>
                </a:gs>
                <a:gs pos="100000">
                  <a:srgbClr val="767600"/>
                </a:gs>
              </a:gsLst>
              <a:lin ang="0" scaled="1"/>
            </a:gradFill>
            <a:ln w="9525">
              <a:solidFill>
                <a:schemeClr val="tx1"/>
              </a:solidFill>
              <a:miter lim="800000"/>
            </a:ln>
          </p:spPr>
          <p:txBody>
            <a:bodyPr/>
            <a:lstStyle/>
            <a:p>
              <a:pPr marL="0" marR="0" lvl="0" indent="0" algn="l" defTabSz="914400" rtl="0" eaLnBrk="1" fontAlgn="base" latinLnBrk="0" hangingPunct="1">
                <a:lnSpc>
                  <a:spcPct val="110000"/>
                </a:lnSpc>
                <a:spcBef>
                  <a:spcPct val="40000"/>
                </a:spcBef>
                <a:spcAft>
                  <a:spcPct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8483" name="矩形 778291"/>
            <p:cNvSpPr>
              <a:spLocks noChangeArrowheads="1"/>
            </p:cNvSpPr>
            <p:nvPr/>
          </p:nvSpPr>
          <p:spPr bwMode="auto">
            <a:xfrm>
              <a:off x="3727" y="2302"/>
              <a:ext cx="152" cy="1393"/>
            </a:xfrm>
            <a:prstGeom prst="rect">
              <a:avLst/>
            </a:prstGeom>
            <a:gradFill rotWithShape="1">
              <a:gsLst>
                <a:gs pos="0">
                  <a:srgbClr val="767600"/>
                </a:gs>
                <a:gs pos="50000">
                  <a:schemeClr val="accent1"/>
                </a:gs>
                <a:gs pos="100000">
                  <a:srgbClr val="767600"/>
                </a:gs>
              </a:gsLst>
              <a:lin ang="0" scaled="1"/>
            </a:gradFill>
            <a:ln w="9525">
              <a:solidFill>
                <a:schemeClr val="tx1"/>
              </a:solidFill>
              <a:miter lim="800000"/>
            </a:ln>
          </p:spPr>
          <p:txBody>
            <a:bodyPr/>
            <a:lstStyle/>
            <a:p>
              <a:pPr marL="0" marR="0" lvl="0" indent="0" algn="l" defTabSz="914400" rtl="0" eaLnBrk="1" fontAlgn="base" latinLnBrk="0" hangingPunct="1">
                <a:lnSpc>
                  <a:spcPct val="110000"/>
                </a:lnSpc>
                <a:spcBef>
                  <a:spcPct val="40000"/>
                </a:spcBef>
                <a:spcAft>
                  <a:spcPct val="0"/>
                </a:spcAft>
                <a:buClrTx/>
                <a:buSzTx/>
                <a:buFontTx/>
                <a:buNone/>
                <a:defRPr/>
              </a:pPr>
              <a:endParaRPr kumimoji="0" lang="zh-CN" altLang="en-US" sz="24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604" name="矩形 778292"/>
            <p:cNvSpPr/>
            <p:nvPr/>
          </p:nvSpPr>
          <p:spPr>
            <a:xfrm>
              <a:off x="1738" y="3549"/>
              <a:ext cx="152" cy="146"/>
            </a:xfrm>
            <a:prstGeom prst="rect">
              <a:avLst/>
            </a:prstGeom>
            <a:gradFill rotWithShape="1">
              <a:gsLst>
                <a:gs pos="0">
                  <a:srgbClr val="003B00"/>
                </a:gs>
                <a:gs pos="50000">
                  <a:srgbClr val="008000"/>
                </a:gs>
                <a:gs pos="100000">
                  <a:srgbClr val="003B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05" name="矩形 778293"/>
            <p:cNvSpPr/>
            <p:nvPr/>
          </p:nvSpPr>
          <p:spPr>
            <a:xfrm>
              <a:off x="2822" y="3568"/>
              <a:ext cx="152" cy="127"/>
            </a:xfrm>
            <a:prstGeom prst="rect">
              <a:avLst/>
            </a:prstGeom>
            <a:gradFill rotWithShape="1">
              <a:gsLst>
                <a:gs pos="0">
                  <a:srgbClr val="003B00"/>
                </a:gs>
                <a:gs pos="50000">
                  <a:srgbClr val="008000"/>
                </a:gs>
                <a:gs pos="100000">
                  <a:srgbClr val="003B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06" name="矩形 778294"/>
            <p:cNvSpPr/>
            <p:nvPr/>
          </p:nvSpPr>
          <p:spPr>
            <a:xfrm>
              <a:off x="3886" y="3569"/>
              <a:ext cx="152" cy="126"/>
            </a:xfrm>
            <a:prstGeom prst="rect">
              <a:avLst/>
            </a:prstGeom>
            <a:gradFill rotWithShape="1">
              <a:gsLst>
                <a:gs pos="0">
                  <a:srgbClr val="003B00"/>
                </a:gs>
                <a:gs pos="50000">
                  <a:srgbClr val="008000"/>
                </a:gs>
                <a:gs pos="100000">
                  <a:srgbClr val="003B00"/>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07" name="矩形 778295"/>
            <p:cNvSpPr/>
            <p:nvPr/>
          </p:nvSpPr>
          <p:spPr>
            <a:xfrm>
              <a:off x="1891" y="3636"/>
              <a:ext cx="152" cy="58"/>
            </a:xfrm>
            <a:prstGeom prst="rect">
              <a:avLst/>
            </a:prstGeom>
            <a:gradFill rotWithShape="1">
              <a:gsLst>
                <a:gs pos="0">
                  <a:srgbClr val="76475E"/>
                </a:gs>
                <a:gs pos="50000">
                  <a:srgbClr val="FF99CC"/>
                </a:gs>
                <a:gs pos="100000">
                  <a:srgbClr val="76475E"/>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08" name="矩形 778296"/>
            <p:cNvSpPr/>
            <p:nvPr/>
          </p:nvSpPr>
          <p:spPr>
            <a:xfrm>
              <a:off x="4043" y="3634"/>
              <a:ext cx="152" cy="60"/>
            </a:xfrm>
            <a:prstGeom prst="rect">
              <a:avLst/>
            </a:prstGeom>
            <a:gradFill rotWithShape="1">
              <a:gsLst>
                <a:gs pos="0">
                  <a:srgbClr val="76475E"/>
                </a:gs>
                <a:gs pos="50000">
                  <a:srgbClr val="FF99CC"/>
                </a:gs>
                <a:gs pos="100000">
                  <a:srgbClr val="76475E"/>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09" name="矩形 778297"/>
            <p:cNvSpPr/>
            <p:nvPr/>
          </p:nvSpPr>
          <p:spPr>
            <a:xfrm>
              <a:off x="2969" y="3643"/>
              <a:ext cx="152" cy="51"/>
            </a:xfrm>
            <a:prstGeom prst="rect">
              <a:avLst/>
            </a:prstGeom>
            <a:gradFill rotWithShape="1">
              <a:gsLst>
                <a:gs pos="0">
                  <a:srgbClr val="76475E"/>
                </a:gs>
                <a:gs pos="50000">
                  <a:srgbClr val="FF99CC"/>
                </a:gs>
                <a:gs pos="100000">
                  <a:srgbClr val="76475E"/>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10" name="矩形 778298"/>
            <p:cNvSpPr/>
            <p:nvPr/>
          </p:nvSpPr>
          <p:spPr>
            <a:xfrm>
              <a:off x="3120" y="3668"/>
              <a:ext cx="161" cy="28"/>
            </a:xfrm>
            <a:prstGeom prst="rect">
              <a:avLst/>
            </a:prstGeom>
            <a:gradFill rotWithShape="1">
              <a:gsLst>
                <a:gs pos="0">
                  <a:srgbClr val="007676"/>
                </a:gs>
                <a:gs pos="50000">
                  <a:srgbClr val="00FFFF"/>
                </a:gs>
                <a:gs pos="100000">
                  <a:srgbClr val="007676"/>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11" name="矩形 778299"/>
            <p:cNvSpPr/>
            <p:nvPr/>
          </p:nvSpPr>
          <p:spPr>
            <a:xfrm>
              <a:off x="4204" y="3667"/>
              <a:ext cx="161" cy="18"/>
            </a:xfrm>
            <a:prstGeom prst="rect">
              <a:avLst/>
            </a:prstGeom>
            <a:gradFill rotWithShape="1">
              <a:gsLst>
                <a:gs pos="0">
                  <a:srgbClr val="007676"/>
                </a:gs>
                <a:gs pos="50000">
                  <a:srgbClr val="00FFFF"/>
                </a:gs>
                <a:gs pos="100000">
                  <a:srgbClr val="007676"/>
                </a:gs>
              </a:gsLst>
              <a:lin ang="0" scaled="1"/>
              <a:tileRect/>
            </a:gradFill>
            <a:ln w="9525" cap="flat" cmpd="sng">
              <a:solidFill>
                <a:schemeClr val="tx1"/>
              </a:solidFill>
              <a:prstDash val="solid"/>
              <a:miter/>
              <a:headEnd type="none" w="med" len="med"/>
              <a:tailEnd type="none" w="med" len="med"/>
            </a:ln>
          </p:spPr>
          <p:txBody>
            <a:bodyPr anchor="t" anchorCtr="0"/>
            <a:p>
              <a:endParaRPr lang="zh-CN" altLang="en-US" dirty="0">
                <a:latin typeface="Arial" panose="020B0604020202020204" pitchFamily="34" charset="0"/>
              </a:endParaRPr>
            </a:p>
          </p:txBody>
        </p:sp>
        <p:sp>
          <p:nvSpPr>
            <p:cNvPr id="23612" name="矩形 778300"/>
            <p:cNvSpPr/>
            <p:nvPr/>
          </p:nvSpPr>
          <p:spPr>
            <a:xfrm>
              <a:off x="2046" y="3677"/>
              <a:ext cx="151" cy="7"/>
            </a:xfrm>
            <a:prstGeom prst="rect">
              <a:avLst/>
            </a:prstGeom>
            <a:gradFill rotWithShape="1">
              <a:gsLst>
                <a:gs pos="0">
                  <a:srgbClr val="007676"/>
                </a:gs>
                <a:gs pos="50000">
                  <a:srgbClr val="00FFFF"/>
                </a:gs>
                <a:gs pos="100000">
                  <a:srgbClr val="007676"/>
                </a:gs>
              </a:gsLst>
              <a:lin ang="0" scaled="1"/>
              <a:tileRect/>
            </a:gradFill>
            <a:ln w="9525" cap="flat" cmpd="sng">
              <a:solidFill>
                <a:schemeClr val="tx1"/>
              </a:solidFill>
              <a:prstDash val="solid"/>
              <a:miter/>
              <a:headEnd type="none" w="med" len="med"/>
              <a:tailEnd type="none" w="med" len="med"/>
            </a:ln>
          </p:spPr>
          <p:txBody>
            <a:bodyPr wrap="none" anchor="ctr" anchorCtr="0"/>
            <a:p>
              <a:pPr marL="342900" indent="-342900" algn="ctr">
                <a:buClr>
                  <a:srgbClr val="FF9900"/>
                </a:buClr>
                <a:buSzPct val="125000"/>
                <a:buFont typeface="Wingdings" panose="05000000000000000000" pitchFamily="2" charset="2"/>
              </a:pPr>
              <a:endParaRPr lang="zh-CN" altLang="en-US" dirty="0">
                <a:latin typeface="Arial" panose="020B0604020202020204" pitchFamily="34" charset="0"/>
              </a:endParaRPr>
            </a:p>
          </p:txBody>
        </p:sp>
      </p:grpSp>
      <p:sp>
        <p:nvSpPr>
          <p:cNvPr id="23613" name="文本框 778301"/>
          <p:cNvSpPr txBox="1"/>
          <p:nvPr/>
        </p:nvSpPr>
        <p:spPr>
          <a:xfrm>
            <a:off x="762000" y="2293938"/>
            <a:ext cx="522288" cy="2292350"/>
          </a:xfrm>
          <a:prstGeom prst="rect">
            <a:avLst/>
          </a:prstGeom>
          <a:noFill/>
          <a:ln w="9525">
            <a:noFill/>
          </a:ln>
        </p:spPr>
        <p:txBody>
          <a:bodyPr anchor="t" anchorCtr="0">
            <a:spAutoFit/>
          </a:bodyPr>
          <a:p>
            <a:pPr algn="ctr">
              <a:lnSpc>
                <a:spcPct val="100000"/>
              </a:lnSpc>
              <a:spcBef>
                <a:spcPct val="50000"/>
              </a:spcBef>
            </a:pPr>
            <a:r>
              <a:rPr lang="zh-CN" altLang="en-US" sz="1600" dirty="0">
                <a:latin typeface="Arial" panose="020B0604020202020204" pitchFamily="34" charset="0"/>
              </a:rPr>
              <a:t>尼古丁疗法使用率</a:t>
            </a:r>
            <a:r>
              <a:rPr lang="en-US" altLang="zh-CN" sz="1600" dirty="0">
                <a:latin typeface="Arial" panose="020B0604020202020204" pitchFamily="34" charset="0"/>
              </a:rPr>
              <a:t>%</a:t>
            </a:r>
            <a:endParaRPr lang="en-US" altLang="zh-CN" sz="1600" dirty="0">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0354" name="文本占位符 740353"/>
          <p:cNvSpPr>
            <a:spLocks noGrp="1"/>
          </p:cNvSpPr>
          <p:nvPr>
            <p:ph idx="1"/>
          </p:nvPr>
        </p:nvSpPr>
        <p:spPr>
          <a:xfrm>
            <a:off x="706438" y="1951038"/>
            <a:ext cx="8280400" cy="4525963"/>
          </a:xfrm>
        </p:spPr>
        <p:txBody>
          <a:bodyPr/>
          <a:lstStyle/>
          <a:p>
            <a:pPr marL="342900" marR="0" lvl="0" indent="-342900" algn="l" defTabSz="914400" rtl="0" eaLnBrk="1" fontAlgn="base" latinLnBrk="0" hangingPunct="1">
              <a:lnSpc>
                <a:spcPct val="80000"/>
              </a:lnSpc>
              <a:spcBef>
                <a:spcPct val="30000"/>
              </a:spcBef>
              <a:spcAft>
                <a:spcPct val="0"/>
              </a:spcAft>
              <a:buClr>
                <a:srgbClr val="FF9900"/>
              </a:buClr>
              <a:buSzPct val="125000"/>
              <a:buFont typeface="Wingdings" panose="05000000000000000000" pitchFamily="2" charset="2"/>
              <a:buNone/>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在中国：</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30000"/>
              </a:spcBef>
              <a:spcAft>
                <a:spcPct val="0"/>
              </a:spcAft>
              <a:buClr>
                <a:srgbClr val="FF9900"/>
              </a:buClr>
              <a:buSzPct val="125000"/>
              <a:buFont typeface="Wingdings" panose="05000000000000000000" pitchFamily="2" charset="2"/>
              <a:buChar char=""/>
              <a:defRPr/>
            </a:pPr>
            <a:r>
              <a:rPr kumimoji="0" lang="en-US" altLang="zh-CN"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190 </a:t>
            </a: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万临床医生</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3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每人每年帮助</a:t>
            </a:r>
            <a:r>
              <a:rPr kumimoji="0" lang="en-US" altLang="zh-CN"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10</a:t>
            </a: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个病人戒烟</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3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如果有一个能戒烟成功</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3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每年</a:t>
            </a:r>
            <a:r>
              <a:rPr kumimoji="0" lang="en-US" altLang="zh-CN"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190 </a:t>
            </a: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万吸烟人戒烟</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3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近</a:t>
            </a:r>
            <a:r>
              <a:rPr kumimoji="0" lang="en-US" altLang="zh-CN"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100 </a:t>
            </a: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万人今后免于死于吸烟相关疾病</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None/>
              <a:defRPr/>
            </a:pPr>
            <a:r>
              <a:rPr kumimoji="0" lang="zh-CN" altLang="en-US" sz="20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     </a:t>
            </a:r>
            <a:endParaRPr kumimoji="0" lang="zh-CN" altLang="en-US" sz="20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None/>
              <a:defRPr/>
            </a:pPr>
            <a:endParaRPr kumimoji="0" lang="zh-CN" altLang="en-US" sz="20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None/>
              <a:defRPr/>
            </a:pPr>
            <a:r>
              <a:rPr kumimoji="0" lang="zh-CN" altLang="en-US" sz="2800" b="1" i="0" u="none" strike="noStrike" kern="1200" cap="none" spc="0" normalizeH="0" baseline="0" noProof="1">
                <a:ln>
                  <a:noFill/>
                </a:ln>
                <a:solidFill>
                  <a:srgbClr val="CCECFF"/>
                </a:solidFill>
                <a:effectLst>
                  <a:outerShdw blurRad="38100" dist="38100" dir="2700000">
                    <a:srgbClr val="000000"/>
                  </a:outerShdw>
                </a:effectLst>
                <a:uLnTx/>
                <a:uFillTx/>
                <a:latin typeface="+mn-lt"/>
                <a:ea typeface="+mn-ea"/>
                <a:cs typeface="+mn-cs"/>
              </a:rPr>
              <a:t>哪一项临床手段，公共卫生措施能取得如此效果？</a:t>
            </a:r>
            <a:endParaRPr kumimoji="0" lang="zh-CN" altLang="en-US" sz="2800" b="1" i="0" u="none" strike="noStrike" kern="1200" cap="none" spc="0" normalizeH="0" baseline="0" noProof="1">
              <a:ln>
                <a:noFill/>
              </a:ln>
              <a:solidFill>
                <a:srgbClr val="CCECFF"/>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None/>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    </a:t>
            </a:r>
            <a:endPar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
        <p:nvSpPr>
          <p:cNvPr id="740355" name="矩形 740354"/>
          <p:cNvSpPr/>
          <p:nvPr/>
        </p:nvSpPr>
        <p:spPr>
          <a:xfrm>
            <a:off x="760413" y="187325"/>
            <a:ext cx="8228013" cy="1087438"/>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6.</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医</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生的力量</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3426" name="标题 743425"/>
          <p:cNvSpPr>
            <a:spLocks noGrp="1"/>
          </p:cNvSpPr>
          <p:nvPr>
            <p:ph type="ctrTitle"/>
          </p:nvPr>
        </p:nvSpPr>
        <p:spPr/>
        <p:txBody>
          <a:bodyPr lIns="45720" rIns="9144" anchor="b"/>
          <a:lstStyle/>
          <a:p>
            <a:pPr marL="0" marR="0" lvl="0" indent="0" algn="ctr" defTabSz="914400" rtl="0" eaLnBrk="1" fontAlgn="base" latinLnBrk="0" hangingPunct="1">
              <a:lnSpc>
                <a:spcPct val="95000"/>
              </a:lnSpc>
              <a:spcBef>
                <a:spcPct val="0"/>
              </a:spcBef>
              <a:spcAft>
                <a:spcPct val="0"/>
              </a:spcAft>
              <a:buClrTx/>
              <a:buSzTx/>
              <a:buFontTx/>
              <a:buNone/>
              <a:defRPr/>
            </a:pPr>
            <a:r>
              <a:rPr kumimoji="0" lang="zh-CN" altLang="en-US" sz="32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　　</a:t>
            </a:r>
            <a:r>
              <a:rPr kumimoji="0" lang="zh-CN" altLang="en-US" sz="32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　</a:t>
            </a:r>
            <a:r>
              <a:rPr kumimoji="0" lang="zh-CN" altLang="en-US" sz="32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三、</a:t>
            </a:r>
            <a:r>
              <a:rPr kumimoji="0" lang="zh-CN" altLang="en-US" sz="43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如</a:t>
            </a:r>
            <a:r>
              <a:rPr kumimoji="0" lang="zh-CN" altLang="en-US" sz="43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何将戒烟融入临床工作？</a:t>
            </a:r>
            <a:endParaRPr kumimoji="0" lang="zh-CN" altLang="en-US" sz="43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endParaRPr>
          </a:p>
        </p:txBody>
      </p:sp>
      <p:sp>
        <p:nvSpPr>
          <p:cNvPr id="743427" name="副标题 743426"/>
          <p:cNvSpPr>
            <a:spLocks noGrp="1"/>
          </p:cNvSpPr>
          <p:nvPr>
            <p:ph type="subTitle" idx="1"/>
          </p:nvPr>
        </p:nvSpPr>
        <p:spPr>
          <a:xfrm>
            <a:off x="266700" y="3544888"/>
            <a:ext cx="8626475" cy="1671638"/>
          </a:xfrm>
        </p:spPr>
        <p:txBody>
          <a:bodyPr anchor="t"/>
          <a:lstStyle/>
          <a:p>
            <a:pPr marL="0" marR="0" lvl="0" indent="0" algn="ctr"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None/>
              <a:defRPr/>
            </a:pPr>
            <a:r>
              <a:rPr kumimoji="0" lang="zh-CN" altLang="en-US" sz="24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sym typeface="+mn-ea"/>
              </a:rPr>
              <a:t>应用科学方法，有效控烟</a:t>
            </a:r>
            <a:endParaRPr kumimoji="0" lang="zh-CN" altLang="en-US" sz="24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3666" name="文本占位符 753665"/>
          <p:cNvSpPr>
            <a:spLocks noGrp="1"/>
          </p:cNvSpPr>
          <p:nvPr>
            <p:ph idx="1"/>
          </p:nvPr>
        </p:nvSpPr>
        <p:spPr>
          <a:xfrm>
            <a:off x="642938" y="1844675"/>
            <a:ext cx="7961313" cy="4764088"/>
          </a:xfrm>
        </p:spPr>
        <p:txBody>
          <a:bodyPr/>
          <a:lstStyle/>
          <a:p>
            <a:pPr marL="342900" marR="0" lvl="0" indent="-342900" algn="l" defTabSz="914400" rtl="0" eaLnBrk="1" fontAlgn="base" latinLnBrk="0" hangingPunct="1">
              <a:lnSpc>
                <a:spcPct val="135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治疗生理依赖（躯体依赖）</a:t>
            </a:r>
            <a:r>
              <a:rPr kumimoji="0" lang="zh-CN" altLang="en-US" sz="2400" b="0" i="0" u="none" strike="noStrike" kern="1200" cap="none" spc="0" normalizeH="0" baseline="0" noProof="1">
                <a:ln>
                  <a:noFill/>
                </a:ln>
                <a:solidFill>
                  <a:schemeClr val="tx2"/>
                </a:solidFill>
                <a:effectLst>
                  <a:outerShdw blurRad="38100" dist="38100" dir="2700000">
                    <a:srgbClr val="000000"/>
                  </a:outerShdw>
                </a:effectLst>
                <a:uLnTx/>
                <a:uFillTx/>
                <a:latin typeface="宋体" panose="02010600030101010101" pitchFamily="2" charset="-122"/>
                <a:ea typeface="+mn-ea"/>
                <a:cs typeface="+mn-cs"/>
              </a:rPr>
              <a:t>：</a:t>
            </a:r>
            <a:r>
              <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戒烟药物</a:t>
            </a:r>
            <a:r>
              <a:rPr kumimoji="0" lang="zh-CN" altLang="en-US" sz="2400" b="0" i="0" u="none" strike="noStrike" kern="1200" cap="none" spc="0" normalizeH="0" baseline="0" noProof="1">
                <a:ln>
                  <a:noFill/>
                </a:ln>
                <a:solidFill>
                  <a:schemeClr val="tx2"/>
                </a:solidFill>
                <a:effectLst>
                  <a:outerShdw blurRad="38100" dist="38100" dir="2700000">
                    <a:srgbClr val="000000"/>
                  </a:outerShdw>
                </a:effectLst>
                <a:uLnTx/>
                <a:uFillTx/>
                <a:latin typeface="宋体" panose="02010600030101010101" pitchFamily="2" charset="-122"/>
                <a:ea typeface="+mn-ea"/>
                <a:cs typeface="+mn-cs"/>
              </a:rPr>
              <a:t>                  </a:t>
            </a:r>
            <a:endParaRPr kumimoji="0" lang="zh-CN" altLang="en-US" sz="2400" b="0" i="0" u="none" strike="noStrike" kern="1200" cap="none" spc="0" normalizeH="0" baseline="0" noProof="1">
              <a:ln>
                <a:noFill/>
              </a:ln>
              <a:solidFill>
                <a:srgbClr val="008000"/>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35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治疗心理依赖</a:t>
            </a:r>
            <a:r>
              <a:rPr kumimoji="0" lang="zh-CN" altLang="en-US" sz="2400" b="0" i="0" u="none" strike="noStrike" kern="1200" cap="none" spc="0" normalizeH="0" baseline="0" noProof="1">
                <a:ln>
                  <a:noFill/>
                </a:ln>
                <a:solidFill>
                  <a:schemeClr val="tx2"/>
                </a:solidFill>
                <a:effectLst>
                  <a:outerShdw blurRad="38100" dist="38100" dir="2700000">
                    <a:srgbClr val="000000"/>
                  </a:outerShdw>
                </a:effectLst>
                <a:uLnTx/>
                <a:uFillTx/>
                <a:latin typeface="宋体" panose="02010600030101010101" pitchFamily="2" charset="-122"/>
                <a:ea typeface="+mn-ea"/>
                <a:cs typeface="+mn-cs"/>
              </a:rPr>
              <a:t>：</a:t>
            </a:r>
            <a:r>
              <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心理支持</a:t>
            </a:r>
            <a:endPar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35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其它</a:t>
            </a:r>
            <a:r>
              <a:rPr kumimoji="0" lang="en-US" altLang="zh-CN"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 </a:t>
            </a: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行为疗法等</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35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烟草依赖最佳方案</a:t>
            </a:r>
            <a:r>
              <a:rPr kumimoji="0" lang="zh-CN" altLang="en-US" sz="2400" b="0"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a:t>
            </a:r>
            <a:r>
              <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药物和行为治疗结合</a:t>
            </a:r>
            <a:endPar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endParaRPr>
          </a:p>
        </p:txBody>
      </p:sp>
      <p:sp>
        <p:nvSpPr>
          <p:cNvPr id="753667" name="矩形 753666"/>
          <p:cNvSpPr/>
          <p:nvPr/>
        </p:nvSpPr>
        <p:spPr>
          <a:xfrm>
            <a:off x="760413" y="187325"/>
            <a:ext cx="8702675"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1.</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戒</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烟方法</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5714" name="文本占位符 755713"/>
          <p:cNvSpPr>
            <a:spLocks noGrp="1"/>
          </p:cNvSpPr>
          <p:nvPr>
            <p:ph idx="1"/>
          </p:nvPr>
        </p:nvSpPr>
        <p:spPr>
          <a:xfrm>
            <a:off x="1476375" y="1512888"/>
            <a:ext cx="7273925" cy="4560888"/>
          </a:xfrm>
        </p:spPr>
        <p:txBody>
          <a:bodyPr vert="horz" wrap="square" lIns="91440" tIns="45720" rIns="91440" bIns="45720" numCol="1" anchor="t" anchorCtr="0" compatLnSpc="1"/>
          <a:lstStyle/>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Char char=""/>
              <a:defRPr/>
            </a:pPr>
            <a:r>
              <a:rPr kumimoji="0" lang="zh-CN" altLang="en-US" sz="20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尼古丁替代治疗 </a:t>
            </a:r>
            <a:r>
              <a:rPr kumimoji="0" lang="en-US" altLang="zh-CN" sz="20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(NRT)</a:t>
            </a:r>
            <a:r>
              <a:rPr kumimoji="0" lang="en-US" altLang="zh-CN" sz="20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rPr>
              <a:t>1</a:t>
            </a:r>
            <a:endParaRPr kumimoji="0" lang="en-US" altLang="zh-CN" sz="20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1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长效</a:t>
            </a:r>
            <a:r>
              <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rPr>
              <a:t>1-3</a:t>
            </a:r>
            <a:endPar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endParaRPr>
          </a:p>
          <a:p>
            <a:pPr marL="1143000" marR="0" lvl="2" indent="-228600" algn="l" defTabSz="914400" rtl="0" eaLnBrk="1" fontAlgn="base" latinLnBrk="0" hangingPunct="1">
              <a:lnSpc>
                <a:spcPct val="80000"/>
              </a:lnSpc>
              <a:spcBef>
                <a:spcPct val="10000"/>
              </a:spcBef>
              <a:spcAft>
                <a:spcPct val="0"/>
              </a:spcAft>
              <a:buClr>
                <a:schemeClr val="bg1"/>
              </a:buClr>
              <a:buSzTx/>
              <a:buFontTx/>
              <a:buChar char="•"/>
              <a:defRPr/>
            </a:pPr>
            <a:r>
              <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贴片</a:t>
            </a:r>
            <a:endPar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1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短效</a:t>
            </a:r>
            <a:r>
              <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rPr>
              <a:t>1-3</a:t>
            </a:r>
            <a:endPar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endParaRPr>
          </a:p>
          <a:p>
            <a:pPr marL="1143000" marR="0" lvl="2" indent="-228600" algn="l" defTabSz="914400" rtl="0" eaLnBrk="1" fontAlgn="base" latinLnBrk="0" hangingPunct="1">
              <a:lnSpc>
                <a:spcPct val="80000"/>
              </a:lnSpc>
              <a:spcBef>
                <a:spcPct val="10000"/>
              </a:spcBef>
              <a:spcAft>
                <a:spcPct val="0"/>
              </a:spcAft>
              <a:buClr>
                <a:srgbClr val="0000CC"/>
              </a:buClr>
              <a:buSzTx/>
              <a:buFontTx/>
              <a:buChar char="•"/>
              <a:defRPr/>
            </a:pPr>
            <a:r>
              <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咀嚼制剂 </a:t>
            </a:r>
            <a:endPar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1143000" marR="0" lvl="2" indent="-228600" algn="l" defTabSz="914400" rtl="0" eaLnBrk="1" fontAlgn="base" latinLnBrk="0" hangingPunct="1">
              <a:lnSpc>
                <a:spcPct val="80000"/>
              </a:lnSpc>
              <a:spcBef>
                <a:spcPct val="10000"/>
              </a:spcBef>
              <a:spcAft>
                <a:spcPct val="0"/>
              </a:spcAft>
              <a:buClr>
                <a:srgbClr val="0000CC"/>
              </a:buClr>
              <a:buSzTx/>
              <a:buFontTx/>
              <a:buChar char="•"/>
              <a:defRPr/>
            </a:pPr>
            <a:r>
              <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吸入剂</a:t>
            </a:r>
            <a:endPar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1143000" marR="0" lvl="2" indent="-228600" algn="l" defTabSz="914400" rtl="0" eaLnBrk="1" fontAlgn="base" latinLnBrk="0" hangingPunct="1">
              <a:lnSpc>
                <a:spcPct val="80000"/>
              </a:lnSpc>
              <a:spcBef>
                <a:spcPct val="10000"/>
              </a:spcBef>
              <a:spcAft>
                <a:spcPct val="0"/>
              </a:spcAft>
              <a:buClr>
                <a:srgbClr val="0000CC"/>
              </a:buClr>
              <a:buSzTx/>
              <a:buFontTx/>
              <a:buChar char="•"/>
              <a:defRPr/>
            </a:pPr>
            <a:r>
              <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鼻喷雾 </a:t>
            </a:r>
            <a:endPar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1143000" marR="0" lvl="2" indent="-228600" algn="l" defTabSz="914400" rtl="0" eaLnBrk="1" fontAlgn="base" latinLnBrk="0" hangingPunct="1">
              <a:lnSpc>
                <a:spcPct val="80000"/>
              </a:lnSpc>
              <a:spcBef>
                <a:spcPct val="10000"/>
              </a:spcBef>
              <a:spcAft>
                <a:spcPct val="0"/>
              </a:spcAft>
              <a:buClr>
                <a:srgbClr val="0000CC"/>
              </a:buClr>
              <a:buSzTx/>
              <a:buFontTx/>
              <a:buChar char="•"/>
              <a:defRPr/>
            </a:pPr>
            <a:r>
              <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舌下含片</a:t>
            </a:r>
            <a:endParaRPr kumimoji="0" lang="zh-CN" altLang="en-US" sz="16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Char char=""/>
              <a:defRPr/>
            </a:pPr>
            <a:r>
              <a:rPr kumimoji="0" lang="zh-CN" altLang="en-US" sz="20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抗抑郁药物</a:t>
            </a:r>
            <a:r>
              <a:rPr kumimoji="0" lang="en-US" altLang="zh-CN" sz="20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rPr>
              <a:t>4</a:t>
            </a:r>
            <a:endParaRPr kumimoji="0" lang="en-US" altLang="zh-CN" sz="20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1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盐酸安非他酮</a:t>
            </a:r>
            <a:r>
              <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rPr>
              <a:t>4   </a:t>
            </a:r>
            <a:endPar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1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去甲替林</a:t>
            </a:r>
            <a:endParaRPr kumimoji="0" lang="zh-CN" altLang="en-US" sz="1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Char char=""/>
              <a:defRPr/>
            </a:pPr>
            <a:r>
              <a:rPr kumimoji="0" lang="zh-CN" altLang="en-US" sz="20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尼古丁乙酰胆碱受体部分激动剂</a:t>
            </a:r>
            <a:endParaRPr kumimoji="0" lang="zh-CN" altLang="en-US" sz="20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1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酒石酸伐尼克兰 </a:t>
            </a:r>
            <a:endParaRPr kumimoji="0" lang="zh-CN" altLang="en-US" sz="1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18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戒烟效果优于安非他酮</a:t>
            </a:r>
            <a:r>
              <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rPr>
              <a:t>5</a:t>
            </a:r>
            <a:r>
              <a:rPr kumimoji="0" lang="zh-CN" altLang="en-US"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rPr>
              <a:t>－</a:t>
            </a:r>
            <a:r>
              <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rPr>
              <a:t>6</a:t>
            </a:r>
            <a:endParaRPr kumimoji="0" lang="en-US" altLang="zh-CN" sz="1800" b="0" i="0" u="none" strike="noStrike" kern="1200" cap="none" spc="0" normalizeH="0" baseline="3000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
        <p:nvSpPr>
          <p:cNvPr id="28674" name="文本框 755714"/>
          <p:cNvSpPr txBox="1"/>
          <p:nvPr/>
        </p:nvSpPr>
        <p:spPr>
          <a:xfrm>
            <a:off x="357188" y="5943600"/>
            <a:ext cx="8570912" cy="730250"/>
          </a:xfrm>
          <a:prstGeom prst="rect">
            <a:avLst/>
          </a:prstGeom>
          <a:noFill/>
          <a:ln w="9525">
            <a:noFill/>
          </a:ln>
        </p:spPr>
        <p:txBody>
          <a:bodyPr lIns="0" tIns="0" rIns="0" bIns="0" anchor="b" anchorCtr="0">
            <a:spAutoFit/>
          </a:bodyPr>
          <a:p>
            <a:pPr marL="457200" indent="-457200">
              <a:lnSpc>
                <a:spcPct val="100000"/>
              </a:lnSpc>
              <a:spcBef>
                <a:spcPct val="0"/>
              </a:spcBef>
            </a:pPr>
            <a:r>
              <a:rPr lang="en-US" altLang="zh-CN" sz="1200" dirty="0">
                <a:latin typeface="Arial" panose="020B0604020202020204" pitchFamily="34" charset="0"/>
              </a:rPr>
              <a:t>1. Silagy C, et al. </a:t>
            </a:r>
            <a:r>
              <a:rPr lang="en-US" altLang="zh-CN" sz="1200" i="1" dirty="0">
                <a:latin typeface="Arial" panose="020B0604020202020204" pitchFamily="34" charset="0"/>
              </a:rPr>
              <a:t>Cochrane Database Syst Rev</a:t>
            </a:r>
            <a:r>
              <a:rPr lang="en-US" altLang="zh-CN" sz="1200" dirty="0">
                <a:latin typeface="Arial" panose="020B0604020202020204" pitchFamily="34" charset="0"/>
              </a:rPr>
              <a:t>. 2004;(3):CD000146. </a:t>
            </a:r>
            <a:endParaRPr lang="en-US" altLang="zh-CN" sz="1200" dirty="0">
              <a:latin typeface="Arial" panose="020B0604020202020204" pitchFamily="34" charset="0"/>
            </a:endParaRPr>
          </a:p>
          <a:p>
            <a:pPr marL="457200" indent="-457200">
              <a:lnSpc>
                <a:spcPct val="100000"/>
              </a:lnSpc>
              <a:spcBef>
                <a:spcPct val="0"/>
              </a:spcBef>
            </a:pPr>
            <a:r>
              <a:rPr lang="en-US" altLang="zh-CN" sz="1200" dirty="0">
                <a:latin typeface="Arial" panose="020B0604020202020204" pitchFamily="34" charset="0"/>
              </a:rPr>
              <a:t>2. Stead L, et al. </a:t>
            </a:r>
            <a:r>
              <a:rPr lang="en-US" altLang="zh-CN" sz="1200" i="1" dirty="0">
                <a:latin typeface="Arial" panose="020B0604020202020204" pitchFamily="34" charset="0"/>
              </a:rPr>
              <a:t>Int J Epidemiol</a:t>
            </a:r>
            <a:r>
              <a:rPr lang="en-US" altLang="zh-CN" sz="1200" dirty="0">
                <a:latin typeface="Arial" panose="020B0604020202020204" pitchFamily="34" charset="0"/>
              </a:rPr>
              <a:t>. 2005;34:1001-1003.  3. Henningfield JE, et al. </a:t>
            </a:r>
            <a:r>
              <a:rPr lang="en-US" altLang="zh-CN" sz="1200" i="1" dirty="0">
                <a:latin typeface="Arial" panose="020B0604020202020204" pitchFamily="34" charset="0"/>
              </a:rPr>
              <a:t>CA Cancer J Clin</a:t>
            </a:r>
            <a:r>
              <a:rPr lang="en-US" altLang="zh-CN" sz="1200" dirty="0">
                <a:latin typeface="Arial" panose="020B0604020202020204" pitchFamily="34" charset="0"/>
              </a:rPr>
              <a:t>. 2005;55:281-299. </a:t>
            </a:r>
            <a:endParaRPr lang="en-US" altLang="zh-CN" sz="1200" dirty="0">
              <a:latin typeface="Arial" panose="020B0604020202020204" pitchFamily="34" charset="0"/>
            </a:endParaRPr>
          </a:p>
          <a:p>
            <a:pPr marL="457200" indent="-457200">
              <a:lnSpc>
                <a:spcPct val="100000"/>
              </a:lnSpc>
              <a:spcBef>
                <a:spcPct val="0"/>
              </a:spcBef>
            </a:pPr>
            <a:r>
              <a:rPr lang="en-US" altLang="zh-CN" sz="1200" dirty="0">
                <a:latin typeface="Arial" panose="020B0604020202020204" pitchFamily="34" charset="0"/>
              </a:rPr>
              <a:t>4. Hughes JR et al. </a:t>
            </a:r>
            <a:r>
              <a:rPr lang="en-US" altLang="zh-CN" sz="1200" i="1" dirty="0">
                <a:latin typeface="Arial" panose="020B0604020202020204" pitchFamily="34" charset="0"/>
              </a:rPr>
              <a:t>Cochrane Database Syst Rev</a:t>
            </a:r>
            <a:r>
              <a:rPr lang="en-US" altLang="zh-CN" sz="1200" dirty="0">
                <a:latin typeface="Arial" panose="020B0604020202020204" pitchFamily="34" charset="0"/>
              </a:rPr>
              <a:t>. 2004;(4):CD000031. </a:t>
            </a:r>
            <a:endParaRPr lang="en-US" altLang="zh-CN" sz="1200" dirty="0">
              <a:latin typeface="Arial" panose="020B0604020202020204" pitchFamily="34" charset="0"/>
            </a:endParaRPr>
          </a:p>
          <a:p>
            <a:pPr marL="457200" indent="-457200">
              <a:lnSpc>
                <a:spcPct val="100000"/>
              </a:lnSpc>
              <a:spcBef>
                <a:spcPct val="0"/>
              </a:spcBef>
            </a:pPr>
            <a:r>
              <a:rPr lang="en-US" altLang="zh-CN" sz="1200" i="1" dirty="0">
                <a:latin typeface="Arial" panose="020B0604020202020204" pitchFamily="34" charset="0"/>
                <a:ea typeface="华文新魏" pitchFamily="2" charset="-122"/>
              </a:rPr>
              <a:t>5. Jorenby DE et al. JAMA. 2006;296:56-63.  6 Gonzales D et al. JAMA. 2006;296:47-55. </a:t>
            </a:r>
            <a:endParaRPr lang="en-US" altLang="zh-CN" sz="700" dirty="0">
              <a:latin typeface="Arial" panose="020B0604020202020204" pitchFamily="34" charset="0"/>
            </a:endParaRPr>
          </a:p>
        </p:txBody>
      </p:sp>
      <p:sp>
        <p:nvSpPr>
          <p:cNvPr id="755716" name="矩形 755715"/>
          <p:cNvSpPr/>
          <p:nvPr/>
        </p:nvSpPr>
        <p:spPr>
          <a:xfrm>
            <a:off x="760413" y="187325"/>
            <a:ext cx="8702675"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2.</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烟</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草依赖的药物治疗</a:t>
            </a:r>
            <a:endPar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lIns="45720" rIns="9144"/>
          <a:lstStyle/>
          <a:p>
            <a:pPr marL="0" marR="0" lvl="0" indent="0" algn="l" defTabSz="914400" rtl="0" eaLnBrk="1" fontAlgn="base" latinLnBrk="0" hangingPunct="1">
              <a:lnSpc>
                <a:spcPct val="95000"/>
              </a:lnSpc>
              <a:spcBef>
                <a:spcPct val="0"/>
              </a:spcBef>
              <a:spcAft>
                <a:spcPct val="0"/>
              </a:spcAft>
              <a:buClrTx/>
              <a:buSzTx/>
              <a:buFontTx/>
              <a:buNone/>
              <a:defRPr/>
            </a:pPr>
            <a:r>
              <a:rPr kumimoji="0" lang="zh-CN" altLang="en-US" sz="35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t>目录</a:t>
            </a:r>
            <a:endParaRPr kumimoji="0" lang="zh-CN" altLang="en-US" sz="35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mj-ea"/>
              <a:cs typeface="+mj-cs"/>
            </a:endParaRPr>
          </a:p>
        </p:txBody>
      </p:sp>
      <p:sp>
        <p:nvSpPr>
          <p:cNvPr id="3" name="内容占位符 2"/>
          <p:cNvSpPr>
            <a:spLocks noGrp="1"/>
          </p:cNvSpPr>
          <p:nvPr>
            <p:ph idx="1"/>
          </p:nvPr>
        </p:nvSpPr>
        <p:spPr/>
        <p:txBody>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rPr>
              <a:t>一、烟草对健康的危害</a:t>
            </a:r>
            <a:endParaRPr kumimoji="0" lang="en-US" altLang="zh-CN"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rPr>
              <a:t>二、戒烟</a:t>
            </a:r>
            <a:r>
              <a:rPr kumimoji="0" lang="en-US" altLang="zh-CN"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rPr>
              <a:t>—— </a:t>
            </a:r>
            <a:r>
              <a:rPr kumimoji="0" lang="zh-CN" altLang="en-US"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rPr>
              <a:t>医生责无旁贷</a:t>
            </a:r>
            <a:endParaRPr kumimoji="0" lang="en-US" altLang="zh-CN"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rPr>
              <a:t>三、如何将戒烟融入临床工作</a:t>
            </a:r>
            <a:endParaRPr kumimoji="0" lang="zh-CN" altLang="en-US"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endParaRPr kumimoji="0" lang="zh-CN" altLang="en-US" sz="2400" b="0" i="0" u="none" strike="noStrike" kern="1200" cap="none" spc="0" normalizeH="0" baseline="0" noProof="1" smtClean="0">
              <a:ln>
                <a:noFill/>
              </a:ln>
              <a:solidFill>
                <a:schemeClr val="tx1"/>
              </a:solidFill>
              <a:effectLst>
                <a:outerShdw blurRad="38100" dist="38100" dir="2700000">
                  <a:srgbClr val="000000"/>
                </a:outerShdw>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5474" name="标题 745473"/>
          <p:cNvSpPr>
            <a:spLocks noGrp="1"/>
          </p:cNvSpPr>
          <p:nvPr>
            <p:ph type="title"/>
          </p:nvPr>
        </p:nvSpPr>
        <p:spPr>
          <a:xfrm>
            <a:off x="760413" y="187325"/>
            <a:ext cx="8518525" cy="1082675"/>
          </a:xfrm>
        </p:spPr>
        <p:txBody>
          <a:bodyPr vert="horz" wrap="square" lIns="45720" tIns="45720" rIns="9144" bIns="45720" anchor="ct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3.1 5A</a:t>
            </a:r>
            <a:r>
              <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烟草依赖干预的医学支持（经典版）</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endParaRPr>
          </a:p>
        </p:txBody>
      </p:sp>
      <p:pic>
        <p:nvPicPr>
          <p:cNvPr id="30722" name="文本占位符 745474"/>
          <p:cNvPicPr>
            <a:picLocks noGrp="1" noChangeAspect="1"/>
          </p:cNvPicPr>
          <p:nvPr>
            <p:ph idx="1"/>
          </p:nvPr>
        </p:nvPicPr>
        <p:blipFill>
          <a:blip r:embed="rId1"/>
          <a:srcRect l="1755"/>
          <a:stretch>
            <a:fillRect/>
          </a:stretch>
        </p:blipFill>
        <p:spPr>
          <a:xfrm>
            <a:off x="357188" y="1549400"/>
            <a:ext cx="3830637" cy="3722688"/>
          </a:xfrm>
        </p:spPr>
      </p:pic>
      <p:sp>
        <p:nvSpPr>
          <p:cNvPr id="30723" name="矩形 745475"/>
          <p:cNvSpPr/>
          <p:nvPr/>
        </p:nvSpPr>
        <p:spPr>
          <a:xfrm>
            <a:off x="4495800" y="2219325"/>
            <a:ext cx="4572000" cy="2647950"/>
          </a:xfrm>
          <a:prstGeom prst="rect">
            <a:avLst/>
          </a:prstGeom>
          <a:noFill/>
          <a:ln w="9525">
            <a:noFill/>
          </a:ln>
        </p:spPr>
        <p:txBody>
          <a:bodyPr anchor="t" anchorCtr="0">
            <a:spAutoFit/>
          </a:bodyPr>
          <a:p>
            <a:pPr>
              <a:lnSpc>
                <a:spcPct val="140000"/>
              </a:lnSpc>
              <a:spcBef>
                <a:spcPct val="0"/>
              </a:spcBef>
            </a:pPr>
            <a:r>
              <a:rPr lang="en-US" altLang="zh-CN" b="1" dirty="0">
                <a:solidFill>
                  <a:schemeClr val="accent1"/>
                </a:solidFill>
                <a:latin typeface="Arial" panose="020B0604020202020204" pitchFamily="34" charset="0"/>
                <a:ea typeface="黑体" panose="02010609060101010101" pitchFamily="49" charset="-122"/>
              </a:rPr>
              <a:t>A</a:t>
            </a:r>
            <a:r>
              <a:rPr lang="en-US" altLang="zh-CN" b="1" dirty="0">
                <a:latin typeface="Arial" panose="020B0604020202020204" pitchFamily="34" charset="0"/>
                <a:ea typeface="黑体" panose="02010609060101010101" pitchFamily="49" charset="-122"/>
              </a:rPr>
              <a:t>sk </a:t>
            </a:r>
            <a:r>
              <a:rPr lang="zh-CN" altLang="en-US" b="1" dirty="0">
                <a:latin typeface="Arial" panose="020B0604020202020204" pitchFamily="34" charset="0"/>
                <a:ea typeface="黑体" panose="02010609060101010101" pitchFamily="49" charset="-122"/>
              </a:rPr>
              <a:t>：</a:t>
            </a:r>
            <a:r>
              <a:rPr lang="zh-CN" altLang="en-US" b="1" dirty="0">
                <a:latin typeface="Arial" panose="020B0604020202020204" pitchFamily="34" charset="0"/>
              </a:rPr>
              <a:t>询问烟草应用情况</a:t>
            </a:r>
            <a:endParaRPr lang="zh-CN" altLang="en-US" b="1" dirty="0">
              <a:latin typeface="Arial" panose="020B0604020202020204" pitchFamily="34" charset="0"/>
            </a:endParaRPr>
          </a:p>
          <a:p>
            <a:pPr>
              <a:lnSpc>
                <a:spcPct val="140000"/>
              </a:lnSpc>
              <a:spcBef>
                <a:spcPct val="0"/>
              </a:spcBef>
            </a:pPr>
            <a:r>
              <a:rPr lang="en-US" altLang="zh-CN" b="1" dirty="0">
                <a:solidFill>
                  <a:schemeClr val="accent1"/>
                </a:solidFill>
                <a:latin typeface="Arial" panose="020B0604020202020204" pitchFamily="34" charset="0"/>
                <a:ea typeface="黑体" panose="02010609060101010101" pitchFamily="49" charset="-122"/>
              </a:rPr>
              <a:t>A</a:t>
            </a:r>
            <a:r>
              <a:rPr lang="en-US" altLang="zh-CN" b="1" dirty="0">
                <a:latin typeface="Arial" panose="020B0604020202020204" pitchFamily="34" charset="0"/>
                <a:ea typeface="黑体" panose="02010609060101010101" pitchFamily="49" charset="-122"/>
              </a:rPr>
              <a:t>dvise</a:t>
            </a:r>
            <a:r>
              <a:rPr lang="zh-CN" altLang="en-US" b="1" dirty="0">
                <a:latin typeface="Arial" panose="020B0604020202020204" pitchFamily="34" charset="0"/>
                <a:ea typeface="黑体" panose="02010609060101010101" pitchFamily="49" charset="-122"/>
              </a:rPr>
              <a:t>：</a:t>
            </a:r>
            <a:r>
              <a:rPr lang="zh-CN" altLang="en-US" b="1" dirty="0">
                <a:latin typeface="Arial" panose="020B0604020202020204" pitchFamily="34" charset="0"/>
              </a:rPr>
              <a:t>建议戒烟</a:t>
            </a:r>
            <a:endParaRPr lang="zh-CN" altLang="en-US" b="1" dirty="0">
              <a:latin typeface="Arial" panose="020B0604020202020204" pitchFamily="34" charset="0"/>
            </a:endParaRPr>
          </a:p>
          <a:p>
            <a:pPr>
              <a:lnSpc>
                <a:spcPct val="140000"/>
              </a:lnSpc>
              <a:spcBef>
                <a:spcPct val="0"/>
              </a:spcBef>
            </a:pPr>
            <a:r>
              <a:rPr lang="en-US" altLang="zh-CN" b="1" dirty="0">
                <a:solidFill>
                  <a:schemeClr val="accent1"/>
                </a:solidFill>
                <a:latin typeface="Arial" panose="020B0604020202020204" pitchFamily="34" charset="0"/>
                <a:ea typeface="黑体" panose="02010609060101010101" pitchFamily="49" charset="-122"/>
              </a:rPr>
              <a:t>A</a:t>
            </a:r>
            <a:r>
              <a:rPr lang="en-US" altLang="zh-CN" b="1" dirty="0">
                <a:latin typeface="Arial" panose="020B0604020202020204" pitchFamily="34" charset="0"/>
                <a:ea typeface="黑体" panose="02010609060101010101" pitchFamily="49" charset="-122"/>
              </a:rPr>
              <a:t>ssess</a:t>
            </a:r>
            <a:r>
              <a:rPr lang="zh-CN" altLang="en-US" b="1" dirty="0">
                <a:latin typeface="Arial" panose="020B0604020202020204" pitchFamily="34" charset="0"/>
                <a:ea typeface="黑体" panose="02010609060101010101" pitchFamily="49" charset="-122"/>
              </a:rPr>
              <a:t>：</a:t>
            </a:r>
            <a:r>
              <a:rPr lang="zh-CN" altLang="en-US" b="1" dirty="0">
                <a:latin typeface="Arial" panose="020B0604020202020204" pitchFamily="34" charset="0"/>
              </a:rPr>
              <a:t>评估尝试戒烟的意愿</a:t>
            </a:r>
            <a:endParaRPr lang="zh-CN" altLang="en-US" b="1" dirty="0">
              <a:latin typeface="Arial" panose="020B0604020202020204" pitchFamily="34" charset="0"/>
            </a:endParaRPr>
          </a:p>
          <a:p>
            <a:pPr>
              <a:lnSpc>
                <a:spcPct val="140000"/>
              </a:lnSpc>
              <a:spcBef>
                <a:spcPct val="0"/>
              </a:spcBef>
            </a:pPr>
            <a:r>
              <a:rPr lang="en-US" altLang="zh-CN" b="1" dirty="0">
                <a:solidFill>
                  <a:schemeClr val="accent1"/>
                </a:solidFill>
                <a:latin typeface="Arial" panose="020B0604020202020204" pitchFamily="34" charset="0"/>
                <a:ea typeface="黑体" panose="02010609060101010101" pitchFamily="49" charset="-122"/>
              </a:rPr>
              <a:t>A</a:t>
            </a:r>
            <a:r>
              <a:rPr lang="en-US" altLang="zh-CN" b="1" dirty="0">
                <a:latin typeface="Arial" panose="020B0604020202020204" pitchFamily="34" charset="0"/>
                <a:ea typeface="黑体" panose="02010609060101010101" pitchFamily="49" charset="-122"/>
              </a:rPr>
              <a:t>ssist</a:t>
            </a:r>
            <a:r>
              <a:rPr lang="zh-CN" altLang="en-US" b="1" dirty="0">
                <a:latin typeface="Arial" panose="020B0604020202020204" pitchFamily="34" charset="0"/>
                <a:ea typeface="黑体" panose="02010609060101010101" pitchFamily="49" charset="-122"/>
              </a:rPr>
              <a:t>：</a:t>
            </a:r>
            <a:r>
              <a:rPr lang="zh-CN" altLang="en-US" b="1" dirty="0">
                <a:latin typeface="Arial" panose="020B0604020202020204" pitchFamily="34" charset="0"/>
              </a:rPr>
              <a:t>帮助制定戒烟计划</a:t>
            </a:r>
            <a:endParaRPr lang="zh-CN" altLang="en-US" b="1" dirty="0">
              <a:latin typeface="Arial" panose="020B0604020202020204" pitchFamily="34" charset="0"/>
            </a:endParaRPr>
          </a:p>
          <a:p>
            <a:pPr>
              <a:lnSpc>
                <a:spcPct val="140000"/>
              </a:lnSpc>
              <a:spcBef>
                <a:spcPct val="0"/>
              </a:spcBef>
            </a:pPr>
            <a:r>
              <a:rPr lang="en-US" altLang="zh-CN" b="1" dirty="0">
                <a:solidFill>
                  <a:schemeClr val="accent1"/>
                </a:solidFill>
                <a:latin typeface="Arial" panose="020B0604020202020204" pitchFamily="34" charset="0"/>
                <a:ea typeface="黑体" panose="02010609060101010101" pitchFamily="49" charset="-122"/>
              </a:rPr>
              <a:t>A</a:t>
            </a:r>
            <a:r>
              <a:rPr lang="en-US" altLang="zh-CN" b="1" dirty="0">
                <a:latin typeface="Arial" panose="020B0604020202020204" pitchFamily="34" charset="0"/>
                <a:ea typeface="黑体" panose="02010609060101010101" pitchFamily="49" charset="-122"/>
              </a:rPr>
              <a:t>rrange</a:t>
            </a:r>
            <a:r>
              <a:rPr lang="zh-CN" altLang="en-US" b="1" dirty="0">
                <a:latin typeface="Arial" panose="020B0604020202020204" pitchFamily="34" charset="0"/>
                <a:ea typeface="黑体" panose="02010609060101010101" pitchFamily="49" charset="-122"/>
              </a:rPr>
              <a:t>：</a:t>
            </a:r>
            <a:r>
              <a:rPr lang="zh-CN" altLang="en-US" b="1" dirty="0">
                <a:latin typeface="Arial" panose="020B0604020202020204" pitchFamily="34" charset="0"/>
              </a:rPr>
              <a:t>安排随访</a:t>
            </a:r>
            <a:endParaRPr lang="zh-CN" altLang="en-US" b="1" dirty="0">
              <a:latin typeface="Arial" panose="020B0604020202020204" pitchFamily="34" charset="0"/>
            </a:endParaRPr>
          </a:p>
        </p:txBody>
      </p:sp>
      <p:sp>
        <p:nvSpPr>
          <p:cNvPr id="30724" name="文本框 745476"/>
          <p:cNvSpPr txBox="1"/>
          <p:nvPr/>
        </p:nvSpPr>
        <p:spPr>
          <a:xfrm>
            <a:off x="357188" y="6491288"/>
            <a:ext cx="7899400" cy="182562"/>
          </a:xfrm>
          <a:prstGeom prst="rect">
            <a:avLst/>
          </a:prstGeom>
          <a:noFill/>
          <a:ln w="9525">
            <a:noFill/>
          </a:ln>
        </p:spPr>
        <p:txBody>
          <a:bodyPr lIns="0" tIns="0" rIns="0" bIns="0" anchor="b" anchorCtr="0">
            <a:spAutoFit/>
          </a:bodyPr>
          <a:p>
            <a:pPr>
              <a:lnSpc>
                <a:spcPct val="100000"/>
              </a:lnSpc>
              <a:spcBef>
                <a:spcPct val="50000"/>
              </a:spcBef>
            </a:pPr>
            <a:r>
              <a:rPr lang="en-US" altLang="zh-CN" sz="1200" dirty="0">
                <a:latin typeface="Arial" panose="020B0604020202020204" pitchFamily="34" charset="0"/>
              </a:rPr>
              <a:t>Fiore MC, et al. US Department of Health and Human Services. Public Health Service. June 2000.</a:t>
            </a:r>
            <a:endParaRPr lang="en-US" altLang="zh-CN" sz="1200" dirty="0">
              <a:latin typeface="Arial" panose="020B0604020202020204" pitchFamily="34" charset="0"/>
            </a:endParaRPr>
          </a:p>
        </p:txBody>
      </p:sp>
      <p:sp>
        <p:nvSpPr>
          <p:cNvPr id="30725" name="文本框 745477"/>
          <p:cNvSpPr txBox="1"/>
          <p:nvPr/>
        </p:nvSpPr>
        <p:spPr>
          <a:xfrm rot="-504534">
            <a:off x="1836738" y="2327275"/>
            <a:ext cx="1981200" cy="336550"/>
          </a:xfrm>
          <a:prstGeom prst="rect">
            <a:avLst/>
          </a:prstGeom>
          <a:noFill/>
          <a:ln w="9525">
            <a:noFill/>
          </a:ln>
        </p:spPr>
        <p:txBody>
          <a:bodyPr anchor="t" anchorCtr="0">
            <a:spAutoFit/>
          </a:bodyPr>
          <a:p>
            <a:pPr>
              <a:lnSpc>
                <a:spcPct val="100000"/>
              </a:lnSpc>
              <a:spcBef>
                <a:spcPct val="50000"/>
              </a:spcBef>
            </a:pPr>
            <a:r>
              <a:rPr lang="zh-CN" altLang="en-US" sz="1600" b="1" dirty="0">
                <a:solidFill>
                  <a:srgbClr val="3399FF"/>
                </a:solidFill>
                <a:latin typeface="Arial" panose="020B0604020202020204" pitchFamily="34" charset="0"/>
                <a:ea typeface="黑体" panose="02010609060101010101" pitchFamily="49" charset="-122"/>
              </a:rPr>
              <a:t>重要生命体征</a:t>
            </a:r>
            <a:endParaRPr lang="zh-CN" altLang="en-US" sz="1600" b="1" dirty="0">
              <a:solidFill>
                <a:srgbClr val="3399FF"/>
              </a:solidFill>
              <a:latin typeface="Arial" panose="020B0604020202020204" pitchFamily="34" charset="0"/>
              <a:ea typeface="黑体" panose="02010609060101010101" pitchFamily="49" charset="-122"/>
            </a:endParaRPr>
          </a:p>
        </p:txBody>
      </p:sp>
      <p:sp>
        <p:nvSpPr>
          <p:cNvPr id="30726" name="椭圆 745478"/>
          <p:cNvSpPr/>
          <p:nvPr/>
        </p:nvSpPr>
        <p:spPr>
          <a:xfrm rot="-607208">
            <a:off x="547688" y="3403600"/>
            <a:ext cx="3276600" cy="685800"/>
          </a:xfrm>
          <a:prstGeom prst="ellipse">
            <a:avLst/>
          </a:prstGeom>
          <a:noFill/>
          <a:ln w="25400" cap="flat" cmpd="sng">
            <a:solidFill>
              <a:srgbClr val="FF0000"/>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746498" name="内容占位符 746497"/>
          <p:cNvGraphicFramePr>
            <a:graphicFrameLocks noGrp="1"/>
          </p:cNvGraphicFramePr>
          <p:nvPr>
            <p:ph sz="half" idx="1"/>
          </p:nvPr>
        </p:nvGraphicFramePr>
        <p:xfrm>
          <a:off x="760413" y="1712913"/>
          <a:ext cx="7970838" cy="4286250"/>
        </p:xfrm>
        <a:graphic>
          <a:graphicData uri="http://schemas.openxmlformats.org/drawingml/2006/table">
            <a:tbl>
              <a:tblPr/>
              <a:tblGrid>
                <a:gridCol w="2108200"/>
                <a:gridCol w="1154113"/>
                <a:gridCol w="1212850"/>
                <a:gridCol w="1092200"/>
                <a:gridCol w="1193800"/>
                <a:gridCol w="1209675"/>
              </a:tblGrid>
              <a:tr h="684213">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lvl="0" algn="ctr">
                        <a:lnSpc>
                          <a:spcPct val="90000"/>
                        </a:lnSpc>
                        <a:buNone/>
                      </a:pPr>
                      <a:r>
                        <a:rPr lang="zh-CN" altLang="en-US" sz="1800" b="1" dirty="0">
                          <a:latin typeface="宋体" panose="02010600030101010101" pitchFamily="2" charset="-122"/>
                        </a:rPr>
                        <a:t>评估内容</a:t>
                      </a:r>
                      <a:endParaRPr lang="zh-CN" altLang="en-US" sz="1800" b="1" dirty="0">
                        <a:latin typeface="宋体" panose="02010600030101010101" pitchFamily="2" charset="-122"/>
                      </a:endParaRPr>
                    </a:p>
                  </a:txBody>
                  <a:tcPr marL="0" marR="0" marT="0" marB="0" anchor="ctr">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solidFill>
                      <a:srgbClr val="0066FF"/>
                    </a:solid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800" b="1">
                          <a:latin typeface="宋体" panose="02010600030101010101" pitchFamily="2" charset="-122"/>
                        </a:rPr>
                        <a:t>0</a:t>
                      </a:r>
                      <a:r>
                        <a:rPr lang="zh-CN" altLang="en-US" sz="1800" b="1" dirty="0">
                          <a:latin typeface="宋体" panose="02010600030101010101" pitchFamily="2" charset="-122"/>
                        </a:rPr>
                        <a:t>分</a:t>
                      </a:r>
                      <a:endParaRPr lang="zh-CN" altLang="en-US" sz="1800" b="1" dirty="0">
                        <a:latin typeface="宋体" panose="02010600030101010101" pitchFamily="2" charset="-122"/>
                      </a:endParaRPr>
                    </a:p>
                  </a:txBody>
                  <a:tcPr marL="0" marR="0" marT="0" marB="0" anchor="ctr">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solidFill>
                      <a:srgbClr val="0066FF"/>
                    </a:solid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800" b="1">
                          <a:latin typeface="宋体" panose="02010600030101010101" pitchFamily="2" charset="-122"/>
                        </a:rPr>
                        <a:t>1</a:t>
                      </a:r>
                      <a:r>
                        <a:rPr lang="zh-CN" altLang="en-US" sz="1800" b="1" dirty="0">
                          <a:latin typeface="宋体" panose="02010600030101010101" pitchFamily="2" charset="-122"/>
                        </a:rPr>
                        <a:t>分</a:t>
                      </a:r>
                      <a:endParaRPr lang="zh-CN" altLang="en-US" sz="1800" b="1" dirty="0">
                        <a:latin typeface="宋体" panose="02010600030101010101" pitchFamily="2" charset="-122"/>
                      </a:endParaRPr>
                    </a:p>
                  </a:txBody>
                  <a:tcPr marL="0" marR="0" marT="0" marB="0" anchor="ctr">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solidFill>
                      <a:srgbClr val="0066FF"/>
                    </a:solid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800" b="1">
                          <a:latin typeface="宋体" panose="02010600030101010101" pitchFamily="2" charset="-122"/>
                        </a:rPr>
                        <a:t>2</a:t>
                      </a:r>
                      <a:r>
                        <a:rPr lang="zh-CN" altLang="en-US" sz="1800" b="1" dirty="0">
                          <a:latin typeface="宋体" panose="02010600030101010101" pitchFamily="2" charset="-122"/>
                        </a:rPr>
                        <a:t>分</a:t>
                      </a:r>
                      <a:endParaRPr lang="zh-CN" altLang="en-US" sz="1800" b="1" dirty="0">
                        <a:latin typeface="宋体" panose="02010600030101010101" pitchFamily="2" charset="-122"/>
                      </a:endParaRPr>
                    </a:p>
                  </a:txBody>
                  <a:tcPr marL="0" marR="0" marT="0" marB="0" anchor="ctr">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solidFill>
                      <a:srgbClr val="0066FF"/>
                    </a:solid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800" b="1">
                          <a:latin typeface="宋体" panose="02010600030101010101" pitchFamily="2" charset="-122"/>
                        </a:rPr>
                        <a:t>3</a:t>
                      </a:r>
                      <a:r>
                        <a:rPr lang="zh-CN" altLang="en-US" sz="1800" b="1" dirty="0">
                          <a:latin typeface="宋体" panose="02010600030101010101" pitchFamily="2" charset="-122"/>
                        </a:rPr>
                        <a:t>分</a:t>
                      </a:r>
                      <a:endParaRPr lang="zh-CN" altLang="en-US" sz="1800" b="1" dirty="0">
                        <a:latin typeface="宋体" panose="02010600030101010101" pitchFamily="2" charset="-122"/>
                      </a:endParaRPr>
                    </a:p>
                  </a:txBody>
                  <a:tcPr marL="0" marR="0" marT="0" marB="0" anchor="ctr">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solidFill>
                      <a:srgbClr val="0066FF"/>
                    </a:solid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800" b="1" dirty="0">
                          <a:latin typeface="宋体" panose="02010600030101010101" pitchFamily="2" charset="-122"/>
                        </a:rPr>
                        <a:t>自我评分</a:t>
                      </a:r>
                      <a:endParaRPr lang="zh-CN" altLang="en-US" sz="1800" b="1" dirty="0">
                        <a:latin typeface="宋体" panose="02010600030101010101" pitchFamily="2" charset="-122"/>
                      </a:endParaRPr>
                    </a:p>
                  </a:txBody>
                  <a:tcPr marL="0" marR="0" marT="0" marB="0" anchor="ctr">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solidFill>
                      <a:srgbClr val="0066FF"/>
                    </a:solidFill>
                  </a:tcPr>
                </a:tc>
              </a:tr>
              <a:tr h="528637">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r>
                        <a:rPr lang="zh-CN" altLang="en-US" sz="1600" b="1" dirty="0">
                          <a:latin typeface="宋体" panose="02010600030101010101" pitchFamily="2" charset="-122"/>
                        </a:rPr>
                        <a:t>早晨醒来后多长时间吸第</a:t>
                      </a:r>
                      <a:r>
                        <a:rPr lang="en-US" altLang="zh-CN" sz="1600" b="1">
                          <a:latin typeface="宋体" panose="02010600030101010101" pitchFamily="2" charset="-122"/>
                        </a:rPr>
                        <a:t>1</a:t>
                      </a:r>
                      <a:r>
                        <a:rPr lang="zh-CN" altLang="en-US" sz="1600" b="1" dirty="0">
                          <a:latin typeface="宋体" panose="02010600030101010101" pitchFamily="2" charset="-122"/>
                        </a:rPr>
                        <a:t>支烟</a:t>
                      </a:r>
                      <a:endParaRPr lang="zh-CN" altLang="en-US" sz="16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400" b="1">
                          <a:latin typeface="宋体" panose="02010600030101010101" pitchFamily="2" charset="-122"/>
                        </a:rPr>
                        <a:t>&gt;60</a:t>
                      </a:r>
                      <a:r>
                        <a:rPr lang="zh-CN" altLang="en-US" sz="1400" b="1" dirty="0">
                          <a:latin typeface="宋体" panose="02010600030101010101" pitchFamily="2" charset="-122"/>
                        </a:rPr>
                        <a:t>分钟</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400" b="1">
                          <a:latin typeface="宋体" panose="02010600030101010101" pitchFamily="2" charset="-122"/>
                        </a:rPr>
                        <a:t>31-60</a:t>
                      </a:r>
                      <a:r>
                        <a:rPr lang="zh-CN" altLang="en-US" sz="1400" b="1" dirty="0">
                          <a:latin typeface="宋体" panose="02010600030101010101" pitchFamily="2" charset="-122"/>
                        </a:rPr>
                        <a:t>分钟</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400" b="1">
                          <a:latin typeface="宋体" panose="02010600030101010101" pitchFamily="2" charset="-122"/>
                        </a:rPr>
                        <a:t>6-30</a:t>
                      </a:r>
                      <a:r>
                        <a:rPr lang="zh-CN" altLang="en-US" sz="1400" b="1" dirty="0">
                          <a:latin typeface="宋体" panose="02010600030101010101" pitchFamily="2" charset="-122"/>
                        </a:rPr>
                        <a:t>分钟</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400" b="1">
                          <a:latin typeface="宋体" panose="02010600030101010101" pitchFamily="2" charset="-122"/>
                        </a:rPr>
                        <a:t>5</a:t>
                      </a:r>
                      <a:r>
                        <a:rPr lang="zh-CN" altLang="en-US" sz="1400" b="1" dirty="0">
                          <a:latin typeface="宋体" panose="02010600030101010101" pitchFamily="2" charset="-122"/>
                        </a:rPr>
                        <a:t>分钟以内</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endParaRPr lang="zh-CN" altLang="en-US" sz="1400" dirty="0">
                        <a:latin typeface="黑体" panose="02010609060101010101" pitchFamily="49" charset="-122"/>
                        <a:ea typeface="黑体" panose="02010609060101010101" pitchFamily="49"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r>
              <a:tr h="712788">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r>
                        <a:rPr lang="zh-CN" altLang="en-US" sz="1600" b="1" dirty="0">
                          <a:latin typeface="宋体" panose="02010600030101010101" pitchFamily="2" charset="-122"/>
                        </a:rPr>
                        <a:t>您是否在许多禁烟场所感到很难控制吸烟的需要</a:t>
                      </a:r>
                      <a:r>
                        <a:rPr lang="en-US" altLang="zh-CN" sz="1600" b="1">
                          <a:latin typeface="宋体" panose="02010600030101010101" pitchFamily="2" charset="-122"/>
                        </a:rPr>
                        <a:t>?</a:t>
                      </a:r>
                      <a:endParaRPr lang="en-US" altLang="zh-CN" sz="1600" b="1">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dirty="0">
                          <a:latin typeface="宋体" panose="02010600030101010101" pitchFamily="2" charset="-122"/>
                        </a:rPr>
                        <a:t>否</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dirty="0">
                          <a:latin typeface="宋体" panose="02010600030101010101" pitchFamily="2" charset="-122"/>
                        </a:rPr>
                        <a:t>是</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endParaRPr lang="zh-CN" altLang="en-US" sz="1400" dirty="0">
                        <a:latin typeface="黑体" panose="02010609060101010101" pitchFamily="49" charset="-122"/>
                        <a:ea typeface="黑体" panose="02010609060101010101" pitchFamily="49"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r>
              <a:tr h="530225">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r>
                        <a:rPr lang="zh-CN" altLang="en-US" sz="1600" b="1" dirty="0">
                          <a:latin typeface="宋体" panose="02010600030101010101" pitchFamily="2" charset="-122"/>
                        </a:rPr>
                        <a:t>您最不想放弃的是哪一支烟</a:t>
                      </a:r>
                      <a:r>
                        <a:rPr lang="en-US" altLang="zh-CN" sz="1600" b="1">
                          <a:latin typeface="宋体" panose="02010600030101010101" pitchFamily="2" charset="-122"/>
                        </a:rPr>
                        <a:t>?</a:t>
                      </a:r>
                      <a:endParaRPr lang="en-US" altLang="zh-CN" sz="1600" b="1">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dirty="0">
                          <a:latin typeface="宋体" panose="02010600030101010101" pitchFamily="2" charset="-122"/>
                        </a:rPr>
                        <a:t>其他时间</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dirty="0">
                          <a:latin typeface="宋体" panose="02010600030101010101" pitchFamily="2" charset="-122"/>
                        </a:rPr>
                        <a:t>早晨第一次</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endParaRPr lang="zh-CN" altLang="en-US" sz="1400" dirty="0">
                        <a:latin typeface="黑体" panose="02010609060101010101" pitchFamily="49" charset="-122"/>
                        <a:ea typeface="黑体" panose="02010609060101010101" pitchFamily="49"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r>
              <a:tr h="520700">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r>
                        <a:rPr lang="zh-CN" altLang="en-US" sz="1600" b="1" dirty="0">
                          <a:latin typeface="宋体" panose="02010600030101010101" pitchFamily="2" charset="-122"/>
                        </a:rPr>
                        <a:t>您每天吸多少烟</a:t>
                      </a:r>
                      <a:r>
                        <a:rPr lang="en-US" altLang="zh-CN" sz="1600" b="1">
                          <a:latin typeface="宋体" panose="02010600030101010101" pitchFamily="2" charset="-122"/>
                        </a:rPr>
                        <a:t>?</a:t>
                      </a:r>
                      <a:endParaRPr lang="en-US" altLang="zh-CN" sz="1600" b="1">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400" b="1">
                          <a:latin typeface="宋体" panose="02010600030101010101" pitchFamily="2" charset="-122"/>
                        </a:rPr>
                        <a:t>10</a:t>
                      </a:r>
                      <a:r>
                        <a:rPr lang="zh-CN" altLang="en-US" sz="1400" b="1" dirty="0">
                          <a:latin typeface="宋体" panose="02010600030101010101" pitchFamily="2" charset="-122"/>
                        </a:rPr>
                        <a:t>支</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400" b="1">
                          <a:latin typeface="宋体" panose="02010600030101010101" pitchFamily="2" charset="-122"/>
                        </a:rPr>
                        <a:t>11-20</a:t>
                      </a:r>
                      <a:r>
                        <a:rPr lang="zh-CN" altLang="en-US" sz="1400" b="1" dirty="0">
                          <a:latin typeface="宋体" panose="02010600030101010101" pitchFamily="2" charset="-122"/>
                        </a:rPr>
                        <a:t>支</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en-US" altLang="zh-CN" sz="1400" b="1">
                          <a:latin typeface="宋体" panose="02010600030101010101" pitchFamily="2" charset="-122"/>
                        </a:rPr>
                        <a:t>21-30</a:t>
                      </a:r>
                      <a:r>
                        <a:rPr lang="zh-CN" altLang="en-US" sz="1400" b="1" dirty="0">
                          <a:latin typeface="宋体" panose="02010600030101010101" pitchFamily="2" charset="-122"/>
                        </a:rPr>
                        <a:t>支</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a:latin typeface="宋体" panose="02010600030101010101" pitchFamily="2" charset="-122"/>
                          <a:sym typeface="Symbol" panose="05050102010706020507" pitchFamily="18" charset="2"/>
                        </a:rPr>
                        <a:t></a:t>
                      </a:r>
                      <a:r>
                        <a:rPr lang="en-US" altLang="zh-CN" sz="1400" b="1">
                          <a:latin typeface="宋体" panose="02010600030101010101" pitchFamily="2" charset="-122"/>
                          <a:sym typeface="Symbol" panose="05050102010706020507" pitchFamily="18" charset="2"/>
                        </a:rPr>
                        <a:t>31</a:t>
                      </a:r>
                      <a:r>
                        <a:rPr lang="zh-CN" altLang="en-US" sz="1400" b="1" dirty="0">
                          <a:latin typeface="宋体" panose="02010600030101010101" pitchFamily="2" charset="-122"/>
                          <a:sym typeface="Symbol" panose="05050102010706020507" pitchFamily="18" charset="2"/>
                        </a:rPr>
                        <a:t>支</a:t>
                      </a:r>
                      <a:endParaRPr lang="zh-CN" altLang="en-US" sz="1400" b="1" dirty="0">
                        <a:latin typeface="宋体" panose="02010600030101010101" pitchFamily="2" charset="-122"/>
                        <a:sym typeface="Symbol" panose="05050102010706020507" pitchFamily="18" charset="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endParaRPr lang="zh-CN" altLang="en-US" sz="1400" dirty="0">
                        <a:latin typeface="黑体" panose="02010609060101010101" pitchFamily="49" charset="-122"/>
                        <a:ea typeface="黑体" panose="02010609060101010101" pitchFamily="49"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r>
              <a:tr h="728662">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r>
                        <a:rPr lang="zh-CN" altLang="en-US" sz="1600" b="1" dirty="0">
                          <a:latin typeface="宋体" panose="02010600030101010101" pitchFamily="2" charset="-122"/>
                        </a:rPr>
                        <a:t>您是否在早晨醒来后的第</a:t>
                      </a:r>
                      <a:r>
                        <a:rPr lang="en-US" altLang="zh-CN" sz="1600" b="1">
                          <a:latin typeface="宋体" panose="02010600030101010101" pitchFamily="2" charset="-122"/>
                        </a:rPr>
                        <a:t>1</a:t>
                      </a:r>
                      <a:r>
                        <a:rPr lang="zh-CN" altLang="en-US" sz="1600" b="1" dirty="0">
                          <a:latin typeface="宋体" panose="02010600030101010101" pitchFamily="2" charset="-122"/>
                        </a:rPr>
                        <a:t>小时内吸烟最多</a:t>
                      </a:r>
                      <a:r>
                        <a:rPr lang="en-US" altLang="zh-CN" sz="1600" b="1">
                          <a:latin typeface="宋体" panose="02010600030101010101" pitchFamily="2" charset="-122"/>
                        </a:rPr>
                        <a:t>?</a:t>
                      </a:r>
                      <a:endParaRPr lang="en-US" altLang="zh-CN" sz="1600" b="1">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dirty="0">
                          <a:latin typeface="宋体" panose="02010600030101010101" pitchFamily="2" charset="-122"/>
                        </a:rPr>
                        <a:t>否</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dirty="0">
                          <a:latin typeface="宋体" panose="02010600030101010101" pitchFamily="2" charset="-122"/>
                        </a:rPr>
                        <a:t>是</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endParaRPr lang="zh-CN" altLang="en-US" sz="1400" dirty="0">
                        <a:latin typeface="黑体" panose="02010609060101010101" pitchFamily="49" charset="-122"/>
                        <a:ea typeface="黑体" panose="02010609060101010101" pitchFamily="49"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r>
              <a:tr h="581025">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r>
                        <a:rPr lang="zh-CN" altLang="en-US" sz="1600" b="1" dirty="0">
                          <a:latin typeface="宋体" panose="02010600030101010101" pitchFamily="2" charset="-122"/>
                        </a:rPr>
                        <a:t>如果您患病卧床是否还会吸烟</a:t>
                      </a:r>
                      <a:r>
                        <a:rPr lang="en-US" altLang="zh-CN" sz="1600" b="1">
                          <a:latin typeface="宋体" panose="02010600030101010101" pitchFamily="2" charset="-122"/>
                        </a:rPr>
                        <a:t>?</a:t>
                      </a:r>
                      <a:endParaRPr lang="en-US" altLang="zh-CN" sz="1600" b="1">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dirty="0">
                          <a:latin typeface="宋体" panose="02010600030101010101" pitchFamily="2" charset="-122"/>
                        </a:rPr>
                        <a:t>否</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r>
                        <a:rPr lang="zh-CN" altLang="en-US" sz="1400" b="1" dirty="0">
                          <a:latin typeface="宋体" panose="02010600030101010101" pitchFamily="2" charset="-122"/>
                        </a:rPr>
                        <a:t>是</a:t>
                      </a: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gn="ctr">
                        <a:lnSpc>
                          <a:spcPct val="90000"/>
                        </a:lnSpc>
                        <a:buNone/>
                      </a:pPr>
                      <a:endParaRPr lang="zh-CN" altLang="en-US" sz="1400" b="1" dirty="0">
                        <a:latin typeface="宋体" panose="02010600030101010101" pitchFamily="2"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0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ClrTx/>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ClrTx/>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ClrTx/>
                        <a:buSzTx/>
                        <a:buFontTx/>
                        <a:buChar char="»"/>
                        <a:defRPr sz="16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0" lvl="0" indent="0">
                        <a:lnSpc>
                          <a:spcPct val="90000"/>
                        </a:lnSpc>
                        <a:buNone/>
                      </a:pPr>
                      <a:endParaRPr lang="zh-CN" altLang="en-US" sz="1400" dirty="0">
                        <a:latin typeface="黑体" panose="02010609060101010101" pitchFamily="49" charset="-122"/>
                        <a:ea typeface="黑体" panose="02010609060101010101" pitchFamily="49" charset="-122"/>
                      </a:endParaRPr>
                    </a:p>
                  </a:txBody>
                  <a:tcPr marL="0" marR="0" marT="0" marB="0" anchor="ctr" anchorCtr="1">
                    <a:lnL w="12700" cap="flat" cmpd="sng">
                      <a:solidFill>
                        <a:srgbClr val="CCFFFF"/>
                      </a:solidFill>
                      <a:prstDash val="solid"/>
                      <a:headEnd type="none" w="med" len="med"/>
                      <a:tailEnd type="none" w="med" len="med"/>
                    </a:lnL>
                    <a:lnR w="12700" cap="flat" cmpd="sng">
                      <a:solidFill>
                        <a:srgbClr val="CCFFFF"/>
                      </a:solidFill>
                      <a:prstDash val="solid"/>
                      <a:headEnd type="none" w="med" len="med"/>
                      <a:tailEnd type="none" w="med" len="med"/>
                    </a:lnR>
                    <a:lnT w="12700" cap="flat" cmpd="sng">
                      <a:solidFill>
                        <a:srgbClr val="CCFFFF"/>
                      </a:solidFill>
                      <a:prstDash val="solid"/>
                      <a:headEnd type="none" w="med" len="med"/>
                      <a:tailEnd type="none" w="med" len="med"/>
                    </a:lnT>
                    <a:lnB w="12700" cap="flat" cmpd="sng">
                      <a:solidFill>
                        <a:srgbClr val="CCFFFF"/>
                      </a:solidFill>
                      <a:prstDash val="solid"/>
                      <a:headEnd type="none" w="med" len="med"/>
                      <a:tailEnd type="none" w="med" len="med"/>
                    </a:lnB>
                    <a:lnTlToBr>
                      <a:noFill/>
                    </a:lnTlToBr>
                    <a:lnBlToTr>
                      <a:noFill/>
                    </a:lnBlToTr>
                    <a:noFill/>
                  </a:tcPr>
                </a:tc>
              </a:tr>
            </a:tbl>
          </a:graphicData>
        </a:graphic>
      </p:graphicFrame>
      <p:sp>
        <p:nvSpPr>
          <p:cNvPr id="31803" name="矩形 746555"/>
          <p:cNvSpPr/>
          <p:nvPr/>
        </p:nvSpPr>
        <p:spPr>
          <a:xfrm>
            <a:off x="971550" y="6011863"/>
            <a:ext cx="8013700" cy="825500"/>
          </a:xfrm>
          <a:prstGeom prst="rect">
            <a:avLst/>
          </a:prstGeom>
          <a:noFill/>
          <a:ln w="12700">
            <a:noFill/>
          </a:ln>
        </p:spPr>
        <p:txBody>
          <a:bodyPr anchor="t" anchorCtr="0">
            <a:spAutoFit/>
          </a:bodyPr>
          <a:p>
            <a:pPr defTabSz="624205">
              <a:lnSpc>
                <a:spcPct val="100000"/>
              </a:lnSpc>
              <a:spcBef>
                <a:spcPct val="0"/>
              </a:spcBef>
              <a:tabLst>
                <a:tab pos="1344930" algn="l"/>
              </a:tabLst>
            </a:pPr>
            <a:r>
              <a:rPr lang="zh-CN" altLang="en-US" sz="1600" dirty="0">
                <a:latin typeface="宋体" panose="02010600030101010101" pitchFamily="2" charset="-122"/>
              </a:rPr>
              <a:t>评分</a:t>
            </a:r>
            <a:r>
              <a:rPr lang="en-US" altLang="zh-CN" sz="1600" dirty="0">
                <a:latin typeface="宋体" panose="02010600030101010101" pitchFamily="2" charset="-122"/>
              </a:rPr>
              <a:t>1-3</a:t>
            </a:r>
            <a:r>
              <a:rPr lang="zh-CN" altLang="en-US" sz="1600" dirty="0">
                <a:latin typeface="宋体" panose="02010600030101010101" pitchFamily="2" charset="-122"/>
              </a:rPr>
              <a:t>分：	尼古丁轻度依赖。建议使用戒烟辅助药，或靠毅力戒烟。</a:t>
            </a:r>
            <a:endParaRPr lang="zh-CN" altLang="en-US" sz="1600" dirty="0">
              <a:latin typeface="宋体" panose="02010600030101010101" pitchFamily="2" charset="-122"/>
            </a:endParaRPr>
          </a:p>
          <a:p>
            <a:pPr defTabSz="624205">
              <a:lnSpc>
                <a:spcPct val="100000"/>
              </a:lnSpc>
              <a:spcBef>
                <a:spcPct val="0"/>
              </a:spcBef>
              <a:tabLst>
                <a:tab pos="1344930" algn="l"/>
              </a:tabLst>
            </a:pPr>
            <a:r>
              <a:rPr lang="zh-CN" altLang="en-US" sz="1600" dirty="0">
                <a:latin typeface="宋体" panose="02010600030101010101" pitchFamily="2" charset="-122"/>
              </a:rPr>
              <a:t>评分</a:t>
            </a:r>
            <a:r>
              <a:rPr lang="en-US" altLang="zh-CN" sz="1600" dirty="0">
                <a:latin typeface="宋体" panose="02010600030101010101" pitchFamily="2" charset="-122"/>
              </a:rPr>
              <a:t>4-6</a:t>
            </a:r>
            <a:r>
              <a:rPr lang="zh-CN" altLang="en-US" sz="1600" dirty="0">
                <a:latin typeface="宋体" panose="02010600030101010101" pitchFamily="2" charset="-122"/>
              </a:rPr>
              <a:t>分：	尼古丁中度依赖。建议使用戒烟辅助药。</a:t>
            </a:r>
            <a:endParaRPr lang="zh-CN" altLang="en-US" sz="1600" dirty="0">
              <a:latin typeface="宋体" panose="02010600030101010101" pitchFamily="2" charset="-122"/>
            </a:endParaRPr>
          </a:p>
          <a:p>
            <a:pPr defTabSz="624205">
              <a:lnSpc>
                <a:spcPct val="100000"/>
              </a:lnSpc>
              <a:spcBef>
                <a:spcPct val="0"/>
              </a:spcBef>
              <a:tabLst>
                <a:tab pos="1344930" algn="l"/>
              </a:tabLst>
            </a:pPr>
            <a:r>
              <a:rPr lang="zh-CN" altLang="en-US" sz="1600" dirty="0">
                <a:latin typeface="宋体" panose="02010600030101010101" pitchFamily="2" charset="-122"/>
              </a:rPr>
              <a:t>评分大于</a:t>
            </a:r>
            <a:r>
              <a:rPr lang="en-US" altLang="zh-CN" sz="1600" dirty="0">
                <a:latin typeface="宋体" panose="02010600030101010101" pitchFamily="2" charset="-122"/>
              </a:rPr>
              <a:t>7</a:t>
            </a:r>
            <a:r>
              <a:rPr lang="zh-CN" altLang="en-US" sz="1600" dirty="0">
                <a:latin typeface="宋体" panose="02010600030101010101" pitchFamily="2" charset="-122"/>
              </a:rPr>
              <a:t>分：	尼古丁重度依赖。建议使用戒烟辅助药。</a:t>
            </a:r>
            <a:endParaRPr lang="zh-CN" altLang="en-US" sz="1600" dirty="0">
              <a:latin typeface="宋体" panose="02010600030101010101" pitchFamily="2" charset="-122"/>
            </a:endParaRPr>
          </a:p>
        </p:txBody>
      </p:sp>
      <p:sp>
        <p:nvSpPr>
          <p:cNvPr id="746557" name="矩形 746556"/>
          <p:cNvSpPr/>
          <p:nvPr/>
        </p:nvSpPr>
        <p:spPr>
          <a:xfrm>
            <a:off x="760413" y="187325"/>
            <a:ext cx="7993063" cy="1066800"/>
          </a:xfrm>
          <a:prstGeom prst="rect">
            <a:avLst/>
          </a:prstGeom>
          <a:noFill/>
          <a:ln w="9525">
            <a:noFill/>
          </a:ln>
        </p:spPr>
        <p:txBody>
          <a:bodyPr/>
          <a:lstStyle>
            <a:lvl1pPr marL="34290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sz="240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95000"/>
              </a:lnSpc>
              <a:spcBef>
                <a:spcPct val="15000"/>
              </a:spcBef>
              <a:spcAft>
                <a:spcPct val="0"/>
              </a:spcAft>
              <a:buSzTx/>
              <a:buFontTx/>
              <a:buChar char="–"/>
              <a:defRPr sz="22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10000"/>
              </a:spcBef>
              <a:spcAft>
                <a:spcPct val="0"/>
              </a:spcAft>
              <a:buSzTx/>
              <a:buFontTx/>
              <a:buChar char="•"/>
              <a:defRPr sz="20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10000"/>
              </a:spcBef>
              <a:spcAft>
                <a:spcPct val="0"/>
              </a:spcAft>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10000"/>
              </a:spcBef>
              <a:spcAft>
                <a:spcPct val="0"/>
              </a:spcAft>
              <a:buSzTx/>
              <a:buFontTx/>
              <a:buChar char="»"/>
              <a:defRPr sz="1800" b="0" i="0" u="none" kern="1200" baseline="0">
                <a:solidFill>
                  <a:schemeClr val="tx1"/>
                </a:solidFill>
                <a:effectLst>
                  <a:outerShdw blurRad="38100" dist="38100" dir="2700000">
                    <a:srgbClr val="000000"/>
                  </a:outerShdw>
                </a:effectLst>
                <a:latin typeface="Arial" panose="020B0604020202020204" pitchFamily="34" charset="0"/>
                <a:ea typeface="宋体" panose="02010600030101010101" pitchFamily="2" charset="-122"/>
              </a:defRPr>
            </a:lvl5p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None/>
              <a:defRPr/>
            </a:pPr>
            <a:endPar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
        <p:nvSpPr>
          <p:cNvPr id="746560" name="标题 746559"/>
          <p:cNvSpPr>
            <a:spLocks noGrp="1"/>
          </p:cNvSpPr>
          <p:nvPr>
            <p:ph type="title"/>
          </p:nvPr>
        </p:nvSpPr>
        <p:spPr>
          <a:xfrm>
            <a:off x="760413" y="187325"/>
            <a:ext cx="8518525" cy="1082675"/>
          </a:xfrm>
        </p:spPr>
        <p:txBody>
          <a:bodyPr vert="horz" wrap="square" lIns="45720" tIns="45720" rIns="9144" bIns="45720" anchor="ct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3.2</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第</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一步    </a:t>
            </a:r>
            <a:r>
              <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ASK —</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询问：了解患者是否吸烟</a:t>
            </a:r>
            <a:endPar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mj-lt"/>
              <a:ea typeface="+mj-ea"/>
              <a:cs typeface="+mj-cs"/>
            </a:endParaRPr>
          </a:p>
        </p:txBody>
      </p:sp>
      <p:sp>
        <p:nvSpPr>
          <p:cNvPr id="746562" name="文本框 746561"/>
          <p:cNvSpPr txBox="1"/>
          <p:nvPr/>
        </p:nvSpPr>
        <p:spPr>
          <a:xfrm>
            <a:off x="1254125" y="1222375"/>
            <a:ext cx="2941638" cy="493713"/>
          </a:xfrm>
          <a:prstGeom prst="rect">
            <a:avLst/>
          </a:prstGeom>
          <a:noFill/>
          <a:ln w="9525">
            <a:noFill/>
          </a:ln>
        </p:spPr>
        <p:txBody>
          <a:bodyPr wrap="none">
            <a:spAutoFit/>
          </a:bodyPr>
          <a:lstStyle/>
          <a:p>
            <a:pPr marL="342900" marR="0" indent="-342900" defTabSz="914400">
              <a:buClr>
                <a:srgbClr val="FF9900"/>
              </a:buClr>
              <a:buSzPct val="125000"/>
              <a:buFont typeface="Wingdings" panose="05000000000000000000" pitchFamily="2" charset="2"/>
              <a:buNone/>
              <a:defRPr/>
            </a:pPr>
            <a:r>
              <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评估尼古丁依赖程度</a:t>
            </a:r>
            <a:endPar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8547" name="文本占位符 748546"/>
          <p:cNvSpPr>
            <a:spLocks noGrp="1"/>
          </p:cNvSpPr>
          <p:nvPr>
            <p:ph idx="1"/>
          </p:nvPr>
        </p:nvSpPr>
        <p:spPr>
          <a:xfrm>
            <a:off x="685800" y="2662238"/>
            <a:ext cx="8229600" cy="3886200"/>
          </a:xfrm>
        </p:spPr>
        <p:txBody>
          <a:bodyPr/>
          <a:lstStyle/>
          <a:p>
            <a:pPr marL="342900" marR="0" lvl="0" indent="-342900" algn="l" defTabSz="914400" rtl="0" eaLnBrk="1" fontAlgn="base" latinLnBrk="0" hangingPunct="1">
              <a:lnSpc>
                <a:spcPct val="14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清晰的、强烈的、个性化的方式</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4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建议每一位吸烟者戒烟</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4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联系病情、量身定做、切中要害</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4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列举数据、实例</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p:txBody>
      </p:sp>
      <p:sp>
        <p:nvSpPr>
          <p:cNvPr id="748548" name="矩形 748547"/>
          <p:cNvSpPr/>
          <p:nvPr/>
        </p:nvSpPr>
        <p:spPr>
          <a:xfrm>
            <a:off x="368300" y="239713"/>
            <a:ext cx="8910638" cy="1082675"/>
          </a:xfrm>
          <a:prstGeom prst="rect">
            <a:avLst/>
          </a:prstGeom>
          <a:noFill/>
          <a:ln w="9525">
            <a:noFill/>
          </a:ln>
        </p:spPr>
        <p:txBody>
          <a:bodyPr lIns="45720" rIns="9144" anchor="ct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3.3</a:t>
            </a:r>
            <a:r>
              <a:rPr kumimoji="0" lang="zh-CN" altLang="en-US"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第二步   </a:t>
            </a:r>
            <a:r>
              <a:rPr kumimoji="0" lang="en-US" altLang="zh-CN"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ADVISE—</a:t>
            </a:r>
            <a:r>
              <a:rPr kumimoji="0" lang="zh-CN" altLang="en-US"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建议：强化吸烟者的</a:t>
            </a:r>
            <a:br>
              <a:rPr kumimoji="0" lang="zh-CN" altLang="en-US"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br>
            <a:r>
              <a:rPr kumimoji="0" lang="zh-CN" altLang="en-US"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                               戒烟意识 </a:t>
            </a:r>
            <a:endParaRPr kumimoji="0" lang="zh-CN" altLang="en-US" sz="3400" b="1" i="0" u="none" strike="noStrike" kern="1200" cap="none" spc="0" normalizeH="0" baseline="0" noProof="0" dirty="0" smtClean="0">
              <a:ln>
                <a:noFill/>
              </a:ln>
              <a:solidFill>
                <a:srgbClr val="CCFFFF"/>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748549" name="文本框 748548"/>
          <p:cNvSpPr txBox="1"/>
          <p:nvPr/>
        </p:nvSpPr>
        <p:spPr>
          <a:xfrm>
            <a:off x="760413" y="2008188"/>
            <a:ext cx="5888038" cy="493713"/>
          </a:xfrm>
          <a:prstGeom prst="rect">
            <a:avLst/>
          </a:prstGeom>
          <a:noFill/>
          <a:ln w="9525">
            <a:noFill/>
          </a:ln>
        </p:spPr>
        <p:txBody>
          <a:bodyPr wrap="none">
            <a:spAutoFit/>
          </a:bodyPr>
          <a:lstStyle/>
          <a:p>
            <a:pPr marL="342900" marR="0" indent="-342900" defTabSz="914400">
              <a:buClr>
                <a:srgbClr val="FF9900"/>
              </a:buClr>
              <a:buSzPct val="125000"/>
              <a:buFont typeface="Wingdings" panose="05000000000000000000" pitchFamily="2" charset="2"/>
              <a:buNone/>
              <a:defRPr/>
            </a:pPr>
            <a:r>
              <a:rPr kumimoji="0" lang="en-US" altLang="zh-CN"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a:t>
            </a:r>
            <a:r>
              <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您必须完全戒烟” </a:t>
            </a:r>
            <a:r>
              <a:rPr kumimoji="0" lang="en-US" altLang="zh-CN"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―Say to each smoker</a:t>
            </a:r>
            <a:endPar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9571" name="文本占位符 749570"/>
          <p:cNvSpPr>
            <a:spLocks noGrp="1"/>
          </p:cNvSpPr>
          <p:nvPr>
            <p:ph idx="1"/>
          </p:nvPr>
        </p:nvSpPr>
        <p:spPr>
          <a:xfrm>
            <a:off x="685800" y="3105150"/>
            <a:ext cx="8229600" cy="1377950"/>
          </a:xfrm>
        </p:spPr>
        <p:txBody>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800" b="1" i="0" u="none" strike="noStrike" kern="1200" cap="none" spc="0" normalizeH="0" baseline="0" noProof="1">
                <a:ln>
                  <a:noFill/>
                </a:ln>
                <a:solidFill>
                  <a:schemeClr val="tx1"/>
                </a:solidFill>
                <a:effectLst/>
                <a:uLnTx/>
                <a:uFillTx/>
                <a:latin typeface="+mn-lt"/>
                <a:ea typeface="+mn-ea"/>
                <a:cs typeface="+mn-cs"/>
              </a:rPr>
              <a:t>询问</a:t>
            </a:r>
            <a:r>
              <a:rPr kumimoji="0" lang="zh-CN" altLang="en-US" sz="2800" b="1" i="0" u="none" strike="noStrike" kern="1200" cap="none" spc="0" normalizeH="0" baseline="0" noProof="1">
                <a:ln>
                  <a:noFill/>
                </a:ln>
                <a:solidFill>
                  <a:schemeClr val="accent1"/>
                </a:solidFill>
                <a:effectLst/>
                <a:uLnTx/>
                <a:uFillTx/>
                <a:latin typeface="+mn-lt"/>
                <a:ea typeface="+mn-ea"/>
                <a:cs typeface="+mn-cs"/>
              </a:rPr>
              <a:t>每一个</a:t>
            </a:r>
            <a:r>
              <a:rPr kumimoji="0" lang="zh-CN" altLang="en-US" sz="2800" b="1" i="0" u="none" strike="noStrike" kern="1200" cap="none" spc="0" normalizeH="0" baseline="0" noProof="1">
                <a:ln>
                  <a:noFill/>
                </a:ln>
                <a:solidFill>
                  <a:schemeClr val="tx1"/>
                </a:solidFill>
                <a:effectLst/>
                <a:uLnTx/>
                <a:uFillTx/>
                <a:latin typeface="+mn-lt"/>
                <a:ea typeface="+mn-ea"/>
                <a:cs typeface="+mn-cs"/>
              </a:rPr>
              <a:t>吸烟者</a:t>
            </a:r>
            <a:endParaRPr kumimoji="0" lang="zh-CN" altLang="en-US" sz="2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800" b="1" i="0" u="none" strike="noStrike" kern="1200" cap="none" spc="0" normalizeH="0" baseline="0" noProof="1">
                <a:ln>
                  <a:noFill/>
                </a:ln>
                <a:solidFill>
                  <a:schemeClr val="tx1"/>
                </a:solidFill>
                <a:effectLst/>
                <a:uLnTx/>
                <a:uFillTx/>
                <a:latin typeface="+mn-lt"/>
                <a:ea typeface="+mn-ea"/>
                <a:cs typeface="+mn-cs"/>
              </a:rPr>
              <a:t>语气严肃</a:t>
            </a:r>
            <a:endParaRPr kumimoji="0" lang="zh-CN" altLang="en-US" sz="2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
        <p:nvSpPr>
          <p:cNvPr id="749572" name="矩形 749571"/>
          <p:cNvSpPr/>
          <p:nvPr/>
        </p:nvSpPr>
        <p:spPr>
          <a:xfrm>
            <a:off x="-42862" y="239713"/>
            <a:ext cx="9672638"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3.4</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第</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三步 </a:t>
            </a:r>
            <a:r>
              <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Assess — </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评估：明确吸烟者戒烟的意愿</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
        <p:nvSpPr>
          <p:cNvPr id="749573" name="文本框 749572"/>
          <p:cNvSpPr txBox="1"/>
          <p:nvPr/>
        </p:nvSpPr>
        <p:spPr>
          <a:xfrm>
            <a:off x="760413" y="2065338"/>
            <a:ext cx="6130925" cy="493713"/>
          </a:xfrm>
          <a:prstGeom prst="rect">
            <a:avLst/>
          </a:prstGeom>
          <a:noFill/>
          <a:ln w="9525">
            <a:noFill/>
          </a:ln>
        </p:spPr>
        <p:txBody>
          <a:bodyPr wrap="none">
            <a:spAutoFit/>
          </a:bodyPr>
          <a:lstStyle/>
          <a:p>
            <a:pPr marL="342900" marR="0" indent="-342900" defTabSz="914400">
              <a:buClr>
                <a:srgbClr val="FF9900"/>
              </a:buClr>
              <a:buSzPct val="125000"/>
              <a:buFont typeface="Wingdings" panose="05000000000000000000" pitchFamily="2" charset="2"/>
              <a:buNone/>
              <a:defRPr/>
            </a:pPr>
            <a:r>
              <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“您希望尝试戒烟吗？” </a:t>
            </a:r>
            <a:r>
              <a:rPr kumimoji="0" lang="en-US" altLang="zh-CN"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―Ask each smoker</a:t>
            </a:r>
            <a:endPar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文本框 750593"/>
          <p:cNvSpPr txBox="1"/>
          <p:nvPr/>
        </p:nvSpPr>
        <p:spPr>
          <a:xfrm>
            <a:off x="3233738" y="2057400"/>
            <a:ext cx="2638425" cy="457200"/>
          </a:xfrm>
          <a:prstGeom prst="rect">
            <a:avLst/>
          </a:prstGeom>
          <a:solidFill>
            <a:srgbClr val="FFFFFF"/>
          </a:solidFill>
          <a:ln w="9525" cap="flat" cmpd="sng">
            <a:solidFill>
              <a:srgbClr val="000000"/>
            </a:solidFill>
            <a:prstDash val="solid"/>
            <a:miter/>
            <a:headEnd type="none" w="med" len="med"/>
            <a:tailEnd type="none" w="med" len="med"/>
          </a:ln>
        </p:spPr>
        <p:txBody>
          <a:bodyPr anchor="t" anchorCtr="0"/>
          <a:p>
            <a:pPr algn="ctr">
              <a:lnSpc>
                <a:spcPct val="100000"/>
              </a:lnSpc>
              <a:spcBef>
                <a:spcPct val="0"/>
              </a:spcBef>
            </a:pPr>
            <a:r>
              <a:rPr lang="zh-CN" altLang="en-US" sz="1800" b="1" dirty="0">
                <a:solidFill>
                  <a:schemeClr val="bg1"/>
                </a:solidFill>
                <a:latin typeface="Times New Roman" panose="02020603050405020304" pitchFamily="18" charset="0"/>
              </a:rPr>
              <a:t>您希望尝试戒烟吗？</a:t>
            </a:r>
            <a:endParaRPr lang="zh-CN" altLang="en-US" sz="3200" b="1" dirty="0">
              <a:solidFill>
                <a:schemeClr val="bg1"/>
              </a:solidFill>
              <a:latin typeface="Arial" panose="020B0604020202020204" pitchFamily="34" charset="0"/>
            </a:endParaRPr>
          </a:p>
        </p:txBody>
      </p:sp>
      <p:sp>
        <p:nvSpPr>
          <p:cNvPr id="35842" name="文本框 750594"/>
          <p:cNvSpPr txBox="1"/>
          <p:nvPr/>
        </p:nvSpPr>
        <p:spPr>
          <a:xfrm>
            <a:off x="5953125" y="3533775"/>
            <a:ext cx="2505075" cy="809625"/>
          </a:xfrm>
          <a:prstGeom prst="rect">
            <a:avLst/>
          </a:prstGeom>
          <a:solidFill>
            <a:srgbClr val="FFFFFF"/>
          </a:solidFill>
          <a:ln w="9525" cap="flat" cmpd="sng">
            <a:solidFill>
              <a:srgbClr val="000000"/>
            </a:solidFill>
            <a:prstDash val="solid"/>
            <a:miter/>
            <a:headEnd type="none" w="med" len="med"/>
            <a:tailEnd type="none" w="med" len="med"/>
          </a:ln>
        </p:spPr>
        <p:txBody>
          <a:bodyPr anchor="t" anchorCtr="0"/>
          <a:p>
            <a:pPr>
              <a:lnSpc>
                <a:spcPct val="100000"/>
              </a:lnSpc>
              <a:spcBef>
                <a:spcPct val="0"/>
              </a:spcBef>
            </a:pPr>
            <a:r>
              <a:rPr lang="zh-CN" altLang="en-US" sz="1600" b="1" dirty="0">
                <a:solidFill>
                  <a:srgbClr val="FF0000"/>
                </a:solidFill>
                <a:latin typeface="Times New Roman" panose="02020603050405020304" pitchFamily="18" charset="0"/>
                <a:ea typeface="黑体" panose="02010609060101010101" pitchFamily="49" charset="-122"/>
              </a:rPr>
              <a:t>行动：</a:t>
            </a:r>
            <a:r>
              <a:rPr lang="zh-CN" altLang="en-US" sz="1600" b="1" dirty="0">
                <a:solidFill>
                  <a:schemeClr val="bg1"/>
                </a:solidFill>
                <a:latin typeface="宋体" panose="02010600030101010101" pitchFamily="2" charset="-122"/>
              </a:rPr>
              <a:t>发放宣传资料</a:t>
            </a:r>
            <a:endParaRPr lang="zh-CN" altLang="en-US" sz="1600" b="1" dirty="0">
              <a:solidFill>
                <a:schemeClr val="bg1"/>
              </a:solidFill>
              <a:latin typeface="宋体" panose="02010600030101010101" pitchFamily="2" charset="-122"/>
            </a:endParaRPr>
          </a:p>
          <a:p>
            <a:pPr algn="just">
              <a:lnSpc>
                <a:spcPct val="100000"/>
              </a:lnSpc>
              <a:spcBef>
                <a:spcPct val="0"/>
              </a:spcBef>
            </a:pPr>
            <a:r>
              <a:rPr lang="zh-CN" altLang="en-US" sz="1600" b="1" dirty="0">
                <a:solidFill>
                  <a:schemeClr val="bg1"/>
                </a:solidFill>
                <a:latin typeface="宋体" panose="02010600030101010101" pitchFamily="2" charset="-122"/>
              </a:rPr>
              <a:t>      安排下一次的随诊</a:t>
            </a:r>
            <a:endParaRPr lang="zh-CN" altLang="en-US" sz="1600" b="1" dirty="0">
              <a:solidFill>
                <a:schemeClr val="bg1"/>
              </a:solidFill>
              <a:latin typeface="宋体" panose="02010600030101010101" pitchFamily="2" charset="-122"/>
            </a:endParaRPr>
          </a:p>
          <a:p>
            <a:pPr>
              <a:lnSpc>
                <a:spcPct val="100000"/>
              </a:lnSpc>
              <a:spcBef>
                <a:spcPct val="0"/>
              </a:spcBef>
            </a:pPr>
            <a:endParaRPr lang="zh-CN" altLang="en-US" sz="1600" b="1" dirty="0">
              <a:solidFill>
                <a:schemeClr val="bg1"/>
              </a:solidFill>
              <a:latin typeface="Arial" panose="020B0604020202020204" pitchFamily="34" charset="0"/>
              <a:ea typeface="黑体" panose="02010609060101010101" pitchFamily="49" charset="-122"/>
            </a:endParaRPr>
          </a:p>
        </p:txBody>
      </p:sp>
      <p:sp>
        <p:nvSpPr>
          <p:cNvPr id="35843" name="文本框 750595"/>
          <p:cNvSpPr txBox="1"/>
          <p:nvPr/>
        </p:nvSpPr>
        <p:spPr>
          <a:xfrm>
            <a:off x="381000" y="3505200"/>
            <a:ext cx="4495800" cy="2057400"/>
          </a:xfrm>
          <a:prstGeom prst="rect">
            <a:avLst/>
          </a:prstGeom>
          <a:solidFill>
            <a:srgbClr val="FFFFFF"/>
          </a:solidFill>
          <a:ln w="9525" cap="flat" cmpd="sng">
            <a:solidFill>
              <a:srgbClr val="000000"/>
            </a:solidFill>
            <a:prstDash val="solid"/>
            <a:miter/>
            <a:headEnd type="none" w="med" len="med"/>
            <a:tailEnd type="none" w="med" len="med"/>
          </a:ln>
        </p:spPr>
        <p:txBody>
          <a:bodyPr anchor="t" anchorCtr="0"/>
          <a:p>
            <a:pPr>
              <a:lnSpc>
                <a:spcPct val="100000"/>
              </a:lnSpc>
              <a:spcBef>
                <a:spcPct val="0"/>
              </a:spcBef>
            </a:pPr>
            <a:r>
              <a:rPr lang="zh-CN" altLang="en-US" sz="1600" b="1" dirty="0">
                <a:solidFill>
                  <a:srgbClr val="FF0000"/>
                </a:solidFill>
                <a:latin typeface="Arial" panose="020B0604020202020204" pitchFamily="34" charset="0"/>
              </a:rPr>
              <a:t>策略：</a:t>
            </a:r>
            <a:r>
              <a:rPr lang="zh-CN" altLang="en-US" sz="1600" b="1" dirty="0">
                <a:solidFill>
                  <a:schemeClr val="bg1"/>
                </a:solidFill>
                <a:latin typeface="Arial" panose="020B0604020202020204" pitchFamily="34" charset="0"/>
              </a:rPr>
              <a:t>明确障碍，具体支持</a:t>
            </a:r>
            <a:endParaRPr lang="zh-CN" altLang="en-US" sz="1600" b="1" dirty="0">
              <a:solidFill>
                <a:schemeClr val="bg1"/>
              </a:solidFill>
              <a:latin typeface="Arial" panose="020B0604020202020204" pitchFamily="34" charset="0"/>
            </a:endParaRPr>
          </a:p>
          <a:p>
            <a:pPr>
              <a:lnSpc>
                <a:spcPct val="100000"/>
              </a:lnSpc>
              <a:spcBef>
                <a:spcPct val="0"/>
              </a:spcBef>
            </a:pPr>
            <a:r>
              <a:rPr lang="zh-CN" altLang="en-US" sz="1600" b="1" dirty="0">
                <a:solidFill>
                  <a:srgbClr val="FF0000"/>
                </a:solidFill>
                <a:latin typeface="Arial" panose="020B0604020202020204" pitchFamily="34" charset="0"/>
              </a:rPr>
              <a:t>信息：</a:t>
            </a:r>
            <a:r>
              <a:rPr lang="zh-CN" altLang="en-US" sz="1600" b="1" dirty="0">
                <a:solidFill>
                  <a:schemeClr val="bg1"/>
                </a:solidFill>
                <a:latin typeface="Arial" panose="020B0604020202020204" pitchFamily="34" charset="0"/>
              </a:rPr>
              <a:t>戒烟是一个艰难的过程，经常需要医生和药物的协助；可能需多次尝试，但最终会成功</a:t>
            </a:r>
            <a:endParaRPr lang="zh-CN" altLang="en-US" sz="1400" b="1" dirty="0">
              <a:solidFill>
                <a:schemeClr val="bg1"/>
              </a:solidFill>
              <a:latin typeface="Arial" panose="020B0604020202020204" pitchFamily="34" charset="0"/>
            </a:endParaRPr>
          </a:p>
          <a:p>
            <a:pPr>
              <a:lnSpc>
                <a:spcPct val="100000"/>
              </a:lnSpc>
              <a:spcBef>
                <a:spcPct val="0"/>
              </a:spcBef>
            </a:pPr>
            <a:r>
              <a:rPr lang="zh-CN" altLang="en-US" sz="1600" b="1" dirty="0">
                <a:solidFill>
                  <a:srgbClr val="FF0000"/>
                </a:solidFill>
                <a:latin typeface="Arial" panose="020B0604020202020204" pitchFamily="34" charset="0"/>
              </a:rPr>
              <a:t>行动：</a:t>
            </a:r>
            <a:r>
              <a:rPr lang="zh-CN" altLang="en-US" sz="1600" b="1" dirty="0">
                <a:solidFill>
                  <a:schemeClr val="bg1"/>
                </a:solidFill>
                <a:latin typeface="Arial" panose="020B0604020202020204" pitchFamily="34" charset="0"/>
              </a:rPr>
              <a:t>发放宣传资料</a:t>
            </a:r>
            <a:endParaRPr lang="zh-CN" altLang="en-US" sz="1600" b="1" dirty="0">
              <a:solidFill>
                <a:schemeClr val="bg1"/>
              </a:solidFill>
              <a:latin typeface="Arial" panose="020B0604020202020204" pitchFamily="34" charset="0"/>
            </a:endParaRPr>
          </a:p>
          <a:p>
            <a:pPr>
              <a:lnSpc>
                <a:spcPct val="100000"/>
              </a:lnSpc>
              <a:spcBef>
                <a:spcPct val="0"/>
              </a:spcBef>
            </a:pPr>
            <a:r>
              <a:rPr lang="zh-CN" altLang="en-US" sz="1600" b="1" dirty="0">
                <a:solidFill>
                  <a:schemeClr val="bg1"/>
                </a:solidFill>
                <a:latin typeface="Arial" panose="020B0604020202020204" pitchFamily="34" charset="0"/>
              </a:rPr>
              <a:t>           确定戒烟日期</a:t>
            </a:r>
            <a:endParaRPr lang="zh-CN" altLang="en-US" sz="1600" b="1" dirty="0">
              <a:solidFill>
                <a:schemeClr val="bg1"/>
              </a:solidFill>
              <a:latin typeface="Arial" panose="020B0604020202020204" pitchFamily="34" charset="0"/>
            </a:endParaRPr>
          </a:p>
          <a:p>
            <a:pPr>
              <a:lnSpc>
                <a:spcPct val="100000"/>
              </a:lnSpc>
              <a:spcBef>
                <a:spcPct val="0"/>
              </a:spcBef>
            </a:pPr>
            <a:r>
              <a:rPr lang="zh-CN" altLang="en-US" sz="1600" b="1" dirty="0">
                <a:solidFill>
                  <a:schemeClr val="bg1"/>
                </a:solidFill>
                <a:latin typeface="Arial" panose="020B0604020202020204" pitchFamily="34" charset="0"/>
              </a:rPr>
              <a:t>           戒烟的策略：心理治疗＋药物治疗</a:t>
            </a:r>
            <a:endParaRPr lang="zh-CN" altLang="en-US" sz="1600" b="1" dirty="0">
              <a:solidFill>
                <a:schemeClr val="bg1"/>
              </a:solidFill>
              <a:latin typeface="Arial" panose="020B0604020202020204" pitchFamily="34" charset="0"/>
            </a:endParaRPr>
          </a:p>
          <a:p>
            <a:pPr>
              <a:lnSpc>
                <a:spcPct val="100000"/>
              </a:lnSpc>
              <a:spcBef>
                <a:spcPct val="0"/>
              </a:spcBef>
            </a:pPr>
            <a:r>
              <a:rPr lang="zh-CN" altLang="en-US" sz="1600" b="1" dirty="0">
                <a:solidFill>
                  <a:schemeClr val="bg1"/>
                </a:solidFill>
                <a:latin typeface="Arial" panose="020B0604020202020204" pitchFamily="34" charset="0"/>
              </a:rPr>
              <a:t>           建议患者咨询戒烟门诊或电话热线</a:t>
            </a:r>
            <a:endParaRPr lang="zh-CN" altLang="en-US" sz="1600" b="1" dirty="0">
              <a:solidFill>
                <a:schemeClr val="bg1"/>
              </a:solidFill>
              <a:latin typeface="Arial" panose="020B0604020202020204" pitchFamily="34" charset="0"/>
            </a:endParaRPr>
          </a:p>
        </p:txBody>
      </p:sp>
      <p:sp>
        <p:nvSpPr>
          <p:cNvPr id="35844" name="直接连接符 750596"/>
          <p:cNvSpPr/>
          <p:nvPr/>
        </p:nvSpPr>
        <p:spPr>
          <a:xfrm>
            <a:off x="2119313" y="2967038"/>
            <a:ext cx="0" cy="514350"/>
          </a:xfrm>
          <a:prstGeom prst="line">
            <a:avLst/>
          </a:prstGeom>
          <a:ln w="28575" cap="flat" cmpd="sng">
            <a:solidFill>
              <a:schemeClr val="tx1"/>
            </a:solidFill>
            <a:prstDash val="solid"/>
            <a:round/>
            <a:headEnd type="none" w="med" len="med"/>
            <a:tailEnd type="triangle" w="med" len="med"/>
          </a:ln>
        </p:spPr>
      </p:sp>
      <p:sp>
        <p:nvSpPr>
          <p:cNvPr id="35845" name="文本框 750597"/>
          <p:cNvSpPr txBox="1"/>
          <p:nvPr/>
        </p:nvSpPr>
        <p:spPr>
          <a:xfrm>
            <a:off x="5638800" y="2690813"/>
            <a:ext cx="476250" cy="280987"/>
          </a:xfrm>
          <a:prstGeom prst="rect">
            <a:avLst/>
          </a:prstGeom>
          <a:noFill/>
          <a:ln w="9525">
            <a:noFill/>
          </a:ln>
        </p:spPr>
        <p:txBody>
          <a:bodyPr anchor="t" anchorCtr="0"/>
          <a:p>
            <a:pPr algn="ctr">
              <a:lnSpc>
                <a:spcPct val="100000"/>
              </a:lnSpc>
              <a:spcBef>
                <a:spcPct val="0"/>
              </a:spcBef>
            </a:pPr>
            <a:r>
              <a:rPr lang="zh-CN" altLang="en-US" sz="1800" b="1" dirty="0">
                <a:latin typeface="Times New Roman" panose="02020603050405020304" pitchFamily="18" charset="0"/>
                <a:ea typeface="黑体" panose="02010609060101010101" pitchFamily="49" charset="-122"/>
              </a:rPr>
              <a:t>否</a:t>
            </a:r>
            <a:endParaRPr lang="zh-CN" altLang="en-US" sz="1800" b="1" dirty="0">
              <a:latin typeface="Arial" panose="020B0604020202020204" pitchFamily="34" charset="0"/>
              <a:ea typeface="黑体" panose="02010609060101010101" pitchFamily="49" charset="-122"/>
            </a:endParaRPr>
          </a:p>
        </p:txBody>
      </p:sp>
      <p:sp>
        <p:nvSpPr>
          <p:cNvPr id="35846" name="文本框 750598"/>
          <p:cNvSpPr txBox="1"/>
          <p:nvPr/>
        </p:nvSpPr>
        <p:spPr>
          <a:xfrm>
            <a:off x="2743200" y="2690813"/>
            <a:ext cx="476250" cy="280987"/>
          </a:xfrm>
          <a:prstGeom prst="rect">
            <a:avLst/>
          </a:prstGeom>
          <a:noFill/>
          <a:ln w="9525">
            <a:noFill/>
          </a:ln>
        </p:spPr>
        <p:txBody>
          <a:bodyPr anchor="t" anchorCtr="0"/>
          <a:p>
            <a:pPr algn="ctr">
              <a:lnSpc>
                <a:spcPct val="100000"/>
              </a:lnSpc>
              <a:spcBef>
                <a:spcPct val="0"/>
              </a:spcBef>
            </a:pPr>
            <a:r>
              <a:rPr lang="zh-CN" altLang="en-US" sz="1800" b="1" dirty="0">
                <a:latin typeface="Times New Roman" panose="02020603050405020304" pitchFamily="18" charset="0"/>
                <a:ea typeface="黑体" panose="02010609060101010101" pitchFamily="49" charset="-122"/>
              </a:rPr>
              <a:t>是</a:t>
            </a:r>
            <a:endParaRPr lang="zh-CN" altLang="en-US" sz="1800" b="1" dirty="0">
              <a:latin typeface="Arial" panose="020B0604020202020204" pitchFamily="34" charset="0"/>
              <a:ea typeface="黑体" panose="02010609060101010101" pitchFamily="49" charset="-122"/>
            </a:endParaRPr>
          </a:p>
        </p:txBody>
      </p:sp>
      <p:sp>
        <p:nvSpPr>
          <p:cNvPr id="35847" name="直接连接符 750599"/>
          <p:cNvSpPr/>
          <p:nvPr/>
        </p:nvSpPr>
        <p:spPr>
          <a:xfrm>
            <a:off x="4572000" y="2514600"/>
            <a:ext cx="0" cy="457200"/>
          </a:xfrm>
          <a:prstGeom prst="line">
            <a:avLst/>
          </a:prstGeom>
          <a:ln w="25400" cap="flat" cmpd="sng">
            <a:solidFill>
              <a:schemeClr val="tx1"/>
            </a:solidFill>
            <a:prstDash val="solid"/>
            <a:round/>
            <a:headEnd type="none" w="med" len="med"/>
            <a:tailEnd type="none" w="med" len="med"/>
          </a:ln>
        </p:spPr>
      </p:sp>
      <p:sp>
        <p:nvSpPr>
          <p:cNvPr id="35848" name="直接连接符 750600"/>
          <p:cNvSpPr/>
          <p:nvPr/>
        </p:nvSpPr>
        <p:spPr>
          <a:xfrm>
            <a:off x="2128838" y="2971800"/>
            <a:ext cx="4953000" cy="0"/>
          </a:xfrm>
          <a:prstGeom prst="line">
            <a:avLst/>
          </a:prstGeom>
          <a:ln w="25400" cap="flat" cmpd="sng">
            <a:solidFill>
              <a:schemeClr val="tx1"/>
            </a:solidFill>
            <a:prstDash val="solid"/>
            <a:round/>
            <a:headEnd type="none" w="med" len="med"/>
            <a:tailEnd type="none" w="med" len="med"/>
          </a:ln>
        </p:spPr>
      </p:sp>
      <p:sp>
        <p:nvSpPr>
          <p:cNvPr id="35849" name="直接连接符 750601"/>
          <p:cNvSpPr/>
          <p:nvPr/>
        </p:nvSpPr>
        <p:spPr>
          <a:xfrm>
            <a:off x="7086600" y="2971800"/>
            <a:ext cx="0" cy="514350"/>
          </a:xfrm>
          <a:prstGeom prst="line">
            <a:avLst/>
          </a:prstGeom>
          <a:ln w="28575" cap="flat" cmpd="sng">
            <a:solidFill>
              <a:schemeClr val="tx1"/>
            </a:solidFill>
            <a:prstDash val="solid"/>
            <a:round/>
            <a:headEnd type="none" w="med" len="med"/>
            <a:tailEnd type="triangle" w="med" len="med"/>
          </a:ln>
        </p:spPr>
      </p:sp>
      <p:sp>
        <p:nvSpPr>
          <p:cNvPr id="35850" name="椭圆 750602"/>
          <p:cNvSpPr/>
          <p:nvPr/>
        </p:nvSpPr>
        <p:spPr>
          <a:xfrm>
            <a:off x="76200" y="3005138"/>
            <a:ext cx="5334000" cy="2747962"/>
          </a:xfrm>
          <a:prstGeom prst="ellipse">
            <a:avLst/>
          </a:prstGeom>
          <a:noFill/>
          <a:ln w="25400" cap="flat" cmpd="sng">
            <a:solidFill>
              <a:srgbClr val="FF0000"/>
            </a:solidFill>
            <a:prstDash val="solid"/>
            <a:round/>
            <a:headEnd type="none" w="med" len="med"/>
            <a:tailEnd type="none" w="med" len="med"/>
          </a:ln>
        </p:spPr>
        <p:txBody>
          <a:bodyPr anchor="t" anchorCtr="0"/>
          <a:p>
            <a:endParaRPr lang="zh-CN" altLang="en-US" dirty="0">
              <a:latin typeface="Arial" panose="020B0604020202020204" pitchFamily="34" charset="0"/>
            </a:endParaRPr>
          </a:p>
        </p:txBody>
      </p:sp>
      <p:sp>
        <p:nvSpPr>
          <p:cNvPr id="750605" name="矩形 750604"/>
          <p:cNvSpPr/>
          <p:nvPr/>
        </p:nvSpPr>
        <p:spPr>
          <a:xfrm>
            <a:off x="760413" y="187325"/>
            <a:ext cx="8518525"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3.5.1 </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第</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四步  </a:t>
            </a:r>
            <a:r>
              <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ASSIST — </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帮助：帮助吸烟者戒烟</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
        <p:nvSpPr>
          <p:cNvPr id="750606" name="文本框 750605"/>
          <p:cNvSpPr txBox="1"/>
          <p:nvPr/>
        </p:nvSpPr>
        <p:spPr>
          <a:xfrm>
            <a:off x="760413" y="1322388"/>
            <a:ext cx="5449888" cy="493713"/>
          </a:xfrm>
          <a:prstGeom prst="rect">
            <a:avLst/>
          </a:prstGeom>
          <a:noFill/>
          <a:ln w="9525">
            <a:noFill/>
          </a:ln>
        </p:spPr>
        <p:txBody>
          <a:bodyPr wrap="none">
            <a:spAutoFit/>
          </a:bodyPr>
          <a:lstStyle/>
          <a:p>
            <a:pPr marL="342900" marR="0" indent="-342900" defTabSz="914400">
              <a:buClr>
                <a:srgbClr val="FF9900"/>
              </a:buClr>
              <a:buSzPct val="125000"/>
              <a:buFont typeface="Wingdings" panose="05000000000000000000" pitchFamily="2" charset="2"/>
              <a:buNone/>
              <a:defRPr/>
            </a:pPr>
            <a:r>
              <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希望尝试戒烟者 </a:t>
            </a:r>
            <a:r>
              <a:rPr kumimoji="0" lang="en-US" altLang="zh-CN"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a:t>
            </a:r>
            <a:r>
              <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明确障碍，具体支持</a:t>
            </a:r>
            <a:endPar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1618" name="标题 751617"/>
          <p:cNvSpPr>
            <a:spLocks noGrp="1"/>
          </p:cNvSpPr>
          <p:nvPr>
            <p:ph type="title"/>
          </p:nvPr>
        </p:nvSpPr>
        <p:spPr>
          <a:xfrm>
            <a:off x="760413" y="187325"/>
            <a:ext cx="8224838" cy="1082675"/>
          </a:xfrm>
        </p:spPr>
        <p:txBody>
          <a:bodyPr lIns="45720" rIns="9144" anchor="ct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3.5.2</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mj-lt"/>
                <a:ea typeface="+mj-ea"/>
                <a:cs typeface="+mj-cs"/>
              </a:rPr>
              <a:t>不</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rPr>
              <a:t>希望戒烟者：强化戒烟意愿</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mj-lt"/>
              <a:ea typeface="+mj-ea"/>
              <a:cs typeface="+mj-cs"/>
            </a:endParaRPr>
          </a:p>
        </p:txBody>
      </p:sp>
      <p:sp>
        <p:nvSpPr>
          <p:cNvPr id="751619" name="文本占位符 751618"/>
          <p:cNvSpPr>
            <a:spLocks noGrp="1"/>
          </p:cNvSpPr>
          <p:nvPr>
            <p:ph sz="half" idx="1"/>
          </p:nvPr>
        </p:nvSpPr>
        <p:spPr>
          <a:xfrm>
            <a:off x="457200" y="1771650"/>
            <a:ext cx="4038600" cy="4276725"/>
          </a:xfrm>
        </p:spPr>
        <p:txBody>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None/>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发放宣传资料（时间有限）</a:t>
            </a:r>
            <a:endPar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吸烟危害的数字</a:t>
            </a:r>
            <a:endPar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安排下次随诊</a:t>
            </a:r>
            <a:endPar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电话热线</a:t>
            </a:r>
            <a:endPar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
        <p:nvSpPr>
          <p:cNvPr id="751620" name="文本占位符 751619"/>
          <p:cNvSpPr>
            <a:spLocks noGrp="1"/>
          </p:cNvSpPr>
          <p:nvPr>
            <p:ph sz="half" idx="2"/>
          </p:nvPr>
        </p:nvSpPr>
        <p:spPr>
          <a:xfrm>
            <a:off x="4648200" y="1771650"/>
            <a:ext cx="4038600" cy="4276725"/>
          </a:xfrm>
        </p:spPr>
        <p:txBody>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None/>
              <a:defRPr/>
            </a:pPr>
            <a:r>
              <a:rPr kumimoji="0" lang="en-US" altLang="zh-CN" sz="24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5R</a:t>
            </a:r>
            <a:r>
              <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（时间充足）</a:t>
            </a:r>
            <a:endPar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相关（</a:t>
            </a:r>
            <a:r>
              <a:rPr kumimoji="0" lang="en-US" altLang="zh-CN"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Relevance</a:t>
            </a: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a:t>
            </a:r>
            <a:endPar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危害（</a:t>
            </a:r>
            <a:r>
              <a:rPr kumimoji="0" lang="en-US" altLang="zh-CN"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Risk</a:t>
            </a: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a:t>
            </a:r>
            <a:endPar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回报（</a:t>
            </a:r>
            <a:r>
              <a:rPr kumimoji="0" lang="en-US" altLang="zh-CN"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Rewards</a:t>
            </a: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a:t>
            </a:r>
            <a:endPar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障碍（</a:t>
            </a:r>
            <a:r>
              <a:rPr kumimoji="0" lang="en-US" altLang="zh-CN"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Roadblocks</a:t>
            </a: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a:t>
            </a:r>
            <a:endPar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重复（</a:t>
            </a:r>
            <a:r>
              <a:rPr kumimoji="0" lang="en-US" altLang="zh-CN"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Repetition</a:t>
            </a:r>
            <a:r>
              <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a:t>
            </a:r>
            <a:endParaRPr kumimoji="0" lang="zh-CN" altLang="en-US" sz="1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
        <p:nvSpPr>
          <p:cNvPr id="36868" name="矩形 751620"/>
          <p:cNvSpPr/>
          <p:nvPr/>
        </p:nvSpPr>
        <p:spPr>
          <a:xfrm>
            <a:off x="1416050" y="4865688"/>
            <a:ext cx="6311900" cy="968375"/>
          </a:xfrm>
          <a:prstGeom prst="rect">
            <a:avLst/>
          </a:prstGeom>
          <a:noFill/>
          <a:ln w="9525">
            <a:noFill/>
          </a:ln>
        </p:spPr>
        <p:txBody>
          <a:bodyPr wrap="none" anchor="ctr" anchorCtr="0">
            <a:spAutoFit/>
          </a:bodyPr>
          <a:p>
            <a:pPr>
              <a:lnSpc>
                <a:spcPct val="120000"/>
              </a:lnSpc>
              <a:spcBef>
                <a:spcPct val="0"/>
              </a:spcBef>
            </a:pPr>
            <a:r>
              <a:rPr lang="zh-CN" altLang="en-US" b="1" dirty="0">
                <a:solidFill>
                  <a:schemeClr val="accent1"/>
                </a:solidFill>
                <a:latin typeface="Arial" panose="020B0604020202020204" pitchFamily="34" charset="0"/>
              </a:rPr>
              <a:t>戒烟对于保护您和您周围人的健康非常重要，</a:t>
            </a:r>
            <a:endParaRPr lang="zh-CN" altLang="en-US" b="1" dirty="0">
              <a:solidFill>
                <a:schemeClr val="accent1"/>
              </a:solidFill>
              <a:latin typeface="Arial" panose="020B0604020202020204" pitchFamily="34" charset="0"/>
            </a:endParaRPr>
          </a:p>
          <a:p>
            <a:pPr>
              <a:lnSpc>
                <a:spcPct val="120000"/>
              </a:lnSpc>
              <a:spcBef>
                <a:spcPct val="0"/>
              </a:spcBef>
            </a:pPr>
            <a:r>
              <a:rPr lang="zh-CN" altLang="en-US" b="1" dirty="0">
                <a:solidFill>
                  <a:schemeClr val="accent1"/>
                </a:solidFill>
                <a:latin typeface="Arial" panose="020B0604020202020204" pitchFamily="34" charset="0"/>
              </a:rPr>
              <a:t>希望您能加入戒烟者的行列！</a:t>
            </a:r>
            <a:endParaRPr lang="zh-CN" altLang="en-US" b="1" dirty="0">
              <a:solidFill>
                <a:schemeClr val="accent1"/>
              </a:solidFill>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2643" name="文本占位符 752642"/>
          <p:cNvSpPr>
            <a:spLocks noGrp="1"/>
          </p:cNvSpPr>
          <p:nvPr>
            <p:ph idx="1"/>
          </p:nvPr>
        </p:nvSpPr>
        <p:spPr>
          <a:xfrm>
            <a:off x="381000" y="2238375"/>
            <a:ext cx="8229600" cy="3886200"/>
          </a:xfrm>
        </p:spPr>
        <p:txBody>
          <a:bodyPr/>
          <a:lstStyle/>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随访时间</a:t>
            </a:r>
            <a:r>
              <a:rPr kumimoji="0" lang="en-US" altLang="zh-CN"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a:t>
            </a: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　　６个月</a:t>
            </a:r>
            <a:endPar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近期频繁</a:t>
            </a:r>
            <a:r>
              <a:rPr kumimoji="0" lang="en-US" altLang="zh-CN" sz="20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a:t>
            </a:r>
            <a:r>
              <a:rPr kumimoji="0" lang="zh-CN" altLang="en-US" sz="20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　　</a:t>
            </a: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第１周　　第２周　　第一个月</a:t>
            </a:r>
            <a:endPar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总随访次数不少于</a:t>
            </a: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６</a:t>
            </a: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次</a:t>
            </a:r>
            <a:endPar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随访内容：</a:t>
            </a:r>
            <a:endParaRPr kumimoji="0" lang="zh-CN" altLang="en-US" sz="20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1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表扬戒烟成功者</a:t>
            </a:r>
            <a:endPar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endParaRPr>
          </a:p>
          <a:p>
            <a:pPr marL="742950" marR="0" lvl="1" indent="-285750" algn="l" defTabSz="914400" rtl="0" eaLnBrk="1" fontAlgn="base" latinLnBrk="0" hangingPunct="1">
              <a:lnSpc>
                <a:spcPct val="11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鼓励偶尔吸烟者</a:t>
            </a:r>
            <a:endPar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endParaRPr>
          </a:p>
          <a:p>
            <a:pPr marL="742950" marR="0" lvl="1" indent="-285750" algn="l" defTabSz="914400" rtl="0" eaLnBrk="1" fontAlgn="base" latinLnBrk="0" hangingPunct="1">
              <a:lnSpc>
                <a:spcPct val="11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帮助失败者： </a:t>
            </a:r>
            <a:r>
              <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分析原因</a:t>
            </a:r>
            <a:endPar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endParaRPr>
          </a:p>
          <a:p>
            <a:pPr marL="742950" marR="0" lvl="1" indent="-285750" algn="l" defTabSz="914400" rtl="0" eaLnBrk="1" fontAlgn="base" latinLnBrk="0" hangingPunct="1">
              <a:lnSpc>
                <a:spcPct val="11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复吸者：</a:t>
            </a:r>
            <a:r>
              <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rPr>
              <a:t>解释复吸是常见现象，多数需多 次戒烟才成功</a:t>
            </a:r>
            <a:endPar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宋体" panose="02010600030101010101" pitchFamily="2" charset="-122"/>
              <a:ea typeface="+mn-ea"/>
              <a:cs typeface="+mn-cs"/>
            </a:endParaRPr>
          </a:p>
        </p:txBody>
      </p:sp>
      <p:sp>
        <p:nvSpPr>
          <p:cNvPr id="752644" name="文本框 752643"/>
          <p:cNvSpPr txBox="1"/>
          <p:nvPr/>
        </p:nvSpPr>
        <p:spPr>
          <a:xfrm>
            <a:off x="760413" y="1579563"/>
            <a:ext cx="1903413" cy="493713"/>
          </a:xfrm>
          <a:prstGeom prst="rect">
            <a:avLst/>
          </a:prstGeom>
          <a:noFill/>
          <a:ln w="9525">
            <a:noFill/>
          </a:ln>
        </p:spPr>
        <p:txBody>
          <a:bodyPr>
            <a:spAutoFit/>
          </a:bodyPr>
          <a:lstStyle/>
          <a:p>
            <a:pPr marL="342900" marR="0" indent="-342900" defTabSz="914400">
              <a:buClr>
                <a:srgbClr val="FF9900"/>
              </a:buClr>
              <a:buSzPct val="125000"/>
              <a:buFont typeface="Wingdings" panose="05000000000000000000" pitchFamily="2" charset="2"/>
              <a:buNone/>
              <a:defRPr/>
            </a:pPr>
            <a:r>
              <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rPr>
              <a:t>安排随访</a:t>
            </a:r>
            <a:endParaRPr kumimoji="0" lang="zh-CN" altLang="en-US" b="1" kern="1200" cap="none" spc="0" normalizeH="0" baseline="0" noProof="1">
              <a:solidFill>
                <a:schemeClr val="accent1"/>
              </a:solidFill>
              <a:effectLst>
                <a:outerShdw blurRad="38100" dist="38100" dir="2700000">
                  <a:srgbClr val="000000"/>
                </a:outerShdw>
              </a:effectLst>
              <a:latin typeface="Arial" panose="020B0604020202020204" pitchFamily="34" charset="0"/>
              <a:ea typeface="宋体" panose="02010600030101010101" pitchFamily="2" charset="-122"/>
              <a:cs typeface="+mn-cs"/>
            </a:endParaRPr>
          </a:p>
        </p:txBody>
      </p:sp>
      <p:sp>
        <p:nvSpPr>
          <p:cNvPr id="752645" name="矩形 752644"/>
          <p:cNvSpPr/>
          <p:nvPr/>
        </p:nvSpPr>
        <p:spPr>
          <a:xfrm>
            <a:off x="760413" y="239713"/>
            <a:ext cx="8702675"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3.6</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第</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五步　　</a:t>
            </a:r>
            <a:r>
              <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ARRANGE — </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随访</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3906" name="矩形 763905"/>
          <p:cNvSpPr/>
          <p:nvPr/>
        </p:nvSpPr>
        <p:spPr>
          <a:xfrm>
            <a:off x="760413" y="185738"/>
            <a:ext cx="8040688" cy="1084263"/>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4.</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走</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出吸烟认识的误区</a:t>
            </a:r>
            <a:endPar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
        <p:nvSpPr>
          <p:cNvPr id="763907" name="矩形 763906"/>
          <p:cNvSpPr/>
          <p:nvPr/>
        </p:nvSpPr>
        <p:spPr>
          <a:xfrm>
            <a:off x="760413" y="1801813"/>
            <a:ext cx="6659563" cy="3697288"/>
          </a:xfrm>
          <a:prstGeom prst="rect">
            <a:avLst/>
          </a:prstGeom>
          <a:noFill/>
          <a:ln w="9525">
            <a:noFill/>
          </a:ln>
        </p:spPr>
        <p:txBody>
          <a:bodyPr/>
          <a:lstStyle/>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吸烟的人戒烟后会不舒服，甚至会得病</a:t>
            </a:r>
            <a:r>
              <a:rPr kumimoji="0" lang="zh-CN" altLang="en-US" sz="2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 </a:t>
            </a:r>
            <a:endParaRPr kumimoji="0" lang="zh-CN" altLang="en-US" sz="2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烟有过滤嘴、焦油含量低，危害就小</a:t>
            </a:r>
            <a:r>
              <a:rPr kumimoji="0" lang="zh-CN" altLang="en-US" sz="2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rPr>
              <a:t> </a:t>
            </a:r>
            <a:endParaRPr kumimoji="0" lang="zh-CN" altLang="en-US" sz="24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吸烟能减肥，戒烟会增加体重</a:t>
            </a:r>
            <a:endParaRPr kumimoji="0" lang="zh-CN" altLang="en-US"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我吸烟多年也没有健康问题</a:t>
            </a:r>
            <a:endParaRPr kumimoji="0" lang="zh-CN" altLang="en-US"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en-US" altLang="zh-CN"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SARS</a:t>
            </a:r>
            <a:r>
              <a:rPr kumimoji="0" lang="zh-CN" altLang="en-US"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期间有一种说法，吸烟的人不得</a:t>
            </a:r>
            <a:r>
              <a:rPr kumimoji="0" lang="en-US" altLang="zh-CN"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SARS</a:t>
            </a:r>
            <a:endParaRPr kumimoji="0" lang="en-US" altLang="zh-CN"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en-US" altLang="zh-CN" sz="2400" b="1"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t>…</a:t>
            </a:r>
            <a:endPar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02" name="文本占位符 768001"/>
          <p:cNvSpPr>
            <a:spLocks noGrp="1"/>
          </p:cNvSpPr>
          <p:nvPr>
            <p:ph idx="1"/>
          </p:nvPr>
        </p:nvSpPr>
        <p:spPr>
          <a:xfrm>
            <a:off x="827088" y="1866900"/>
            <a:ext cx="7966075" cy="4237038"/>
          </a:xfrm>
        </p:spPr>
        <p:txBody>
          <a:bodyPr/>
          <a:lstStyle/>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改变行为类型：</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20000"/>
              </a:lnSpc>
              <a:spcBef>
                <a:spcPct val="15000"/>
              </a:spcBef>
              <a:spcAft>
                <a:spcPct val="0"/>
              </a:spcAft>
              <a:buClrTx/>
              <a:buSzTx/>
              <a:buFontTx/>
              <a:buChar char="–"/>
              <a:defRPr/>
            </a:pPr>
            <a:r>
              <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清晨改变吸烟者的行为顺序，不喝咖啡或酒精饮料、饭后迅速从座位上起来等</a:t>
            </a:r>
            <a:endPar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endParaRPr kumimoji="0" lang="zh-CN" altLang="en-US" sz="1800" b="0"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改善环境：</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10000"/>
              </a:lnSpc>
              <a:spcBef>
                <a:spcPct val="15000"/>
              </a:spcBef>
              <a:spcAft>
                <a:spcPct val="0"/>
              </a:spcAft>
              <a:buClrTx/>
              <a:buSzTx/>
              <a:buFontTx/>
              <a:buChar char="–"/>
              <a:defRPr/>
            </a:pPr>
            <a:r>
              <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扔掉所有烟草制品、打火机、烟灰缸和其他吸烟用品、远离吸烟者、避免停留在很有可能使吸烟者想吸烟的地方，如酒吧</a:t>
            </a:r>
            <a:endPar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10000"/>
              </a:lnSpc>
              <a:spcBef>
                <a:spcPct val="15000"/>
              </a:spcBef>
              <a:spcAft>
                <a:spcPct val="0"/>
              </a:spcAft>
              <a:buClrTx/>
              <a:buSzTx/>
              <a:buFontTx/>
              <a:buChar char="–"/>
              <a:defRPr/>
            </a:pPr>
            <a:endPar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8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建立一些补偿行为：</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10000"/>
              </a:lnSpc>
              <a:spcBef>
                <a:spcPct val="15000"/>
              </a:spcBef>
              <a:spcAft>
                <a:spcPct val="0"/>
              </a:spcAft>
              <a:buClrTx/>
              <a:buSzTx/>
              <a:buFontTx/>
              <a:buChar char="–"/>
              <a:defRPr/>
            </a:pPr>
            <a:r>
              <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吸烟者可以借用一些烟草替代物，例如饮水或茶、咀嚼干海藻或无糖口香糖、进行深呼吸、刷牙、散步等，或找到适合自己的方法，以便能够应付持续的吸烟欲望</a:t>
            </a:r>
            <a:endParaRPr kumimoji="0" lang="zh-CN" altLang="en-US" sz="18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p:txBody>
      </p:sp>
      <p:sp>
        <p:nvSpPr>
          <p:cNvPr id="768003" name="矩形 768002"/>
          <p:cNvSpPr/>
          <p:nvPr/>
        </p:nvSpPr>
        <p:spPr>
          <a:xfrm>
            <a:off x="760413" y="187325"/>
            <a:ext cx="8040688"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5.</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控</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制持续的吸烟欲望</a:t>
            </a:r>
            <a:endPar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0050" name="文本占位符 770049"/>
          <p:cNvSpPr>
            <a:spLocks noGrp="1"/>
          </p:cNvSpPr>
          <p:nvPr>
            <p:ph idx="1"/>
          </p:nvPr>
        </p:nvSpPr>
        <p:spPr>
          <a:xfrm>
            <a:off x="760413" y="1600200"/>
            <a:ext cx="8383588" cy="4676775"/>
          </a:xfrm>
        </p:spPr>
        <p:txBody>
          <a:bodyPr vert="horz" wrap="square" lIns="91440" tIns="45720" rIns="91440" bIns="45720" numCol="1" anchor="t" anchorCtr="0" compatLnSpc="1"/>
          <a:lstStyle/>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rPr>
              <a:t>“我一直有吸烟的欲望”：</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饮水喝茶，咀嚼干海藻或无糖口香糖</a:t>
            </a: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None/>
              <a:defRPr/>
            </a:pPr>
            <a:r>
              <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rPr>
              <a:t> </a:t>
            </a:r>
            <a:endPar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rPr>
              <a:t>“我感觉易激动，不能平静”：</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散步或适度锻炼</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黑体" panose="02010609060101010101" pitchFamily="49" charset="-122"/>
                <a:ea typeface="黑体" panose="02010609060101010101" pitchFamily="49" charset="-122"/>
                <a:cs typeface="+mn-cs"/>
              </a:rPr>
              <a:t> </a:t>
            </a: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黑体" panose="02010609060101010101" pitchFamily="49" charset="-122"/>
              <a:ea typeface="黑体" panose="02010609060101010101" pitchFamily="49" charset="-122"/>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黑体" panose="02010609060101010101" pitchFamily="49" charset="-122"/>
              <a:ea typeface="黑体" panose="02010609060101010101" pitchFamily="49" charset="-122"/>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rPr>
              <a:t>“我不能够集中精力”：</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减少工作负担</a:t>
            </a:r>
            <a:r>
              <a:rPr kumimoji="0" lang="en-US" altLang="zh-CN"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1</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周</a:t>
            </a: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10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rPr>
              <a:t>“我感觉身体疲乏，而且总想睡觉”：</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充分睡眠，适度锻炼、洗热水澡</a:t>
            </a: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rPr>
              <a:t>“我不能睡觉”：</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避免饮用含咖啡因的饮料，适度锻炼，用温水洗澡</a:t>
            </a: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rPr>
              <a:t>“我开始便秘了”：</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大量饮水</a:t>
            </a: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70000"/>
              </a:lnSpc>
              <a:spcBef>
                <a:spcPct val="40000"/>
              </a:spcBef>
              <a:spcAft>
                <a:spcPct val="0"/>
              </a:spcAft>
              <a:buClr>
                <a:srgbClr val="FF9900"/>
              </a:buClr>
              <a:buSzPct val="125000"/>
              <a:buFont typeface="Wingdings" panose="05000000000000000000" pitchFamily="2" charset="2"/>
              <a:buChar char=""/>
              <a:defRPr/>
            </a:pP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1800" b="1" i="0" u="none" strike="noStrike" kern="1200" cap="none" spc="0" normalizeH="0" baseline="0" noProof="0" smtClean="0">
                <a:ln>
                  <a:noFill/>
                </a:ln>
                <a:solidFill>
                  <a:schemeClr val="tx1"/>
                </a:solidFill>
                <a:effectLst>
                  <a:outerShdw blurRad="38100" dist="38100" dir="2700000" algn="tl">
                    <a:srgbClr val="000000"/>
                  </a:outerShdw>
                </a:effectLst>
                <a:uLnTx/>
                <a:uFillTx/>
                <a:latin typeface="宋体" panose="02010600030101010101" pitchFamily="2" charset="-122"/>
                <a:ea typeface="+mn-ea"/>
                <a:cs typeface="+mn-cs"/>
              </a:rPr>
              <a:t>“我总想吃东西”：</a:t>
            </a:r>
            <a:r>
              <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rPr>
              <a:t>多吃蔬菜水果，多喝水，避免吃高热量零食，以防发胖</a:t>
            </a:r>
            <a:endParaRPr kumimoji="0" lang="zh-CN" altLang="en-US" sz="1800" b="1" i="0" u="none" strike="noStrike" kern="1200" cap="none" spc="0" normalizeH="0" baseline="0" noProof="0" smtClean="0">
              <a:ln>
                <a:noFill/>
              </a:ln>
              <a:solidFill>
                <a:schemeClr val="accent1"/>
              </a:solidFill>
              <a:effectLst>
                <a:outerShdw blurRad="38100" dist="38100" dir="2700000" algn="tl">
                  <a:srgbClr val="000000"/>
                </a:outerShdw>
              </a:effectLst>
              <a:uLnTx/>
              <a:uFillTx/>
              <a:latin typeface="宋体" panose="02010600030101010101" pitchFamily="2" charset="-122"/>
              <a:ea typeface="+mn-ea"/>
              <a:cs typeface="+mn-cs"/>
            </a:endParaRPr>
          </a:p>
        </p:txBody>
      </p:sp>
      <p:sp>
        <p:nvSpPr>
          <p:cNvPr id="770051" name="矩形 770050"/>
          <p:cNvSpPr/>
          <p:nvPr/>
        </p:nvSpPr>
        <p:spPr>
          <a:xfrm>
            <a:off x="760413" y="187325"/>
            <a:ext cx="8040688"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6.</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处</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理阶段症状</a:t>
            </a:r>
            <a:endPar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23875" y="446405"/>
            <a:ext cx="8461375" cy="823595"/>
          </a:xfrm>
        </p:spPr>
        <p:txBody>
          <a:bodyPr lIns="45720" rIns="9144"/>
          <a:lstStyle/>
          <a:p>
            <a:pPr marL="0" marR="0" lvl="0" indent="0" algn="l" defTabSz="914400" rtl="0" eaLnBrk="1" fontAlgn="base" latinLnBrk="0" hangingPunct="1">
              <a:lnSpc>
                <a:spcPct val="95000"/>
              </a:lnSpc>
              <a:spcBef>
                <a:spcPct val="0"/>
              </a:spcBef>
              <a:spcAft>
                <a:spcPct val="0"/>
              </a:spcAft>
              <a:buClrTx/>
              <a:buSzTx/>
              <a:buFontTx/>
              <a:buNone/>
              <a:defRPr/>
            </a:pPr>
            <a:r>
              <a:rPr kumimoji="0" lang="zh-CN" altLang="en-US"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t>一、烟草对健康的危害</a:t>
            </a:r>
            <a:br>
              <a:rPr kumimoji="0" lang="zh-CN" altLang="en-US"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br>
            <a:endParaRPr kumimoji="0" lang="zh-CN" altLang="en-US" sz="34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mj-ea"/>
              <a:cs typeface="+mj-cs"/>
            </a:endParaRPr>
          </a:p>
        </p:txBody>
      </p:sp>
      <p:sp>
        <p:nvSpPr>
          <p:cNvPr id="3" name="内容占位符 2"/>
          <p:cNvSpPr>
            <a:spLocks noGrp="1"/>
          </p:cNvSpPr>
          <p:nvPr>
            <p:ph idx="1"/>
          </p:nvPr>
        </p:nvSpPr>
        <p:spPr/>
        <p:txBody>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我国是全球烟草危害最严重的国家之一，，根据世界卫生组织的调查报告，我国目前吸烟者约</a:t>
            </a:r>
            <a:r>
              <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3</a:t>
            </a: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亿人，约占世界吸烟者的三分之一。</a:t>
            </a:r>
            <a:endPar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每年约有</a:t>
            </a:r>
            <a:r>
              <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100</a:t>
            </a: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万人死于吸烟相关的疾病，遭受二手烟危害的人数近</a:t>
            </a:r>
            <a:r>
              <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5.4</a:t>
            </a: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亿人。每年因吸二手烟死亡的人数超过超过</a:t>
            </a:r>
            <a:r>
              <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10</a:t>
            </a: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万人。如果不对吸烟流行状况加以有效控制，</a:t>
            </a:r>
            <a:r>
              <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2050</a:t>
            </a: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年每年因吸烟死亡人数将达</a:t>
            </a:r>
            <a:r>
              <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300</a:t>
            </a: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万人。</a:t>
            </a:r>
            <a:endPar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美国疾病控制和预防中心的查尔斯</a:t>
            </a:r>
            <a:r>
              <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a:t>
            </a: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沃伦博士说：“烟草使用对于全球死亡人数的影响甚至可以超过预料。除非采取措施</a:t>
            </a:r>
            <a:r>
              <a:rPr kumimoji="0" lang="en-US" altLang="zh-CN"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a:t>
            </a: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否则将导致更高的死亡率。”</a:t>
            </a:r>
            <a:endPar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2098" name="文本占位符 772097"/>
          <p:cNvSpPr>
            <a:spLocks noGrp="1"/>
          </p:cNvSpPr>
          <p:nvPr>
            <p:ph idx="1"/>
          </p:nvPr>
        </p:nvSpPr>
        <p:spPr>
          <a:xfrm>
            <a:off x="762000" y="1751013"/>
            <a:ext cx="7772400" cy="4200525"/>
          </a:xfrm>
        </p:spPr>
        <p:txBody>
          <a:bodyPr/>
          <a:lstStyle/>
          <a:p>
            <a:pPr marL="342900" marR="0" lvl="0" indent="-342900" algn="l" defTabSz="914400" rtl="0" eaLnBrk="1" fontAlgn="base" latinLnBrk="0" hangingPunct="1">
              <a:lnSpc>
                <a:spcPct val="12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戒烟阶段会不时有吸烟的冲动</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2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要求吸烟者观察自己的吸烟习惯，告诉吸烟者事先准备好有针对性的对抗措施，以防再次吸烟</a:t>
            </a:r>
            <a:endPar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20000"/>
              </a:lnSpc>
              <a:spcBef>
                <a:spcPct val="15000"/>
              </a:spcBef>
              <a:spcAft>
                <a:spcPct val="0"/>
              </a:spcAft>
              <a:buClrTx/>
              <a:buSzTx/>
              <a:buFontTx/>
              <a:buChar char="–"/>
              <a:defRPr/>
            </a:pPr>
            <a:endParaRPr kumimoji="0" lang="zh-CN" altLang="en-US" sz="2000" b="0"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120000"/>
              </a:lnSpc>
              <a:spcBef>
                <a:spcPct val="40000"/>
              </a:spcBef>
              <a:spcAft>
                <a:spcPct val="0"/>
              </a:spcAft>
              <a:buClr>
                <a:srgbClr val="FF9900"/>
              </a:buClr>
              <a:buSzPct val="125000"/>
              <a:buFont typeface="Wingdings" panose="05000000000000000000" pitchFamily="2" charset="2"/>
              <a:buChar char=""/>
              <a:defRPr/>
            </a:pPr>
            <a:r>
              <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可能再次吸烟的危险情况包括：</a:t>
            </a:r>
            <a:endParaRPr kumimoji="0" lang="zh-CN" altLang="en-US" sz="24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2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当吸烟者在工作和人际关系方面感觉不安时；</a:t>
            </a:r>
            <a:endPar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心情抑郁时；</a:t>
            </a:r>
            <a:endPar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外出饮酒时；</a:t>
            </a:r>
            <a:endPar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80000"/>
              </a:lnSpc>
              <a:spcBef>
                <a:spcPct val="15000"/>
              </a:spcBef>
              <a:spcAft>
                <a:spcPct val="0"/>
              </a:spcAft>
              <a:buClrTx/>
              <a:buSzTx/>
              <a:buFontTx/>
              <a:buChar char="–"/>
              <a:defRPr/>
            </a:pPr>
            <a:r>
              <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戒烟者看到有人正在吸烟时</a:t>
            </a:r>
            <a:endParaRPr kumimoji="0" lang="zh-CN" altLang="en-US" sz="20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p:txBody>
      </p:sp>
      <p:sp>
        <p:nvSpPr>
          <p:cNvPr id="772099" name="矩形 772098"/>
          <p:cNvSpPr/>
          <p:nvPr/>
        </p:nvSpPr>
        <p:spPr>
          <a:xfrm>
            <a:off x="760413" y="187325"/>
            <a:ext cx="8040688"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7.</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容</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易使吸烟者复吸的危险情况</a:t>
            </a:r>
            <a:endPar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4146" name="文本占位符 774145"/>
          <p:cNvSpPr>
            <a:spLocks noGrp="1"/>
          </p:cNvSpPr>
          <p:nvPr>
            <p:ph idx="1"/>
          </p:nvPr>
        </p:nvSpPr>
        <p:spPr>
          <a:xfrm>
            <a:off x="827088" y="2084388"/>
            <a:ext cx="7772400" cy="3814763"/>
          </a:xfrm>
        </p:spPr>
        <p:txBody>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戒烟门诊</a:t>
            </a:r>
            <a:endParaRPr kumimoji="0" lang="zh-CN" altLang="en-US" sz="2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15000"/>
              </a:lnSpc>
              <a:spcBef>
                <a:spcPct val="15000"/>
              </a:spcBef>
              <a:spcAft>
                <a:spcPct val="0"/>
              </a:spcAft>
              <a:buClrTx/>
              <a:buSzTx/>
              <a:buFontTx/>
              <a:buChar char="–"/>
              <a:defRPr/>
            </a:pPr>
            <a:r>
              <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专业人员帮助</a:t>
            </a:r>
            <a:endPar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115000"/>
              </a:lnSpc>
              <a:spcBef>
                <a:spcPct val="15000"/>
              </a:spcBef>
              <a:spcAft>
                <a:spcPct val="0"/>
              </a:spcAft>
              <a:buClrTx/>
              <a:buSzTx/>
              <a:buFontTx/>
              <a:buChar char="–"/>
              <a:defRPr/>
            </a:pPr>
            <a:r>
              <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rPr>
              <a:t>戒烟辅助材料</a:t>
            </a:r>
            <a:endPar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742950" marR="0" lvl="1" indent="-285750" algn="l" defTabSz="914400" rtl="0" eaLnBrk="1" fontAlgn="base" latinLnBrk="0" hangingPunct="1">
              <a:lnSpc>
                <a:spcPct val="95000"/>
              </a:lnSpc>
              <a:spcBef>
                <a:spcPct val="15000"/>
              </a:spcBef>
              <a:spcAft>
                <a:spcPct val="0"/>
              </a:spcAft>
              <a:buClrTx/>
              <a:buSzTx/>
              <a:buFontTx/>
              <a:buChar char="–"/>
              <a:defRPr/>
            </a:pPr>
            <a:endParaRPr kumimoji="0" lang="zh-CN" altLang="en-US" sz="24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rPr>
              <a:t>电话咨询</a:t>
            </a:r>
            <a:endParaRPr kumimoji="0" lang="zh-CN" altLang="en-US" sz="2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a:p>
            <a:pPr marL="0" marR="0" lvl="1" indent="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None/>
              <a:defRPr/>
            </a:pPr>
            <a:r>
              <a:rPr lang="en-US" altLang="zh-CN" sz="2800" b="1">
                <a:ln>
                  <a:noFill/>
                </a:ln>
                <a:solidFill>
                  <a:schemeClr val="accent1"/>
                </a:solidFill>
                <a:uLnTx/>
                <a:uFillTx/>
                <a:sym typeface="+mn-ea"/>
              </a:rPr>
              <a:t>    58706727</a:t>
            </a:r>
            <a:endParaRPr kumimoji="0" lang="zh-CN" altLang="en-US" sz="2800" b="1" i="0" u="none" strike="noStrike" kern="1200" cap="none" spc="0" normalizeH="0" baseline="0" noProof="1">
              <a:ln>
                <a:noFill/>
              </a:ln>
              <a:solidFill>
                <a:schemeClr val="accent1"/>
              </a:solidFill>
              <a:effectLst>
                <a:outerShdw blurRad="38100" dist="38100" dir="2700000">
                  <a:srgbClr val="000000"/>
                </a:outerShdw>
              </a:effectLst>
              <a:uLnTx/>
              <a:uFillTx/>
              <a:latin typeface="+mn-lt"/>
              <a:ea typeface="+mn-ea"/>
              <a:cs typeface="+mn-cs"/>
            </a:endParaRPr>
          </a:p>
          <a:p>
            <a:pPr marL="0" marR="0" lvl="0" indent="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None/>
              <a:defRPr/>
            </a:pPr>
            <a:endParaRPr kumimoji="0" lang="zh-CN" altLang="en-US" sz="2800" b="1" i="0" u="none" strike="noStrike" kern="1200" cap="none" spc="0" normalizeH="0" baseline="0" noProof="1">
              <a:ln>
                <a:noFill/>
              </a:ln>
              <a:solidFill>
                <a:schemeClr val="tx1"/>
              </a:solidFill>
              <a:effectLst>
                <a:outerShdw blurRad="38100" dist="38100" dir="2700000">
                  <a:srgbClr val="000000"/>
                </a:outerShdw>
              </a:effectLst>
              <a:uLnTx/>
              <a:uFillTx/>
              <a:latin typeface="+mn-lt"/>
              <a:ea typeface="+mn-ea"/>
              <a:cs typeface="+mn-cs"/>
            </a:endParaRPr>
          </a:p>
        </p:txBody>
      </p:sp>
      <p:sp>
        <p:nvSpPr>
          <p:cNvPr id="774147" name="矩形 774146"/>
          <p:cNvSpPr/>
          <p:nvPr/>
        </p:nvSpPr>
        <p:spPr>
          <a:xfrm>
            <a:off x="760413" y="187325"/>
            <a:ext cx="8040688" cy="108267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8.</a:t>
            </a: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戒</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烟门诊和电话咨询</a:t>
            </a:r>
            <a:endPar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23875" y="746125"/>
            <a:ext cx="8461375" cy="1755140"/>
          </a:xfrm>
        </p:spPr>
        <p:txBody>
          <a:bodyPr lIns="45720" rIns="9144"/>
          <a:lstStyle/>
          <a:p>
            <a:pPr marL="0" marR="0" lvl="0" indent="0" algn="l"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t>2025</a:t>
            </a:r>
            <a:r>
              <a:rPr kumimoji="0" lang="zh-CN" altLang="en-US"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t>年世界无烟日的主题：</a:t>
            </a:r>
            <a:r>
              <a:rPr kumimoji="0" lang="zh-CN" altLang="en-US" sz="3400" b="1" i="0" u="none" strike="noStrike" kern="1200" cap="none" spc="0" normalizeH="0" baseline="0" noProof="0" smtClean="0">
                <a:ln>
                  <a:noFill/>
                </a:ln>
                <a:solidFill>
                  <a:srgbClr val="CCFFFF"/>
                </a:solidFill>
                <a:effectLst>
                  <a:outerShdw blurRad="38100" dist="38100" dir="2700000">
                    <a:srgbClr val="000000"/>
                  </a:outerShdw>
                </a:effectLst>
                <a:uLnTx/>
                <a:uFillTx/>
                <a:latin typeface="+mj-lt"/>
                <a:ea typeface="+mj-ea"/>
                <a:cs typeface="+mj-cs"/>
              </a:rPr>
              <a:t>“拒绝烟草诱惑，对第一支烟说不”</a:t>
            </a:r>
            <a:endParaRPr kumimoji="0" lang="zh-CN" altLang="en-US" sz="3400" b="1" i="0" u="none" strike="noStrike" kern="1200" cap="none" spc="0" normalizeH="0" baseline="0" noProof="0" smtClean="0">
              <a:ln>
                <a:noFill/>
              </a:ln>
              <a:solidFill>
                <a:srgbClr val="CCFFFF"/>
              </a:solidFill>
              <a:effectLst>
                <a:outerShdw blurRad="38100" dist="38100" dir="2700000">
                  <a:srgbClr val="000000"/>
                </a:outerShdw>
              </a:effectLst>
              <a:uLnTx/>
              <a:uFillTx/>
              <a:latin typeface="+mj-lt"/>
              <a:ea typeface="+mj-ea"/>
              <a:cs typeface="+mj-cs"/>
            </a:endParaRPr>
          </a:p>
        </p:txBody>
      </p:sp>
      <p:sp>
        <p:nvSpPr>
          <p:cNvPr id="3" name="内容占位符 2"/>
          <p:cNvSpPr>
            <a:spLocks noGrp="1"/>
          </p:cNvSpPr>
          <p:nvPr>
            <p:ph idx="1"/>
          </p:nvPr>
        </p:nvSpPr>
        <p:spPr>
          <a:xfrm>
            <a:off x="457200" y="2413635"/>
            <a:ext cx="8229600" cy="3634740"/>
          </a:xfrm>
        </p:spPr>
        <p:txBody>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rPr>
              <a:t>这一主题旨在扎实推动健康中国行动控烟专项行动，广泛开展控烟宣传教育，在全社会营造支持控烟、参与控烟的良好氛围，引导青少年自觉养成不吸烟的良好习惯。</a:t>
            </a:r>
            <a:endParaRPr kumimoji="0" lang="zh-CN" altLang="en-US" sz="2400" b="0" i="0" u="none" strike="noStrike" kern="1200" cap="none" spc="0" normalizeH="0" baseline="0" noProof="0" dirty="0" smtClean="0">
              <a:ln>
                <a:noFill/>
              </a:ln>
              <a:solidFill>
                <a:schemeClr val="tx1"/>
              </a:solidFill>
              <a:effectLst>
                <a:outerShdw blurRad="38100" dist="38100" dir="2700000">
                  <a:srgbClr val="000000"/>
                </a:outerShdw>
              </a:effectLst>
              <a:uLnTx/>
              <a:uFillTx/>
              <a:latin typeface="+mn-lt"/>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0177" name="图片 776193" descr="幻灯"/>
          <p:cNvPicPr>
            <a:picLocks noChangeAspect="1"/>
          </p:cNvPicPr>
          <p:nvPr/>
        </p:nvPicPr>
        <p:blipFill>
          <a:blip r:embed="rId1"/>
          <a:srcRect r="73601" b="80380"/>
          <a:stretch>
            <a:fillRect/>
          </a:stretch>
        </p:blipFill>
        <p:spPr>
          <a:xfrm>
            <a:off x="2085975" y="2887663"/>
            <a:ext cx="5029200" cy="2805112"/>
          </a:xfrm>
          <a:prstGeom prst="rect">
            <a:avLst/>
          </a:prstGeom>
          <a:noFill/>
          <a:ln w="9525">
            <a:noFill/>
          </a:ln>
        </p:spPr>
      </p:pic>
      <p:sp>
        <p:nvSpPr>
          <p:cNvPr id="776195" name="文本框 776194"/>
          <p:cNvSpPr txBox="1"/>
          <p:nvPr/>
        </p:nvSpPr>
        <p:spPr>
          <a:xfrm>
            <a:off x="2209800" y="1447800"/>
            <a:ext cx="4953000" cy="1465263"/>
          </a:xfrm>
          <a:prstGeom prst="rect">
            <a:avLst/>
          </a:prstGeom>
          <a:noFill/>
          <a:ln w="9525">
            <a:noFill/>
          </a:ln>
        </p:spPr>
        <p:txBody>
          <a:bodyPr lIns="45720" rIns="9144"/>
          <a:lstStyle/>
          <a:p>
            <a:pPr marR="0" defTabSz="914400">
              <a:lnSpc>
                <a:spcPct val="95000"/>
              </a:lnSpc>
              <a:spcBef>
                <a:spcPct val="0"/>
              </a:spcBef>
              <a:buClrTx/>
              <a:buSzTx/>
              <a:buFontTx/>
              <a:buNone/>
              <a:defRPr/>
            </a:pPr>
            <a:r>
              <a:rPr kumimoji="0" lang="zh-CN" altLang="en-US" sz="3800" b="1" kern="1200" cap="none" spc="0" normalizeH="0" baseline="0" noProof="1">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cs typeface="+mn-cs"/>
              </a:rPr>
              <a:t>        </a:t>
            </a:r>
            <a:r>
              <a:rPr kumimoji="0" lang="en-US" altLang="zh-CN" sz="3800" b="1" kern="1200" cap="none" spc="0" normalizeH="0" baseline="0" noProof="1">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cs typeface="+mn-cs"/>
              </a:rPr>
              <a:t> </a:t>
            </a:r>
            <a:r>
              <a:rPr kumimoji="0" lang="zh-CN" altLang="en-US" sz="3800" b="1" kern="1200" cap="none" spc="0" normalizeH="0" baseline="0" noProof="1">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cs typeface="+mn-cs"/>
              </a:rPr>
              <a:t>让医生做</a:t>
            </a:r>
            <a:endParaRPr kumimoji="0" lang="zh-CN" altLang="en-US" sz="3800" b="1" kern="1200" cap="none" spc="0" normalizeH="0" baseline="0" noProof="1">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cs typeface="+mn-cs"/>
            </a:endParaRPr>
          </a:p>
          <a:p>
            <a:pPr marR="0" defTabSz="914400">
              <a:lnSpc>
                <a:spcPct val="95000"/>
              </a:lnSpc>
              <a:spcBef>
                <a:spcPct val="0"/>
              </a:spcBef>
              <a:buClrTx/>
              <a:buSzTx/>
              <a:buFontTx/>
              <a:buNone/>
              <a:defRPr/>
            </a:pPr>
            <a:r>
              <a:rPr kumimoji="0" lang="zh-CN" altLang="en-US" sz="3800" b="1" kern="1200" cap="none" spc="0" normalizeH="0" baseline="0" noProof="1">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cs typeface="+mn-cs"/>
              </a:rPr>
              <a:t>戒烟表率、控烟先锋！</a:t>
            </a:r>
            <a:endParaRPr kumimoji="0" lang="zh-CN" altLang="en-US" sz="3800" b="1" kern="1200" cap="none" spc="0" normalizeH="0" baseline="0" noProof="1">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矩形 642050"/>
          <p:cNvSpPr>
            <a:spLocks noTextEdit="1"/>
          </p:cNvSpPr>
          <p:nvPr/>
        </p:nvSpPr>
        <p:spPr>
          <a:xfrm>
            <a:off x="1692275" y="2997200"/>
            <a:ext cx="5759450" cy="863600"/>
          </a:xfrm>
          <a:prstGeom prst="rect">
            <a:avLst/>
          </a:prstGeom>
        </p:spPr>
        <p:txBody>
          <a:bodyPr wrap="none" fromWordArt="1">
            <a:prstTxWarp prst="textDeflate">
              <a:avLst>
                <a:gd name="adj" fmla="val 0"/>
              </a:avLst>
            </a:prstTxWarp>
            <a:normAutofit/>
          </a:bodyPr>
          <a:p>
            <a:pPr algn="ctr"/>
            <a:r>
              <a:rPr lang="zh-CN" altLang="en-US" sz="3600" b="1">
                <a:ln w="19050" cap="flat" cmpd="sng">
                  <a:solidFill>
                    <a:schemeClr val="bg1"/>
                  </a:solidFill>
                  <a:prstDash val="solid"/>
                  <a:round/>
                  <a:headEnd type="none" w="med" len="med"/>
                  <a:tailEnd type="none" w="med" len="med"/>
                </a:ln>
                <a:gradFill rotWithShape="1">
                  <a:gsLst>
                    <a:gs pos="0">
                      <a:srgbClr val="3399FF"/>
                    </a:gs>
                    <a:gs pos="100000">
                      <a:srgbClr val="90E147"/>
                    </a:gs>
                  </a:gsLst>
                  <a:lin ang="0" scaled="1"/>
                  <a:tileRect/>
                </a:gradFill>
                <a:effectLst>
                  <a:outerShdw dist="63500" dir="2212193" algn="ctr" rotWithShape="0">
                    <a:srgbClr val="868686">
                      <a:alpha val="50000"/>
                    </a:srgbClr>
                  </a:outerShdw>
                </a:effectLst>
                <a:latin typeface="Arial" panose="020B0604020202020204" pitchFamily="34" charset="0"/>
                <a:ea typeface="Arial" panose="020B0604020202020204" pitchFamily="34" charset="0"/>
              </a:rPr>
              <a:t>Thank You !</a:t>
            </a:r>
            <a:endParaRPr lang="zh-CN" altLang="en-US" sz="3600" b="1">
              <a:ln w="19050" cap="flat" cmpd="sng">
                <a:solidFill>
                  <a:schemeClr val="bg1"/>
                </a:solidFill>
                <a:prstDash val="solid"/>
                <a:round/>
                <a:headEnd type="none" w="med" len="med"/>
                <a:tailEnd type="none" w="med" len="med"/>
              </a:ln>
              <a:gradFill rotWithShape="1">
                <a:gsLst>
                  <a:gs pos="0">
                    <a:srgbClr val="3399FF"/>
                  </a:gs>
                  <a:gs pos="100000">
                    <a:srgbClr val="90E147"/>
                  </a:gs>
                </a:gsLst>
                <a:lin ang="0" scaled="1"/>
                <a:tileRect/>
              </a:gradFill>
              <a:effectLst>
                <a:outerShdw dist="63500" dir="2212193" algn="ctr" rotWithShape="0">
                  <a:srgbClr val="868686">
                    <a:alpha val="50000"/>
                  </a:srgbClr>
                </a:outerShdw>
              </a:effectLst>
              <a:latin typeface="Arial" panose="020B0604020202020204" pitchFamily="34" charset="0"/>
              <a:ea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500" fill="hold"/>
                                        <p:tgtEl>
                                          <p:spTgt spid="36866"/>
                                        </p:tgtEl>
                                        <p:attrNameLst>
                                          <p:attrName>ppt_w</p:attrName>
                                        </p:attrNameLst>
                                      </p:cBhvr>
                                      <p:tavLst>
                                        <p:tav tm="0">
                                          <p:val>
                                            <p:fltVal val="0.000000"/>
                                          </p:val>
                                        </p:tav>
                                        <p:tav tm="100000">
                                          <p:val>
                                            <p:strVal val="#ppt_w"/>
                                          </p:val>
                                        </p:tav>
                                      </p:tavLst>
                                    </p:anim>
                                    <p:anim calcmode="lin" valueType="num">
                                      <p:cBhvr>
                                        <p:cTn id="8" dur="500" fill="hold"/>
                                        <p:tgtEl>
                                          <p:spTgt spid="36866"/>
                                        </p:tgtEl>
                                        <p:attrNameLst>
                                          <p:attrName>ppt_h</p:attrName>
                                        </p:attrNameLst>
                                      </p:cBhvr>
                                      <p:tavLst>
                                        <p:tav tm="0">
                                          <p:val>
                                            <p:fltVal val="0.000000"/>
                                          </p:val>
                                        </p:tav>
                                        <p:tav tm="100000">
                                          <p:val>
                                            <p:strVal val="#ppt_h"/>
                                          </p:val>
                                        </p:tav>
                                      </p:tavLst>
                                    </p:anim>
                                    <p:animEffect transition="in" filter="fade">
                                      <p:cBhvr>
                                        <p:cTn id="9" dur="500"/>
                                        <p:tgtEl>
                                          <p:spTgt spid="36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2"/>
          <p:cNvSpPr>
            <a:spLocks noGrp="1" noChangeArrowheads="1"/>
          </p:cNvSpPr>
          <p:nvPr>
            <p:ph type="title"/>
          </p:nvPr>
        </p:nvSpPr>
        <p:spPr>
          <a:xfrm>
            <a:off x="973138" y="1835150"/>
            <a:ext cx="7445375" cy="3927475"/>
          </a:xfrm>
        </p:spPr>
        <p:txBody>
          <a:bodyPr lIns="45720" rIns="9144"/>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  香烟点燃后产生对人体有害的物质大致分为六大类：</a:t>
            </a:r>
            <a:b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b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a:t>
            </a:r>
            <a:r>
              <a:rPr kumimoji="0" lang="en-US" altLang="zh-CN"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1</a:t>
            </a: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）醛类、氮化物、烯烃类，这些物质对呼吸道有刺激作用。 </a:t>
            </a:r>
            <a:b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b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a:t>
            </a:r>
            <a:r>
              <a:rPr kumimoji="0" lang="en-US" altLang="zh-CN"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2</a:t>
            </a: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）尼古丁类，可刺激交感神经，引起血管内膜损害。</a:t>
            </a:r>
            <a:b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b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a:t>
            </a:r>
            <a:r>
              <a:rPr kumimoji="0" lang="en-US" altLang="zh-CN"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3</a:t>
            </a: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）胺类、氰化物和重金属，这些均属毒性物质。 </a:t>
            </a:r>
            <a:b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b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a:t>
            </a:r>
            <a:r>
              <a:rPr kumimoji="0" lang="en-US" altLang="zh-CN"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4</a:t>
            </a: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）苯丙芘、砷、镉、甲基肼、氨基酚、其他放射性物质。</a:t>
            </a:r>
            <a:b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b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         这些物质均有致癌作用。</a:t>
            </a:r>
            <a:b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b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a:t>
            </a:r>
            <a:r>
              <a:rPr kumimoji="0" lang="en-US" altLang="zh-CN"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5</a:t>
            </a: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）酚类化合物和甲醛等，这些物质具有加速癌变的作用。</a:t>
            </a:r>
            <a:b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b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a:t>
            </a:r>
            <a:r>
              <a:rPr kumimoji="0" lang="en-US" altLang="zh-CN"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6</a:t>
            </a:r>
            <a:r>
              <a:rPr kumimoji="0" lang="zh-CN" altLang="en-US" sz="20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）一氧化碳能减低红血球将氧输送到全身去能力。</a:t>
            </a:r>
            <a:endParaRPr kumimoji="0" lang="zh-CN" altLang="en-US"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endParaRPr>
          </a:p>
        </p:txBody>
      </p:sp>
      <p:sp>
        <p:nvSpPr>
          <p:cNvPr id="15363" name="Rectangle 3"/>
          <p:cNvSpPr>
            <a:spLocks noChangeArrowheads="1"/>
          </p:cNvSpPr>
          <p:nvPr/>
        </p:nvSpPr>
        <p:spPr bwMode="auto">
          <a:xfrm>
            <a:off x="857250" y="379413"/>
            <a:ext cx="7445375" cy="860425"/>
          </a:xfrm>
          <a:prstGeom prst="rect">
            <a:avLst/>
          </a:prstGeom>
          <a:noFill/>
          <a:ln w="9525">
            <a:noFill/>
            <a:miter lim="800000"/>
          </a:ln>
        </p:spPr>
        <p:txBody>
          <a:bodyPr anchor="ctr"/>
          <a:lstStyle/>
          <a:p>
            <a:pPr marL="0" marR="0" lvl="0" indent="0" algn="ctr" defTabSz="914400" rtl="0" eaLnBrk="1" fontAlgn="base" latinLnBrk="0" hangingPunct="1">
              <a:lnSpc>
                <a:spcPct val="110000"/>
              </a:lnSpc>
              <a:spcBef>
                <a:spcPct val="40000"/>
              </a:spcBef>
              <a:spcAft>
                <a:spcPct val="0"/>
              </a:spcAft>
              <a:buClrTx/>
              <a:buSzTx/>
              <a:buFontTx/>
              <a:buNone/>
              <a:defRPr/>
            </a:pPr>
            <a:r>
              <a:rPr kumimoji="0" lang="en-US" altLang="zh-CN"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t>1.</a:t>
            </a:r>
            <a:r>
              <a:rPr kumimoji="0" lang="zh-CN" altLang="en-US"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t>烟</a:t>
            </a:r>
            <a:r>
              <a:rPr kumimoji="0" lang="zh-CN" altLang="en-US" sz="34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mj-ea"/>
                <a:cs typeface="+mj-cs"/>
              </a:rPr>
              <a:t>草中的有害物质</a:t>
            </a:r>
            <a:endParaRPr kumimoji="0" lang="zh-CN" altLang="en-US" sz="34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23875" y="457835"/>
            <a:ext cx="8461375" cy="812165"/>
          </a:xfrm>
        </p:spPr>
        <p:txBody>
          <a:bodyPr lIns="45720" rIns="9144">
            <a:normAutofit/>
          </a:bodyPr>
          <a:lstStyle/>
          <a:p>
            <a:pPr marL="0" marR="0" lvl="0" indent="0" algn="ctr" defTabSz="914400" rtl="0" eaLnBrk="1" fontAlgn="base" latinLnBrk="0" hangingPunct="1">
              <a:lnSpc>
                <a:spcPct val="95000"/>
              </a:lnSpc>
              <a:spcBef>
                <a:spcPct val="0"/>
              </a:spcBef>
              <a:spcAft>
                <a:spcPct val="0"/>
              </a:spcAft>
              <a:buClrTx/>
              <a:buSzTx/>
              <a:buFontTx/>
              <a:buNone/>
              <a:defRPr/>
            </a:pPr>
            <a:r>
              <a:rPr kumimoji="0" lang="en-US" altLang="zh-CN"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t>2.</a:t>
            </a:r>
            <a:r>
              <a:rPr kumimoji="0" lang="zh-CN" altLang="en-US" sz="3400" b="1" i="0" u="none" strike="noStrike" kern="1200" cap="none" spc="0" normalizeH="0" baseline="0" noProof="0" dirty="0" smtClean="0">
                <a:ln>
                  <a:noFill/>
                </a:ln>
                <a:solidFill>
                  <a:srgbClr val="CCFFFF"/>
                </a:solidFill>
                <a:effectLst>
                  <a:outerShdw blurRad="38100" dist="38100" dir="2700000">
                    <a:srgbClr val="000000"/>
                  </a:outerShdw>
                </a:effectLst>
                <a:uLnTx/>
                <a:uFillTx/>
                <a:latin typeface="+mj-lt"/>
                <a:ea typeface="+mj-ea"/>
                <a:cs typeface="+mj-cs"/>
              </a:rPr>
              <a:t>吸</a:t>
            </a:r>
            <a:r>
              <a:rPr kumimoji="0" lang="zh-CN" altLang="en-US" sz="34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mj-ea"/>
                <a:cs typeface="+mj-cs"/>
              </a:rPr>
              <a:t>烟的危害</a:t>
            </a:r>
            <a:endParaRPr kumimoji="0" lang="zh-CN" altLang="en-US" sz="34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mj-ea"/>
              <a:cs typeface="+mj-cs"/>
            </a:endParaRPr>
          </a:p>
        </p:txBody>
      </p:sp>
      <p:sp>
        <p:nvSpPr>
          <p:cNvPr id="3" name="内容占位符 2"/>
          <p:cNvSpPr>
            <a:spLocks noGrp="1"/>
          </p:cNvSpPr>
          <p:nvPr>
            <p:ph idx="1"/>
          </p:nvPr>
        </p:nvSpPr>
        <p:spPr/>
        <p:txBody>
          <a:bodyPr>
            <a:normAutofit/>
          </a:bodyPr>
          <a:lstStyle/>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“吸烟有害健康”是世界公认的一则常识，那么烟草究竟能给人们带来多大的危害？仅仅是让肺“变黑”这么简单吗？让我们来看下文。</a:t>
            </a:r>
            <a:endParaRPr kumimoji="0" lang="zh-CN" altLang="en-US" sz="20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r>
              <a:rPr kumimoji="0" lang="zh-CN" altLang="en-US" sz="20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rPr>
              <a:t>吸烟是一种全世界流行的不良生活习惯，是呼吸系统和多种心、脑血管疾病的主要危险因素。吸烟时，烟雾中的烟焦油、尼古丁、一氧化碳、一氧化氮等进入人体，对呼吸道、心血管、胃肠、神经系统和肝、肾等器官造成不同程度的损害。长期吸烟不仅可以导致肺癌，还可能导致舌癌、喉癌、食道癌、胰腺癌、肾癌、膀胱癌等多种癌症。</a:t>
            </a:r>
            <a:endParaRPr kumimoji="0" lang="zh-CN" altLang="en-US" sz="20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endParaRPr>
          </a:p>
          <a:p>
            <a:pPr marL="342900" marR="0" lvl="0" indent="-342900" algn="l" defTabSz="914400" rtl="0" eaLnBrk="1" fontAlgn="base" latinLnBrk="0" hangingPunct="1">
              <a:lnSpc>
                <a:spcPct val="95000"/>
              </a:lnSpc>
              <a:spcBef>
                <a:spcPct val="40000"/>
              </a:spcBef>
              <a:spcAft>
                <a:spcPct val="0"/>
              </a:spcAft>
              <a:buClr>
                <a:srgbClr val="FF9900"/>
              </a:buClr>
              <a:buSzPct val="125000"/>
              <a:buFont typeface="Wingdings" panose="05000000000000000000" pitchFamily="2" charset="2"/>
              <a:buChar char=""/>
              <a:defRPr/>
            </a:pPr>
            <a:endParaRPr kumimoji="0" lang="zh-CN" altLang="en-US" sz="2000" b="1" i="0" u="none" strike="noStrike" kern="1200" cap="none" spc="0" normalizeH="0" baseline="0" noProof="0" dirty="0">
              <a:ln>
                <a:noFill/>
              </a:ln>
              <a:solidFill>
                <a:srgbClr val="CCFFFF"/>
              </a:solidFill>
              <a:effectLst>
                <a:outerShdw blurRad="38100" dist="38100" dir="2700000">
                  <a:srgbClr val="000000"/>
                </a:outerShdw>
              </a:effectLst>
              <a:uLnTx/>
              <a:uFillTx/>
              <a:latin typeface="+mj-lt"/>
              <a:ea typeface="宋体" panose="02010600030101010101" pitchFamily="2" charset="-122"/>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charRg st="0" end="61"/>
                                            </p:txEl>
                                          </p:spTgt>
                                        </p:tgtEl>
                                        <p:attrNameLst>
                                          <p:attrName>style.visibility</p:attrName>
                                        </p:attrNameLst>
                                      </p:cBhvr>
                                      <p:to>
                                        <p:strVal val="visible"/>
                                      </p:to>
                                    </p:set>
                                    <p:animEffect transition="in" filter="barn(inVertical)">
                                      <p:cBhvr>
                                        <p:cTn id="14" dur="500"/>
                                        <p:tgtEl>
                                          <p:spTgt spid="3">
                                            <p:txEl>
                                              <p:charRg st="0" end="61"/>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charRg st="61" end="211"/>
                                            </p:txEl>
                                          </p:spTgt>
                                        </p:tgtEl>
                                        <p:attrNameLst>
                                          <p:attrName>style.visibility</p:attrName>
                                        </p:attrNameLst>
                                      </p:cBhvr>
                                      <p:to>
                                        <p:strVal val="visible"/>
                                      </p:to>
                                    </p:set>
                                    <p:animEffect transition="in" filter="barn(inVertical)">
                                      <p:cBhvr>
                                        <p:cTn id="17" dur="500"/>
                                        <p:tgtEl>
                                          <p:spTgt spid="3">
                                            <p:txEl>
                                              <p:charRg st="61" end="2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矩形 726018"/>
          <p:cNvSpPr/>
          <p:nvPr/>
        </p:nvSpPr>
        <p:spPr>
          <a:xfrm>
            <a:off x="457200" y="1828800"/>
            <a:ext cx="8382000" cy="1752600"/>
          </a:xfrm>
          <a:prstGeom prst="rect">
            <a:avLst/>
          </a:prstGeom>
          <a:noFill/>
          <a:ln w="9525">
            <a:noFill/>
          </a:ln>
        </p:spPr>
        <p:txBody>
          <a:bodyPr anchor="b" anchorCtr="0"/>
          <a:p>
            <a:pPr>
              <a:lnSpc>
                <a:spcPct val="150000"/>
              </a:lnSpc>
              <a:spcBef>
                <a:spcPct val="0"/>
              </a:spcBef>
              <a:buSzPct val="60000"/>
              <a:buFont typeface="Wingdings" panose="05000000000000000000" pitchFamily="2" charset="2"/>
              <a:buChar char="l"/>
            </a:pPr>
            <a:r>
              <a:rPr lang="zh-CN" altLang="en-US" sz="2800" b="1" dirty="0">
                <a:solidFill>
                  <a:schemeClr val="tx2"/>
                </a:solidFill>
                <a:latin typeface="楷体_GB2312" pitchFamily="49" charset="-122"/>
                <a:ea typeface="楷体_GB2312" pitchFamily="49" charset="-122"/>
              </a:rPr>
              <a:t>  </a:t>
            </a:r>
            <a:r>
              <a:rPr lang="zh-CN" altLang="en-US" b="1" dirty="0">
                <a:solidFill>
                  <a:schemeClr val="tx2"/>
                </a:solidFill>
                <a:latin typeface="宋体" panose="02010600030101010101" pitchFamily="2" charset="-122"/>
              </a:rPr>
              <a:t>世界卫生组织已将烟碱依赖作为一种疾病列入国际疾病</a:t>
            </a:r>
            <a:endParaRPr lang="zh-CN" altLang="en-US" b="1" dirty="0">
              <a:solidFill>
                <a:schemeClr val="tx2"/>
              </a:solidFill>
              <a:latin typeface="宋体" panose="02010600030101010101" pitchFamily="2" charset="-122"/>
            </a:endParaRPr>
          </a:p>
          <a:p>
            <a:pPr>
              <a:lnSpc>
                <a:spcPct val="150000"/>
              </a:lnSpc>
              <a:spcBef>
                <a:spcPct val="0"/>
              </a:spcBef>
              <a:buSzPct val="60000"/>
              <a:buFont typeface="Wingdings" panose="05000000000000000000" pitchFamily="2" charset="2"/>
            </a:pPr>
            <a:r>
              <a:rPr lang="zh-CN" altLang="en-US" b="1" dirty="0">
                <a:solidFill>
                  <a:schemeClr val="tx2"/>
                </a:solidFill>
                <a:latin typeface="宋体" panose="02010600030101010101" pitchFamily="2" charset="-122"/>
              </a:rPr>
              <a:t>    分类（</a:t>
            </a:r>
            <a:r>
              <a:rPr lang="en-US" altLang="zh-CN" b="1" dirty="0">
                <a:solidFill>
                  <a:schemeClr val="tx2"/>
                </a:solidFill>
                <a:latin typeface="宋体" panose="02010600030101010101" pitchFamily="2" charset="-122"/>
              </a:rPr>
              <a:t>ICD-10, F17.2)</a:t>
            </a:r>
            <a:r>
              <a:rPr lang="zh-CN" altLang="en-US" b="1" dirty="0">
                <a:solidFill>
                  <a:schemeClr val="tx2"/>
                </a:solidFill>
                <a:latin typeface="宋体" panose="02010600030101010101" pitchFamily="2" charset="-122"/>
              </a:rPr>
              <a:t>，确认烟草是目前对人类健康的</a:t>
            </a:r>
            <a:endParaRPr lang="zh-CN" altLang="en-US" b="1" dirty="0">
              <a:solidFill>
                <a:schemeClr val="tx2"/>
              </a:solidFill>
              <a:latin typeface="宋体" panose="02010600030101010101" pitchFamily="2" charset="-122"/>
            </a:endParaRPr>
          </a:p>
          <a:p>
            <a:pPr>
              <a:lnSpc>
                <a:spcPct val="150000"/>
              </a:lnSpc>
              <a:spcBef>
                <a:spcPct val="0"/>
              </a:spcBef>
              <a:buSzPct val="60000"/>
              <a:buFont typeface="Wingdings" panose="05000000000000000000" pitchFamily="2" charset="2"/>
            </a:pPr>
            <a:r>
              <a:rPr lang="zh-CN" altLang="en-US" b="1" dirty="0">
                <a:solidFill>
                  <a:schemeClr val="tx2"/>
                </a:solidFill>
                <a:latin typeface="宋体" panose="02010600030101010101" pitchFamily="2" charset="-122"/>
              </a:rPr>
              <a:t>    最大威胁</a:t>
            </a:r>
            <a:endParaRPr lang="zh-CN" altLang="en-US" b="1" dirty="0">
              <a:solidFill>
                <a:schemeClr val="tx2"/>
              </a:solidFill>
              <a:latin typeface="宋体" panose="02010600030101010101" pitchFamily="2" charset="-122"/>
            </a:endParaRPr>
          </a:p>
        </p:txBody>
      </p:sp>
      <p:pic>
        <p:nvPicPr>
          <p:cNvPr id="10242" name="图片 726020"/>
          <p:cNvPicPr>
            <a:picLocks noChangeAspect="1"/>
          </p:cNvPicPr>
          <p:nvPr/>
        </p:nvPicPr>
        <p:blipFill>
          <a:blip r:embed="rId1"/>
          <a:stretch>
            <a:fillRect/>
          </a:stretch>
        </p:blipFill>
        <p:spPr>
          <a:xfrm>
            <a:off x="4427538" y="3573463"/>
            <a:ext cx="4103687" cy="2527300"/>
          </a:xfrm>
          <a:prstGeom prst="rect">
            <a:avLst/>
          </a:prstGeom>
          <a:noFill/>
          <a:ln w="9525">
            <a:noFill/>
          </a:ln>
        </p:spPr>
      </p:pic>
      <p:sp>
        <p:nvSpPr>
          <p:cNvPr id="10243" name="矩形 726021"/>
          <p:cNvSpPr/>
          <p:nvPr/>
        </p:nvSpPr>
        <p:spPr>
          <a:xfrm>
            <a:off x="760413" y="185738"/>
            <a:ext cx="8245475" cy="1089025"/>
          </a:xfrm>
          <a:prstGeom prst="rect">
            <a:avLst/>
          </a:prstGeom>
          <a:noFill/>
          <a:ln w="9525">
            <a:noFill/>
          </a:ln>
        </p:spPr>
        <p:txBody>
          <a:bodyPr lIns="45720" rIns="9144" anchor="ctr" anchorCtr="0"/>
          <a:p>
            <a:pPr>
              <a:lnSpc>
                <a:spcPct val="100000"/>
              </a:lnSpc>
              <a:spcBef>
                <a:spcPct val="0"/>
              </a:spcBef>
            </a:pPr>
            <a:r>
              <a:rPr lang="en-US" altLang="zh-CN" sz="3400" b="1" dirty="0">
                <a:solidFill>
                  <a:srgbClr val="CCFFFF"/>
                </a:solidFill>
                <a:latin typeface="Arial" panose="020B0604020202020204" pitchFamily="34" charset="0"/>
              </a:rPr>
              <a:t>3.</a:t>
            </a:r>
            <a:r>
              <a:rPr lang="zh-CN" altLang="en-US" sz="3400" b="1" dirty="0">
                <a:solidFill>
                  <a:srgbClr val="CCFFFF"/>
                </a:solidFill>
                <a:latin typeface="Arial" panose="020B0604020202020204" pitchFamily="34" charset="0"/>
              </a:rPr>
              <a:t>烟碱依赖是一种慢性高复发性病</a:t>
            </a:r>
            <a:endParaRPr lang="zh-CN" altLang="en-US" sz="3400" b="1" dirty="0">
              <a:solidFill>
                <a:srgbClr val="CCFFFF"/>
              </a:solidFill>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矩形 729089"/>
          <p:cNvSpPr/>
          <p:nvPr/>
        </p:nvSpPr>
        <p:spPr>
          <a:xfrm>
            <a:off x="449263" y="1808163"/>
            <a:ext cx="8370887" cy="3768725"/>
          </a:xfrm>
          <a:prstGeom prst="rect">
            <a:avLst/>
          </a:prstGeom>
          <a:noFill/>
          <a:ln w="9525">
            <a:noFill/>
          </a:ln>
        </p:spPr>
        <p:txBody>
          <a:bodyPr anchor="ctr" anchorCtr="0">
            <a:spAutoFit/>
          </a:bodyPr>
          <a:p>
            <a:pPr marL="457200" indent="-457200">
              <a:spcBef>
                <a:spcPct val="20000"/>
              </a:spcBef>
              <a:buClr>
                <a:srgbClr val="FF9900"/>
              </a:buClr>
              <a:buSzPct val="60000"/>
              <a:buFont typeface="Wingdings" panose="05000000000000000000" pitchFamily="2" charset="2"/>
              <a:buChar char="l"/>
            </a:pPr>
            <a:r>
              <a:rPr lang="zh-CN" altLang="en-US" b="1" dirty="0">
                <a:latin typeface="宋体" panose="02010600030101010101" pitchFamily="2" charset="-122"/>
              </a:rPr>
              <a:t>尼古丁是一种兴奋剂，可以使吸烟者产生轻柔愉快的感觉</a:t>
            </a:r>
            <a:endParaRPr lang="zh-CN" altLang="en-US" b="1" dirty="0">
              <a:latin typeface="宋体" panose="02010600030101010101" pitchFamily="2" charset="-122"/>
            </a:endParaRPr>
          </a:p>
          <a:p>
            <a:pPr marL="457200" indent="-457200">
              <a:spcBef>
                <a:spcPct val="20000"/>
              </a:spcBef>
              <a:buClr>
                <a:schemeClr val="folHlink"/>
              </a:buClr>
              <a:buFont typeface="Wingdings" panose="05000000000000000000" pitchFamily="2" charset="2"/>
              <a:buChar char="Ø"/>
            </a:pPr>
            <a:endParaRPr lang="zh-CN" altLang="en-US" b="1" dirty="0">
              <a:latin typeface="宋体" panose="02010600030101010101" pitchFamily="2" charset="-122"/>
            </a:endParaRPr>
          </a:p>
          <a:p>
            <a:pPr marL="457200" indent="-457200">
              <a:spcBef>
                <a:spcPct val="20000"/>
              </a:spcBef>
              <a:buClr>
                <a:srgbClr val="FF9900"/>
              </a:buClr>
              <a:buSzPct val="60000"/>
              <a:buFont typeface="Wingdings" panose="05000000000000000000" pitchFamily="2" charset="2"/>
              <a:buChar char="l"/>
            </a:pPr>
            <a:r>
              <a:rPr lang="zh-CN" altLang="en-US" b="1" dirty="0">
                <a:latin typeface="宋体" panose="02010600030101010101" pitchFamily="2" charset="-122"/>
              </a:rPr>
              <a:t>尼古丁最大的危害在于它的成瘾性，且作用极为迅速，吸入只需</a:t>
            </a:r>
            <a:r>
              <a:rPr lang="en-US" altLang="zh-CN" b="1" dirty="0">
                <a:latin typeface="宋体" panose="02010600030101010101" pitchFamily="2" charset="-122"/>
              </a:rPr>
              <a:t>7.5</a:t>
            </a:r>
            <a:r>
              <a:rPr lang="zh-CN" altLang="en-US" b="1" dirty="0">
                <a:latin typeface="宋体" panose="02010600030101010101" pitchFamily="2" charset="-122"/>
              </a:rPr>
              <a:t>秒就可达到大脑（静脉注射需</a:t>
            </a:r>
            <a:r>
              <a:rPr lang="en-US" altLang="zh-CN" b="1" dirty="0">
                <a:latin typeface="宋体" panose="02010600030101010101" pitchFamily="2" charset="-122"/>
              </a:rPr>
              <a:t>13.5</a:t>
            </a:r>
            <a:r>
              <a:rPr lang="zh-CN" altLang="en-US" b="1" dirty="0">
                <a:latin typeface="宋体" panose="02010600030101010101" pitchFamily="2" charset="-122"/>
              </a:rPr>
              <a:t>秒）。</a:t>
            </a:r>
            <a:endParaRPr lang="zh-CN" altLang="en-US" b="1" dirty="0">
              <a:latin typeface="宋体" panose="02010600030101010101" pitchFamily="2" charset="-122"/>
            </a:endParaRPr>
          </a:p>
          <a:p>
            <a:pPr marL="457200" indent="-457200">
              <a:spcBef>
                <a:spcPct val="20000"/>
              </a:spcBef>
              <a:buClr>
                <a:schemeClr val="folHlink"/>
              </a:buClr>
              <a:buFont typeface="Wingdings" panose="05000000000000000000" pitchFamily="2" charset="2"/>
              <a:buChar char="Ø"/>
            </a:pPr>
            <a:endParaRPr lang="zh-CN" altLang="en-US" b="1" dirty="0">
              <a:latin typeface="宋体" panose="02010600030101010101" pitchFamily="2" charset="-122"/>
            </a:endParaRPr>
          </a:p>
          <a:p>
            <a:pPr marL="457200" indent="-457200">
              <a:lnSpc>
                <a:spcPct val="135000"/>
              </a:lnSpc>
              <a:spcBef>
                <a:spcPct val="20000"/>
              </a:spcBef>
              <a:buClr>
                <a:srgbClr val="FF9900"/>
              </a:buClr>
              <a:buSzPct val="60000"/>
              <a:buFont typeface="Wingdings" panose="05000000000000000000" pitchFamily="2" charset="2"/>
              <a:buChar char="l"/>
            </a:pPr>
            <a:r>
              <a:rPr lang="zh-CN" altLang="en-US" b="1" dirty="0">
                <a:latin typeface="宋体" panose="02010600030101010101" pitchFamily="2" charset="-122"/>
              </a:rPr>
              <a:t>它还是一种抗焦虑药物，过量吸入可引起抑制或麻痹作用</a:t>
            </a:r>
            <a:endParaRPr lang="zh-CN" altLang="en-US" b="1" dirty="0">
              <a:latin typeface="宋体" panose="02010600030101010101" pitchFamily="2" charset="-122"/>
            </a:endParaRPr>
          </a:p>
          <a:p>
            <a:pPr marL="914400" lvl="1" indent="-457200" eaLnBrk="1" hangingPunct="1">
              <a:lnSpc>
                <a:spcPct val="135000"/>
              </a:lnSpc>
              <a:spcBef>
                <a:spcPct val="20000"/>
              </a:spcBef>
              <a:buClr>
                <a:schemeClr val="hlink"/>
              </a:buClr>
              <a:buSzPct val="60000"/>
              <a:buFont typeface="Wingdings" panose="05000000000000000000" pitchFamily="2" charset="2"/>
              <a:buChar char="n"/>
            </a:pPr>
            <a:r>
              <a:rPr lang="zh-CN" altLang="en-US" sz="2000" b="1" dirty="0">
                <a:latin typeface="宋体" panose="02010600030101010101" pitchFamily="2" charset="-122"/>
              </a:rPr>
              <a:t>长期吸烟可使人体对烟碱产生依赖性，机体活力下降，记忆力减退， 工作效率低下，以及造成多种器官受累的综合病变</a:t>
            </a:r>
            <a:endParaRPr lang="zh-CN" altLang="en-US" b="1" dirty="0">
              <a:latin typeface="宋体" panose="02010600030101010101" pitchFamily="2" charset="-122"/>
            </a:endParaRPr>
          </a:p>
        </p:txBody>
      </p:sp>
      <p:sp>
        <p:nvSpPr>
          <p:cNvPr id="12290" name="矩形 729090"/>
          <p:cNvSpPr/>
          <p:nvPr/>
        </p:nvSpPr>
        <p:spPr>
          <a:xfrm>
            <a:off x="760413" y="185738"/>
            <a:ext cx="8245475" cy="1089025"/>
          </a:xfrm>
          <a:prstGeom prst="rect">
            <a:avLst/>
          </a:prstGeom>
          <a:noFill/>
          <a:ln w="9525">
            <a:noFill/>
          </a:ln>
        </p:spPr>
        <p:txBody>
          <a:bodyPr lIns="45720" rIns="9144" anchor="ctr" anchorCtr="0"/>
          <a:p>
            <a:pPr>
              <a:lnSpc>
                <a:spcPct val="100000"/>
              </a:lnSpc>
              <a:spcBef>
                <a:spcPct val="0"/>
              </a:spcBef>
            </a:pPr>
            <a:r>
              <a:rPr lang="en-US" altLang="zh-CN" sz="3400" b="1" dirty="0">
                <a:solidFill>
                  <a:srgbClr val="CCFFFF"/>
                </a:solidFill>
                <a:latin typeface="Arial" panose="020B0604020202020204" pitchFamily="34" charset="0"/>
              </a:rPr>
              <a:t>4.</a:t>
            </a:r>
            <a:r>
              <a:rPr lang="zh-CN" altLang="en-US" sz="3400" b="1" dirty="0">
                <a:solidFill>
                  <a:srgbClr val="CCFFFF"/>
                </a:solidFill>
                <a:latin typeface="Arial" panose="020B0604020202020204" pitchFamily="34" charset="0"/>
              </a:rPr>
              <a:t>烟碱依赖实际是尼古丁依赖</a:t>
            </a:r>
            <a:endParaRPr lang="zh-CN" altLang="en-US" sz="3400" b="1" dirty="0">
              <a:solidFill>
                <a:srgbClr val="CCFFFF"/>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1138" name="文本占位符 731137"/>
          <p:cNvSpPr>
            <a:spLocks noGrp="1"/>
          </p:cNvSpPr>
          <p:nvPr>
            <p:ph idx="1"/>
          </p:nvPr>
        </p:nvSpPr>
        <p:spPr>
          <a:xfrm>
            <a:off x="457200" y="1905000"/>
            <a:ext cx="8458200" cy="4114800"/>
          </a:xfrm>
        </p:spPr>
        <p:txBody>
          <a:bodyPr vert="horz" wrap="square" lIns="92075" tIns="46038" rIns="92075" bIns="46038" anchor="t"/>
          <a:lstStyle/>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Char char=""/>
              <a:defRPr/>
            </a:pPr>
            <a:r>
              <a:rPr kumimoji="0" lang="zh-CN" altLang="en-US" sz="25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躯体依赖：戒断综合征</a:t>
            </a:r>
            <a:endParaRPr kumimoji="0" lang="zh-CN" altLang="en-US" sz="25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30000"/>
              </a:lnSpc>
              <a:spcBef>
                <a:spcPct val="40000"/>
              </a:spcBef>
              <a:spcAft>
                <a:spcPct val="0"/>
              </a:spcAft>
              <a:buClr>
                <a:schemeClr val="tx1"/>
              </a:buClr>
              <a:buSzPct val="60000"/>
              <a:buFontTx/>
              <a:buNone/>
              <a:defRPr/>
            </a:pPr>
            <a:r>
              <a:rPr kumimoji="0" lang="zh-CN" altLang="en-US" sz="25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  烟的戒断症状：烦燥不安、易怒、焦虑、情绪低落、注意力不集中、失眠、心率降低、食欲增加等</a:t>
            </a:r>
            <a:endParaRPr kumimoji="0" lang="zh-CN" altLang="en-US" sz="25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Char char=""/>
              <a:defRPr/>
            </a:pPr>
            <a:r>
              <a:rPr kumimoji="0" lang="zh-CN" altLang="en-US" sz="25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精神依赖：又称心理依赖性，俗称“心瘾”。表现为对药物的强烈渴求。</a:t>
            </a:r>
            <a:endParaRPr kumimoji="0" lang="zh-CN" altLang="en-US" sz="25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a:p>
            <a:pPr marL="342900" marR="0" lvl="0" indent="-342900" algn="l" defTabSz="914400" rtl="0" eaLnBrk="1" fontAlgn="base" latinLnBrk="0" hangingPunct="1">
              <a:lnSpc>
                <a:spcPct val="130000"/>
              </a:lnSpc>
              <a:spcBef>
                <a:spcPct val="40000"/>
              </a:spcBef>
              <a:spcAft>
                <a:spcPct val="0"/>
              </a:spcAft>
              <a:buClr>
                <a:srgbClr val="FF9900"/>
              </a:buClr>
              <a:buSzPct val="125000"/>
              <a:buFont typeface="Wingdings" panose="05000000000000000000" pitchFamily="2" charset="2"/>
              <a:buChar char=""/>
              <a:defRPr/>
            </a:pPr>
            <a:r>
              <a:rPr kumimoji="0" lang="zh-CN" altLang="en-US" sz="25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rPr>
              <a:t>行为表现：强迫性地、连续或定期用物</a:t>
            </a:r>
            <a:endParaRPr kumimoji="0" lang="zh-CN" altLang="en-US" sz="2500" b="1" i="0" u="none" strike="noStrike" kern="1200" cap="none" spc="0" normalizeH="0" baseline="0" noProof="1">
              <a:ln>
                <a:noFill/>
              </a:ln>
              <a:solidFill>
                <a:schemeClr val="tx1"/>
              </a:solidFill>
              <a:effectLst>
                <a:outerShdw blurRad="38100" dist="38100" dir="2700000">
                  <a:srgbClr val="000000"/>
                </a:outerShdw>
              </a:effectLst>
              <a:uLnTx/>
              <a:uFillTx/>
              <a:latin typeface="宋体" panose="02010600030101010101" pitchFamily="2" charset="-122"/>
              <a:ea typeface="+mn-ea"/>
              <a:cs typeface="+mn-cs"/>
            </a:endParaRPr>
          </a:p>
        </p:txBody>
      </p:sp>
      <p:sp>
        <p:nvSpPr>
          <p:cNvPr id="14338" name="云形标注 731138"/>
          <p:cNvSpPr/>
          <p:nvPr/>
        </p:nvSpPr>
        <p:spPr>
          <a:xfrm>
            <a:off x="4252913" y="4862513"/>
            <a:ext cx="4513262" cy="1204912"/>
          </a:xfrm>
          <a:prstGeom prst="cloudCallout">
            <a:avLst>
              <a:gd name="adj1" fmla="val -43750"/>
              <a:gd name="adj2" fmla="val 70000"/>
            </a:avLst>
          </a:prstGeom>
          <a:noFill/>
          <a:ln w="9525">
            <a:noFill/>
          </a:ln>
        </p:spPr>
        <p:txBody>
          <a:bodyPr lIns="0" tIns="0" rIns="18288" bIns="0" anchor="ctr" anchorCtr="0"/>
          <a:p>
            <a:pPr algn="ctr" eaLnBrk="0" hangingPunct="0">
              <a:lnSpc>
                <a:spcPct val="100000"/>
              </a:lnSpc>
              <a:spcBef>
                <a:spcPct val="0"/>
              </a:spcBef>
            </a:pPr>
            <a:endParaRPr lang="zh-CN" altLang="en-US" sz="700" dirty="0">
              <a:latin typeface="Arial Narrow" pitchFamily="34" charset="0"/>
              <a:ea typeface="MS PGothic" pitchFamily="34" charset="-128"/>
            </a:endParaRPr>
          </a:p>
        </p:txBody>
      </p:sp>
      <p:sp>
        <p:nvSpPr>
          <p:cNvPr id="14339" name="云形标注 731139"/>
          <p:cNvSpPr/>
          <p:nvPr/>
        </p:nvSpPr>
        <p:spPr>
          <a:xfrm>
            <a:off x="3629025" y="4702175"/>
            <a:ext cx="5094288" cy="1582738"/>
          </a:xfrm>
          <a:prstGeom prst="cloudCallout">
            <a:avLst>
              <a:gd name="adj1" fmla="val -43750"/>
              <a:gd name="adj2" fmla="val 70000"/>
            </a:avLst>
          </a:prstGeom>
          <a:noFill/>
          <a:ln w="9525">
            <a:noFill/>
          </a:ln>
        </p:spPr>
        <p:txBody>
          <a:bodyPr lIns="0" tIns="0" rIns="18288" bIns="0" anchor="ctr" anchorCtr="0"/>
          <a:p>
            <a:pPr algn="ctr" eaLnBrk="0" hangingPunct="0">
              <a:lnSpc>
                <a:spcPct val="100000"/>
              </a:lnSpc>
              <a:spcBef>
                <a:spcPct val="0"/>
              </a:spcBef>
            </a:pPr>
            <a:endParaRPr lang="zh-CN" altLang="en-US" sz="700" dirty="0">
              <a:latin typeface="Arial Narrow" pitchFamily="34" charset="0"/>
              <a:ea typeface="MS PGothic" pitchFamily="34" charset="-128"/>
            </a:endParaRPr>
          </a:p>
        </p:txBody>
      </p:sp>
      <p:sp>
        <p:nvSpPr>
          <p:cNvPr id="14340" name="矩形 731140"/>
          <p:cNvSpPr/>
          <p:nvPr/>
        </p:nvSpPr>
        <p:spPr>
          <a:xfrm>
            <a:off x="760413" y="185738"/>
            <a:ext cx="8245475" cy="1089025"/>
          </a:xfrm>
          <a:prstGeom prst="rect">
            <a:avLst/>
          </a:prstGeom>
          <a:noFill/>
          <a:ln w="9525">
            <a:noFill/>
          </a:ln>
        </p:spPr>
        <p:txBody>
          <a:bodyPr lIns="45720" rIns="9144" anchor="ctr" anchorCtr="0"/>
          <a:p>
            <a:pPr>
              <a:lnSpc>
                <a:spcPct val="100000"/>
              </a:lnSpc>
              <a:spcBef>
                <a:spcPct val="0"/>
              </a:spcBef>
            </a:pPr>
            <a:r>
              <a:rPr lang="en-US" altLang="zh-CN" sz="3400" b="1" dirty="0">
                <a:solidFill>
                  <a:srgbClr val="CCFFFF"/>
                </a:solidFill>
                <a:latin typeface="Arial" panose="020B0604020202020204" pitchFamily="34" charset="0"/>
              </a:rPr>
              <a:t>5.</a:t>
            </a:r>
            <a:r>
              <a:rPr lang="zh-CN" altLang="en-US" sz="3400" b="1" dirty="0">
                <a:solidFill>
                  <a:srgbClr val="CCFFFF"/>
                </a:solidFill>
                <a:latin typeface="Arial" panose="020B0604020202020204" pitchFamily="34" charset="0"/>
              </a:rPr>
              <a:t>尼古丁依赖症状</a:t>
            </a:r>
            <a:endParaRPr lang="zh-CN" altLang="en-US" sz="3400" b="1" dirty="0">
              <a:solidFill>
                <a:srgbClr val="CCFFFF"/>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5235" name="矩形 735234"/>
          <p:cNvSpPr/>
          <p:nvPr/>
        </p:nvSpPr>
        <p:spPr>
          <a:xfrm>
            <a:off x="782955" y="1583055"/>
            <a:ext cx="8245475" cy="2844165"/>
          </a:xfrm>
          <a:prstGeom prst="rect">
            <a:avLst/>
          </a:prstGeom>
          <a:noFill/>
          <a:ln w="9525">
            <a:noFill/>
          </a:ln>
        </p:spPr>
        <p:txBody>
          <a:bodyPr lIns="45720" rIns="9144" anchor="ctr"/>
          <a:lstStyle>
            <a:lvl1pPr marL="0" lvl="0" indent="0" algn="l" defTabSz="914400" rtl="0" eaLnBrk="1" fontAlgn="base" latinLnBrk="0" hangingPunct="1">
              <a:lnSpc>
                <a:spcPct val="95000"/>
              </a:lnSpc>
              <a:spcBef>
                <a:spcPct val="0"/>
              </a:spcBef>
              <a:spcAft>
                <a:spcPct val="0"/>
              </a:spcAft>
              <a:buNone/>
              <a:defRPr sz="3400" b="1" u="none" kern="1200" baseline="0">
                <a:solidFill>
                  <a:srgbClr val="CCFFFF"/>
                </a:solidFill>
                <a:effectLst>
                  <a:outerShdw blurRad="38100" dist="38100" dir="2700000">
                    <a:srgbClr val="000000"/>
                  </a:outerShdw>
                </a:effectLst>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3400" b="1" i="0" u="none" strike="noStrike" kern="1200" cap="none" spc="0" normalizeH="0" baseline="0" noProof="1" smtClean="0">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二、戒</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烟</a:t>
            </a:r>
            <a:r>
              <a:rPr kumimoji="0" lang="en-US" altLang="zh-CN"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 </a:t>
            </a:r>
            <a:r>
              <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rPr>
              <a:t>医生责无旁贷</a:t>
            </a:r>
            <a:endParaRPr kumimoji="0" lang="zh-CN" altLang="en-US" sz="3400" b="1" i="0" u="none" strike="noStrike" kern="1200" cap="none" spc="0" normalizeH="0" baseline="0" noProof="1">
              <a:ln>
                <a:noFill/>
              </a:ln>
              <a:solidFill>
                <a:srgbClr val="CCFFFF"/>
              </a:solidFill>
              <a:effectLst>
                <a:outerShdw blurRad="38100" dist="38100" dir="2700000">
                  <a:srgbClr val="000000"/>
                </a:outerShdw>
              </a:effectLst>
              <a:uLnTx/>
              <a:uFillTx/>
              <a:latin typeface="Arial" panose="020B0604020202020204" pitchFamily="34" charset="0"/>
              <a:ea typeface="宋体" panose="02010600030101010101" pitchFamily="2" charset="-122"/>
              <a:cs typeface="+mn-cs"/>
            </a:endParaRPr>
          </a:p>
        </p:txBody>
      </p:sp>
    </p:spTree>
  </p:cSld>
  <p:clrMapOvr>
    <a:masterClrMapping/>
  </p:clrMapOvr>
</p:sld>
</file>

<file path=ppt/tags/tag1.xml><?xml version="1.0" encoding="utf-8"?>
<p:tagLst xmlns:p="http://schemas.openxmlformats.org/presentationml/2006/main">
  <p:tag name="KSO_WPP_MARK_KEY" val="6633b55b-19d7-4c37-a81d-5b3eec755639"/>
  <p:tag name="COMMONDATA" val="eyJoZGlkIjoiNmQ4ZmVhNWY1YWY3NmNmNzI1Y2JiYmQwZGZiMzhlYjkifQ=="/>
</p:tagLst>
</file>

<file path=ppt/theme/theme1.xml><?xml version="1.0" encoding="utf-8"?>
<a:theme xmlns:a="http://schemas.openxmlformats.org/drawingml/2006/main" name="Custom Design">
  <a:themeElements>
    <a:clrScheme name="">
      <a:dk1>
        <a:srgbClr val="FFFFFF"/>
      </a:dk1>
      <a:lt1>
        <a:srgbClr val="000099"/>
      </a:lt1>
      <a:dk2>
        <a:srgbClr val="FFCC00"/>
      </a:dk2>
      <a:lt2>
        <a:srgbClr val="003366"/>
      </a:lt2>
      <a:accent1>
        <a:srgbClr val="FFFF00"/>
      </a:accent1>
      <a:accent2>
        <a:srgbClr val="00FFFF"/>
      </a:accent2>
      <a:accent3>
        <a:srgbClr val="AAAACA"/>
      </a:accent3>
      <a:accent4>
        <a:srgbClr val="DCDCDC"/>
      </a:accent4>
      <a:accent5>
        <a:srgbClr val="FFFFAA"/>
      </a:accent5>
      <a:accent6>
        <a:srgbClr val="00E5E5"/>
      </a:accent6>
      <a:hlink>
        <a:srgbClr val="CC3300"/>
      </a:hlink>
      <a:folHlink>
        <a:srgbClr val="FF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3366"/>
        </a:dk1>
        <a:lt1>
          <a:srgbClr val="FFFFFF"/>
        </a:lt1>
        <a:dk2>
          <a:srgbClr val="000099"/>
        </a:dk2>
        <a:lt2>
          <a:srgbClr val="CCFFFF"/>
        </a:lt2>
        <a:accent1>
          <a:srgbClr val="FFFF00"/>
        </a:accent1>
        <a:accent2>
          <a:srgbClr val="339933"/>
        </a:accent2>
        <a:accent3>
          <a:srgbClr val="AAAACA"/>
        </a:accent3>
        <a:accent4>
          <a:srgbClr val="DADADA"/>
        </a:accent4>
        <a:accent5>
          <a:srgbClr val="FFFFAA"/>
        </a:accent5>
        <a:accent6>
          <a:srgbClr val="2D8A2D"/>
        </a:accent6>
        <a:hlink>
          <a:srgbClr val="CC3300"/>
        </a:hlink>
        <a:folHlink>
          <a:srgbClr val="FFCC00"/>
        </a:folHlink>
      </a:clrScheme>
      <a:clrMap bg1="dk2" tx1="lt1" bg2="dk1" tx2="lt2" accent1="accent1" accent2="accent2" accent3="accent3" accent4="accent4" accent5="accent5" accent6="accent6" hlink="hlink" folHlink="folHlink"/>
    </a:extraClrScheme>
    <a:extraClrScheme>
      <a:clrScheme name="Custom Design 14">
        <a:dk1>
          <a:srgbClr val="003366"/>
        </a:dk1>
        <a:lt1>
          <a:srgbClr val="FFFFFF"/>
        </a:lt1>
        <a:dk2>
          <a:srgbClr val="000099"/>
        </a:dk2>
        <a:lt2>
          <a:srgbClr val="CCFFFF"/>
        </a:lt2>
        <a:accent1>
          <a:srgbClr val="FFFF00"/>
        </a:accent1>
        <a:accent2>
          <a:srgbClr val="339933"/>
        </a:accent2>
        <a:accent3>
          <a:srgbClr val="AAAACA"/>
        </a:accent3>
        <a:accent4>
          <a:srgbClr val="DADADA"/>
        </a:accent4>
        <a:accent5>
          <a:srgbClr val="FFFFAA"/>
        </a:accent5>
        <a:accent6>
          <a:srgbClr val="2D8A2D"/>
        </a:accent6>
        <a:hlink>
          <a:srgbClr val="CC3300"/>
        </a:hlink>
        <a:folHlink>
          <a:srgbClr val="FFCC66"/>
        </a:folHlink>
      </a:clrScheme>
      <a:clrMap bg1="dk2" tx1="lt1" bg2="dk1" tx2="lt2" accent1="accent1" accent2="accent2" accent3="accent3" accent4="accent4" accent5="accent5" accent6="accent6" hlink="hlink" folHlink="folHlink"/>
    </a:extraClrScheme>
    <a:extraClrScheme>
      <a:clrScheme name="Custom Design 15">
        <a:dk1>
          <a:srgbClr val="003366"/>
        </a:dk1>
        <a:lt1>
          <a:srgbClr val="FFFFFF"/>
        </a:lt1>
        <a:dk2>
          <a:srgbClr val="000099"/>
        </a:dk2>
        <a:lt2>
          <a:srgbClr val="FFCC00"/>
        </a:lt2>
        <a:accent1>
          <a:srgbClr val="FFFF00"/>
        </a:accent1>
        <a:accent2>
          <a:srgbClr val="00FFFF"/>
        </a:accent2>
        <a:accent3>
          <a:srgbClr val="AAAACA"/>
        </a:accent3>
        <a:accent4>
          <a:srgbClr val="DADADA"/>
        </a:accent4>
        <a:accent5>
          <a:srgbClr val="FFFFAA"/>
        </a:accent5>
        <a:accent6>
          <a:srgbClr val="00E7E7"/>
        </a:accent6>
        <a:hlink>
          <a:srgbClr val="CC3300"/>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4587</Words>
  <Application>WPS 演示</Application>
  <PresentationFormat>全屏显示(4:3)</PresentationFormat>
  <Paragraphs>494</Paragraphs>
  <Slides>34</Slides>
  <Notes>13</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34</vt:i4>
      </vt:variant>
    </vt:vector>
  </HeadingPairs>
  <TitlesOfParts>
    <vt:vector size="48" baseType="lpstr">
      <vt:lpstr>Arial</vt:lpstr>
      <vt:lpstr>宋体</vt:lpstr>
      <vt:lpstr>Wingdings</vt:lpstr>
      <vt:lpstr>Times New Roman</vt:lpstr>
      <vt:lpstr>Symbol</vt:lpstr>
      <vt:lpstr>楷体_GB2312</vt:lpstr>
      <vt:lpstr>新宋体</vt:lpstr>
      <vt:lpstr>Arial Narrow</vt:lpstr>
      <vt:lpstr>MS PGothic</vt:lpstr>
      <vt:lpstr>微软雅黑</vt:lpstr>
      <vt:lpstr>Arial Unicode MS</vt:lpstr>
      <vt:lpstr>黑体</vt:lpstr>
      <vt:lpstr>华文新魏</vt:lpstr>
      <vt:lpstr>Custom Design</vt:lpstr>
      <vt:lpstr>戒烟:医生的责任</vt:lpstr>
      <vt:lpstr>目录</vt:lpstr>
      <vt:lpstr>一、烟草对健康的危害 </vt:lpstr>
      <vt:lpstr>  香烟点燃后产生对人体有害的物质大致分为六大类： （1）醛类、氮化物、烯烃类，这些物质对呼吸道有刺激作用。  （2）尼古丁类，可刺激交感神经，引起血管内膜损害。 （3）胺类、氰化物和重金属，这些均属毒性物质。  （4）苯丙芘、砷、镉、甲基肼、氨基酚、其他放射性物质。          这些物质均有致癌作用。 （5）酚类化合物和甲醛等，这些物质具有加速癌变的作用。 （6）一氧化碳能减低红血球将氧输送到全身去能力。</vt:lpstr>
      <vt:lpstr>2.吸烟的危害</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三、如何将戒烟融入临床工作？</vt:lpstr>
      <vt:lpstr>PowerPoint 演示文稿</vt:lpstr>
      <vt:lpstr>PowerPoint 演示文稿</vt:lpstr>
      <vt:lpstr>3.1 5A―烟草依赖干预的医学支持（经典版）</vt:lpstr>
      <vt:lpstr>3.2第一步    ASK —询问：了解患者是否吸烟</vt:lpstr>
      <vt:lpstr>PowerPoint 演示文稿</vt:lpstr>
      <vt:lpstr>PowerPoint 演示文稿</vt:lpstr>
      <vt:lpstr>PowerPoint 演示文稿</vt:lpstr>
      <vt:lpstr>3.5.2不希望戒烟者：强化戒烟意愿</vt:lpstr>
      <vt:lpstr>PowerPoint 演示文稿</vt:lpstr>
      <vt:lpstr>PowerPoint 演示文稿</vt:lpstr>
      <vt:lpstr>PowerPoint 演示文稿</vt:lpstr>
      <vt:lpstr>PowerPoint 演示文稿</vt:lpstr>
      <vt:lpstr>PowerPoint 演示文稿</vt:lpstr>
      <vt:lpstr>PowerPoint 演示文稿</vt:lpstr>
      <vt:lpstr>2025年世界无烟日的主题：“拒绝烟草诱惑，对第一支烟说不”</vt:lpstr>
      <vt:lpstr>PowerPoint 演示文稿</vt:lpstr>
      <vt:lpstr>PowerPoint 演示文稿</vt:lpstr>
    </vt:vector>
  </TitlesOfParts>
  <Company>The Impact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liwd</dc:creator>
  <cp:lastModifiedBy>Administrator</cp:lastModifiedBy>
  <cp:revision>740</cp:revision>
  <dcterms:created xsi:type="dcterms:W3CDTF">2007-03-09T19:55:00Z</dcterms:created>
  <dcterms:modified xsi:type="dcterms:W3CDTF">2025-05-27T07:57:21Z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2052-11.1.0.12598</vt:lpwstr>
  </property>
  <property fmtid="{D5CDD505-2E9C-101B-9397-08002B2CF9AE}" pid="3" name="ICV">
    <vt:lpwstr>55E49F3A8C384A5CAD1D9D63912E09CE</vt:lpwstr>
  </property>
</Properties>
</file>