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33"/>
  </p:notesMasterIdLst>
  <p:sldIdLst>
    <p:sldId id="694" r:id="rId4"/>
    <p:sldId id="477" r:id="rId5"/>
    <p:sldId id="657" r:id="rId6"/>
    <p:sldId id="695" r:id="rId7"/>
    <p:sldId id="696" r:id="rId8"/>
    <p:sldId id="697" r:id="rId9"/>
    <p:sldId id="698" r:id="rId10"/>
    <p:sldId id="699" r:id="rId11"/>
    <p:sldId id="700" r:id="rId12"/>
    <p:sldId id="701" r:id="rId13"/>
    <p:sldId id="702" r:id="rId14"/>
    <p:sldId id="703" r:id="rId15"/>
    <p:sldId id="720" r:id="rId16"/>
    <p:sldId id="704" r:id="rId17"/>
    <p:sldId id="705" r:id="rId18"/>
    <p:sldId id="707" r:id="rId19"/>
    <p:sldId id="708" r:id="rId20"/>
    <p:sldId id="709" r:id="rId21"/>
    <p:sldId id="710" r:id="rId22"/>
    <p:sldId id="711" r:id="rId23"/>
    <p:sldId id="712" r:id="rId24"/>
    <p:sldId id="713" r:id="rId25"/>
    <p:sldId id="714" r:id="rId26"/>
    <p:sldId id="715" r:id="rId27"/>
    <p:sldId id="706" r:id="rId28"/>
    <p:sldId id="716" r:id="rId29"/>
    <p:sldId id="721" r:id="rId30"/>
    <p:sldId id="718" r:id="rId31"/>
    <p:sldId id="719" r:id="rId32"/>
  </p:sldIdLst>
  <p:sldSz cx="9144000" cy="6858000" type="screen4x3"/>
  <p:notesSz cx="6858000" cy="9144000"/>
  <p:custDataLst>
    <p:tags r:id="rId3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798E"/>
    <a:srgbClr val="6DECFB"/>
    <a:srgbClr val="96C0D3"/>
    <a:srgbClr val="FF0000"/>
    <a:srgbClr val="FFCC00"/>
    <a:srgbClr val="FF6600"/>
    <a:srgbClr val="0000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2"/>
    <p:restoredTop sz="94726"/>
  </p:normalViewPr>
  <p:slideViewPr>
    <p:cSldViewPr snapToGrid="0" showGuides="1">
      <p:cViewPr varScale="1">
        <p:scale>
          <a:sx n="84" d="100"/>
          <a:sy n="84" d="100"/>
        </p:scale>
        <p:origin x="-1548" y="-84"/>
      </p:cViewPr>
      <p:guideLst>
        <p:guide orient="horz" pos="2154"/>
        <p:guide pos="2835"/>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75" d="100"/>
        <a:sy n="75" d="100"/>
      </p:scale>
      <p:origin x="0" y="2652"/>
    </p:cViewPr>
  </p:sorterViewPr>
  <p:gridSpacing cx="1800227" cy="1800227"/>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tags" Target="tags/tag4.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9154" name="页眉占位符 49153"/>
          <p:cNvSpPr>
            <a:spLocks noGrp="1"/>
          </p:cNvSpPr>
          <p:nvPr>
            <p:ph type="hdr" sz="quarter"/>
          </p:nvPr>
        </p:nvSpPr>
        <p:spPr>
          <a:xfrm>
            <a:off x="0" y="0"/>
            <a:ext cx="2971800" cy="457200"/>
          </a:xfrm>
          <a:prstGeom prst="rect">
            <a:avLst/>
          </a:prstGeom>
          <a:noFill/>
          <a:ln w="9525">
            <a:noFill/>
          </a:ln>
        </p:spPr>
        <p:txBody>
          <a:bodyPr/>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55" name="日期占位符 49154"/>
          <p:cNvSpPr>
            <a:spLocks noGrp="1"/>
          </p:cNvSpPr>
          <p:nvPr>
            <p:ph type="dt" idx="1"/>
          </p:nvPr>
        </p:nvSpPr>
        <p:spPr>
          <a:xfrm>
            <a:off x="3884613" y="0"/>
            <a:ext cx="2971800" cy="457200"/>
          </a:xfrm>
          <a:prstGeom prst="rect">
            <a:avLst/>
          </a:prstGeom>
          <a:noFill/>
          <a:ln w="9525">
            <a:noFill/>
          </a:ln>
        </p:spPr>
        <p:txBody>
          <a:bodyPr/>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幻灯片图像占位符 49155"/>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5605" name="文本占位符 49156"/>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endParaRPr>
          </a:p>
        </p:txBody>
      </p:sp>
      <p:sp>
        <p:nvSpPr>
          <p:cNvPr id="49158" name="页脚占位符 49157"/>
          <p:cNvSpPr>
            <a:spLocks noGrp="1"/>
          </p:cNvSpPr>
          <p:nvPr>
            <p:ph type="ftr" sz="quarter" idx="4"/>
          </p:nvPr>
        </p:nvSpPr>
        <p:spPr>
          <a:xfrm>
            <a:off x="0" y="8685213"/>
            <a:ext cx="2971800" cy="457200"/>
          </a:xfrm>
          <a:prstGeom prst="rect">
            <a:avLst/>
          </a:prstGeom>
          <a:noFill/>
          <a:ln w="9525">
            <a:noFill/>
          </a:ln>
        </p:spPr>
        <p:txBody>
          <a:bodyPr anchor="b"/>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59" name="灯片编号占位符 49158"/>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4" name="图片 45057" descr="12009001z"/>
          <p:cNvPicPr>
            <a:picLocks noChangeAspect="1"/>
          </p:cNvPicPr>
          <p:nvPr/>
        </p:nvPicPr>
        <p:blipFill>
          <a:blip r:embed="rId3"/>
          <a:srcRect t="55232"/>
          <a:stretch>
            <a:fillRect/>
          </a:stretch>
        </p:blipFill>
        <p:spPr>
          <a:xfrm>
            <a:off x="0" y="0"/>
            <a:ext cx="9144000" cy="6858000"/>
          </a:xfrm>
          <a:prstGeom prst="rect">
            <a:avLst/>
          </a:prstGeom>
          <a:noFill/>
          <a:ln w="9525">
            <a:noFill/>
          </a:ln>
        </p:spPr>
      </p:pic>
      <p:sp>
        <p:nvSpPr>
          <p:cNvPr id="45059" name="标题 45058"/>
          <p:cNvSpPr>
            <a:spLocks noGrp="1"/>
          </p:cNvSpPr>
          <p:nvPr>
            <p:ph type="ctrTitle"/>
          </p:nvPr>
        </p:nvSpPr>
        <p:spPr>
          <a:xfrm>
            <a:off x="685800" y="2130425"/>
            <a:ext cx="7772400" cy="1470025"/>
          </a:xfrm>
          <a:prstGeom prst="rect">
            <a:avLst/>
          </a:prstGeom>
          <a:noFill/>
          <a:ln w="9525">
            <a:noFill/>
          </a:ln>
        </p:spPr>
        <p:txBody>
          <a:bodyPr/>
          <a:lstStyle>
            <a:lvl1pPr lvl="0">
              <a:buClrTx/>
              <a:buSzTx/>
              <a:buFontTx/>
              <a:defRPr/>
            </a:lvl1pPr>
          </a:lstStyle>
          <a:p>
            <a:pPr lvl="0" fontAlgn="base"/>
            <a:r>
              <a:rPr lang="zh-CN" altLang="en-US" strike="noStrike" noProof="1"/>
              <a:t>单击此处编辑母版标题样式</a:t>
            </a:r>
            <a:endParaRPr lang="zh-CN" altLang="en-US" strike="noStrike" noProof="1"/>
          </a:p>
        </p:txBody>
      </p:sp>
      <p:sp>
        <p:nvSpPr>
          <p:cNvPr id="45060" name="副标题 45059"/>
          <p:cNvSpPr>
            <a:spLocks noGrp="1"/>
          </p:cNvSpPr>
          <p:nvPr>
            <p:ph type="subTitle" idx="1"/>
          </p:nvPr>
        </p:nvSpPr>
        <p:spPr>
          <a:xfrm>
            <a:off x="1371600" y="3886200"/>
            <a:ext cx="6400800" cy="1752600"/>
          </a:xfrm>
          <a:prstGeom prst="rect">
            <a:avLst/>
          </a:prstGeom>
          <a:noFill/>
          <a:ln w="9525">
            <a:noFill/>
          </a:ln>
        </p:spPr>
        <p:txBody>
          <a:bodyPr/>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fontAlgn="base"/>
            <a:r>
              <a:rPr lang="zh-CN" altLang="en-US" strike="noStrike" noProof="1"/>
              <a:t>单击此处编辑母版副标题样式</a:t>
            </a:r>
            <a:endParaRPr lang="zh-CN" altLang="en-US" strike="noStrike" noProof="1"/>
          </a:p>
        </p:txBody>
      </p:sp>
      <p:sp>
        <p:nvSpPr>
          <p:cNvPr id="10" name="日期占位符 45060"/>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页脚占位符 45061"/>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灯片编号占位符 45062"/>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a:xfrm>
            <a:off x="457200" y="6245225"/>
            <a:ext cx="21336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版">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a:xfrm>
            <a:off x="457200" y="6245225"/>
            <a:ext cx="21336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3"/>
          <p:cNvSpPr>
            <a:spLocks noGrp="1"/>
          </p:cNvSpPr>
          <p:nvPr>
            <p:ph type="dt" sz="half" idx="2"/>
          </p:nvPr>
        </p:nvSpPr>
        <p:spPr>
          <a:xfrm>
            <a:off x="457200" y="6245225"/>
            <a:ext cx="21336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9" name="日期占位符 3"/>
          <p:cNvSpPr>
            <a:spLocks noGrp="1"/>
          </p:cNvSpPr>
          <p:nvPr>
            <p:ph type="dt" sz="half" idx="2"/>
          </p:nvPr>
        </p:nvSpPr>
        <p:spPr>
          <a:xfrm>
            <a:off x="457200" y="6245225"/>
            <a:ext cx="21336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4"/>
          <p:cNvSpPr>
            <a:spLocks noGrp="1"/>
          </p:cNvSpPr>
          <p:nvPr>
            <p:ph type="dt" sz="half" idx="12"/>
          </p:nvPr>
        </p:nvSpPr>
        <p:spPr>
          <a:xfrm>
            <a:off x="457200" y="6245225"/>
            <a:ext cx="21336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5"/>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9" name="日期占位符 6"/>
          <p:cNvSpPr>
            <a:spLocks noGrp="1"/>
          </p:cNvSpPr>
          <p:nvPr>
            <p:ph type="dt" sz="half" idx="12"/>
          </p:nvPr>
        </p:nvSpPr>
        <p:spPr>
          <a:xfrm>
            <a:off x="457200" y="6245225"/>
            <a:ext cx="21336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7"/>
          <p:cNvSpPr>
            <a:spLocks noGrp="1"/>
          </p:cNvSpPr>
          <p:nvPr>
            <p:ph type="ftr" sz="quarter" idx="1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8"/>
          <p:cNvSpPr>
            <a:spLocks noGrp="1"/>
          </p:cNvSpPr>
          <p:nvPr>
            <p:ph type="sldNum" sz="quarter" idx="1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9" name="日期占位符 2"/>
          <p:cNvSpPr>
            <a:spLocks noGrp="1"/>
          </p:cNvSpPr>
          <p:nvPr>
            <p:ph type="dt" sz="half" idx="2"/>
          </p:nvPr>
        </p:nvSpPr>
        <p:spPr>
          <a:xfrm>
            <a:off x="457200" y="6245225"/>
            <a:ext cx="21336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3"/>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日期占位符 1"/>
          <p:cNvSpPr>
            <a:spLocks noGrp="1"/>
          </p:cNvSpPr>
          <p:nvPr>
            <p:ph type="dt" sz="half" idx="2"/>
          </p:nvPr>
        </p:nvSpPr>
        <p:spPr>
          <a:xfrm>
            <a:off x="457200" y="6245225"/>
            <a:ext cx="21336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C3A0B29-E66D-4BBC-8134-6D2DB47D5909}" type="datetime1">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2"/>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3"/>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9" name="日期占位符 4"/>
          <p:cNvSpPr>
            <a:spLocks noGrp="1"/>
          </p:cNvSpPr>
          <p:nvPr>
            <p:ph type="dt" sz="half" idx="12"/>
          </p:nvPr>
        </p:nvSpPr>
        <p:spPr>
          <a:xfrm>
            <a:off x="457200" y="6245225"/>
            <a:ext cx="21336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5"/>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9" name="日期占位符 4"/>
          <p:cNvSpPr>
            <a:spLocks noGrp="1"/>
          </p:cNvSpPr>
          <p:nvPr>
            <p:ph type="dt" sz="half" idx="12"/>
          </p:nvPr>
        </p:nvSpPr>
        <p:spPr>
          <a:xfrm>
            <a:off x="457200" y="6245225"/>
            <a:ext cx="2133600" cy="476250"/>
          </a:xfrm>
          <a:prstGeom prst="rect">
            <a:avLst/>
          </a:prstGeom>
          <a:noFill/>
          <a:ln w="9525">
            <a:noFill/>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5"/>
          <p:cNvSpPr>
            <a:spLocks noGrp="1"/>
          </p:cNvSpPr>
          <p:nvPr>
            <p:ph type="ftr" sz="quarter" idx="3"/>
          </p:nvPr>
        </p:nvSpPr>
        <p:spPr>
          <a:xfrm>
            <a:off x="3124200" y="6245225"/>
            <a:ext cx="2895600" cy="476250"/>
          </a:xfrm>
          <a:prstGeom prst="rect">
            <a:avLst/>
          </a:prstGeom>
          <a:noFill/>
          <a:ln w="9525">
            <a:noFill/>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image" Target="../media/image3.jpe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pic>
        <p:nvPicPr>
          <p:cNvPr id="1026" name="图片 1036" descr="背景"/>
          <p:cNvPicPr>
            <a:picLocks noChangeAspect="1"/>
          </p:cNvPicPr>
          <p:nvPr userDrawn="1"/>
        </p:nvPicPr>
        <p:blipFill>
          <a:blip r:embed="rId14">
            <a:lum bright="6000"/>
          </a:blip>
          <a:stretch>
            <a:fillRect/>
          </a:stretch>
        </p:blipFill>
        <p:spPr>
          <a:xfrm>
            <a:off x="0" y="0"/>
            <a:ext cx="9144000" cy="6858000"/>
          </a:xfrm>
          <a:prstGeom prst="rect">
            <a:avLst/>
          </a:prstGeom>
          <a:noFill/>
          <a:ln w="9525">
            <a:noFill/>
          </a:ln>
        </p:spPr>
      </p:pic>
      <p:pic>
        <p:nvPicPr>
          <p:cNvPr id="1027" name="图片 1037" descr="12009001z"/>
          <p:cNvPicPr>
            <a:picLocks noChangeAspect="1"/>
          </p:cNvPicPr>
          <p:nvPr userDrawn="1"/>
        </p:nvPicPr>
        <p:blipFill>
          <a:blip r:embed="rId15"/>
          <a:srcRect t="75972"/>
          <a:stretch>
            <a:fillRect/>
          </a:stretch>
        </p:blipFill>
        <p:spPr>
          <a:xfrm>
            <a:off x="0" y="5210175"/>
            <a:ext cx="9144000" cy="1647825"/>
          </a:xfrm>
          <a:prstGeom prst="rect">
            <a:avLst/>
          </a:prstGeom>
          <a:noFill/>
          <a:ln w="9525">
            <a:noFill/>
          </a:ln>
        </p:spPr>
      </p:pic>
      <p:sp>
        <p:nvSpPr>
          <p:cNvPr id="1028" name="标题 1038"/>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9" name="文本占位符 1039"/>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1" name="日期占位符 1040"/>
          <p:cNvSpPr>
            <a:spLocks noGrp="1"/>
          </p:cNvSpPr>
          <p:nvPr>
            <p:ph type="dt" sz="half" idx="2"/>
          </p:nvPr>
        </p:nvSpPr>
        <p:spPr>
          <a:xfrm>
            <a:off x="457200" y="6245225"/>
            <a:ext cx="2133600" cy="476250"/>
          </a:xfrm>
          <a:prstGeom prst="rect">
            <a:avLst/>
          </a:prstGeom>
          <a:noFill/>
          <a:ln w="9525">
            <a:noFill/>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Tx/>
              <a:buNone/>
              <a:defRPr/>
            </a:pPr>
            <a:fld id="{70E2AF95-0EDE-4D6B-BCB7-FCA35EBAA40E}" type="datetime1">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2" name="页脚占位符 1041"/>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3" name="灯片编号占位符 1042"/>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3250" y="427735"/>
            <a:ext cx="5098494"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283250" y="2459482"/>
            <a:ext cx="5098494"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1926098" y="9944862"/>
            <a:ext cx="1812797"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283250" y="9944862"/>
            <a:ext cx="1302948"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4078796" y="9944862"/>
            <a:ext cx="1302948"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tags" Target="../tags/tag3.xml"/><Relationship Id="rId2" Type="http://schemas.openxmlformats.org/officeDocument/2006/relationships/image" Target="../media/image26.png"/><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857250"/>
            <a:ext cx="9144000" cy="207645"/>
          </a:xfrm>
          <a:prstGeom prst="rect">
            <a:avLst/>
          </a:prstGeom>
          <a:blipFill>
            <a:blip r:embed="rId1" cstate="print"/>
            <a:stretch>
              <a:fillRect/>
            </a:stretch>
          </a:blipFill>
        </p:spPr>
        <p:txBody>
          <a:bodyPr wrap="square" lIns="0" tIns="0" rIns="0" bIns="0" rtlCol="0">
            <a:spAutoFit/>
          </a:bodyPr>
          <a:lstStyle/>
          <a:p>
            <a:endParaRPr sz="1350"/>
          </a:p>
        </p:txBody>
      </p:sp>
      <p:pic>
        <p:nvPicPr>
          <p:cNvPr id="6" name="图片 5"/>
          <p:cNvPicPr>
            <a:picLocks noChangeAspect="1"/>
          </p:cNvPicPr>
          <p:nvPr/>
        </p:nvPicPr>
        <p:blipFill>
          <a:blip r:embed="rId2"/>
          <a:stretch>
            <a:fillRect/>
          </a:stretch>
        </p:blipFill>
        <p:spPr>
          <a:xfrm>
            <a:off x="0" y="0"/>
            <a:ext cx="9144635" cy="68573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34620" y="1051560"/>
            <a:ext cx="9010015" cy="47161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0" y="1069340"/>
            <a:ext cx="9144000" cy="47199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965200"/>
          </a:xfrm>
        </p:spPr>
        <p:txBody>
          <a:bodyPr/>
          <a:p>
            <a:r>
              <a:rPr lang="zh-CN" altLang="zh-CN" b="1" dirty="0">
                <a:solidFill>
                  <a:srgbClr val="18798E"/>
                </a:solidFill>
                <a:latin typeface="宋体" panose="02010600030101010101" pitchFamily="2" charset="-122"/>
                <a:ea typeface="宋体" panose="02010600030101010101" pitchFamily="2" charset="-122"/>
              </a:rPr>
              <a:t>糖尿病的综合治疗</a:t>
            </a:r>
            <a:endParaRPr lang="zh-CN" altLang="en-US"/>
          </a:p>
        </p:txBody>
      </p:sp>
      <p:pic>
        <p:nvPicPr>
          <p:cNvPr id="4" name="内容占位符 3"/>
          <p:cNvPicPr>
            <a:picLocks noChangeAspect="1"/>
          </p:cNvPicPr>
          <p:nvPr>
            <p:ph idx="1"/>
          </p:nvPr>
        </p:nvPicPr>
        <p:blipFill>
          <a:blip r:embed="rId1"/>
          <a:stretch>
            <a:fillRect/>
          </a:stretch>
        </p:blipFill>
        <p:spPr>
          <a:xfrm>
            <a:off x="0" y="1066800"/>
            <a:ext cx="9144000" cy="47339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964565"/>
          </a:xfrm>
        </p:spPr>
        <p:txBody>
          <a:bodyPr/>
          <a:p>
            <a:r>
              <a:rPr lang="zh-CN" altLang="zh-CN" b="1" dirty="0">
                <a:solidFill>
                  <a:srgbClr val="18798E"/>
                </a:solidFill>
                <a:latin typeface="宋体" panose="02010600030101010101" pitchFamily="2" charset="-122"/>
                <a:ea typeface="宋体" panose="02010600030101010101" pitchFamily="2" charset="-122"/>
                <a:sym typeface="+mn-ea"/>
              </a:rPr>
              <a:t>糖尿病的综合治疗</a:t>
            </a:r>
            <a:endParaRPr lang="zh-CN" altLang="en-US"/>
          </a:p>
        </p:txBody>
      </p:sp>
      <p:pic>
        <p:nvPicPr>
          <p:cNvPr id="4" name="内容占位符 3"/>
          <p:cNvPicPr>
            <a:picLocks noChangeAspect="1"/>
          </p:cNvPicPr>
          <p:nvPr>
            <p:ph idx="1"/>
          </p:nvPr>
        </p:nvPicPr>
        <p:blipFill>
          <a:blip r:embed="rId1"/>
          <a:stretch>
            <a:fillRect/>
          </a:stretch>
        </p:blipFill>
        <p:spPr>
          <a:xfrm>
            <a:off x="0" y="1052195"/>
            <a:ext cx="9144635" cy="4728210"/>
          </a:xfrm>
          <a:prstGeom prst="rect">
            <a:avLst/>
          </a:prstGeom>
        </p:spPr>
      </p:pic>
      <p:pic>
        <p:nvPicPr>
          <p:cNvPr id="3" name="图片 2"/>
          <p:cNvPicPr>
            <a:picLocks noChangeAspect="1"/>
          </p:cNvPicPr>
          <p:nvPr/>
        </p:nvPicPr>
        <p:blipFill>
          <a:blip r:embed="rId2"/>
          <a:stretch>
            <a:fillRect/>
          </a:stretch>
        </p:blipFill>
        <p:spPr>
          <a:xfrm>
            <a:off x="1745615" y="2524125"/>
            <a:ext cx="1281430" cy="385445"/>
          </a:xfrm>
          <a:prstGeom prst="rect">
            <a:avLst/>
          </a:prstGeom>
        </p:spPr>
      </p:pic>
      <p:sp>
        <p:nvSpPr>
          <p:cNvPr id="6" name="椭圆 5"/>
          <p:cNvSpPr/>
          <p:nvPr/>
        </p:nvSpPr>
        <p:spPr>
          <a:xfrm>
            <a:off x="2756535" y="1362710"/>
            <a:ext cx="3283585" cy="1546860"/>
          </a:xfrm>
          <a:prstGeom prst="ellipse">
            <a:avLst/>
          </a:prstGeom>
          <a:noFill/>
          <a:ln w="762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33680" y="1062355"/>
            <a:ext cx="8909685" cy="47142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0185" y="1066165"/>
            <a:ext cx="8933815" cy="47282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986790"/>
          </a:xfrm>
        </p:spPr>
        <p:txBody>
          <a:bodyPr/>
          <a:p>
            <a:r>
              <a:rPr lang="zh-CN" altLang="zh-CN" b="1" dirty="0">
                <a:solidFill>
                  <a:srgbClr val="18798E"/>
                </a:solidFill>
                <a:latin typeface="宋体" panose="02010600030101010101" pitchFamily="2" charset="-122"/>
                <a:ea typeface="宋体" panose="02010600030101010101" pitchFamily="2" charset="-122"/>
                <a:sym typeface="+mn-ea"/>
              </a:rPr>
              <a:t>常用的口服降糖药分类</a:t>
            </a:r>
            <a:endParaRPr lang="zh-CN" altLang="en-US"/>
          </a:p>
        </p:txBody>
      </p:sp>
      <p:sp>
        <p:nvSpPr>
          <p:cNvPr id="3" name="内容占位符 2"/>
          <p:cNvSpPr>
            <a:spLocks noGrp="1"/>
          </p:cNvSpPr>
          <p:nvPr>
            <p:ph idx="1"/>
          </p:nvPr>
        </p:nvSpPr>
        <p:spPr>
          <a:xfrm>
            <a:off x="457200" y="1125220"/>
            <a:ext cx="8229600" cy="4156710"/>
          </a:xfrm>
        </p:spPr>
        <p:txBody>
          <a:bodyPr/>
          <a:p>
            <a:pPr marL="0" indent="0">
              <a:lnSpc>
                <a:spcPct val="70000"/>
              </a:lnSpc>
              <a:buNone/>
            </a:pPr>
            <a:endParaRPr lang="zh-CN" altLang="zh-CN" sz="2400" b="1" dirty="0">
              <a:solidFill>
                <a:srgbClr val="18798E"/>
              </a:solidFill>
              <a:latin typeface="宋体" panose="02010600030101010101" pitchFamily="2" charset="-122"/>
              <a:ea typeface="宋体" panose="02010600030101010101" pitchFamily="2" charset="-122"/>
            </a:endParaRPr>
          </a:p>
          <a:p>
            <a:pPr>
              <a:lnSpc>
                <a:spcPct val="70000"/>
              </a:lnSpc>
            </a:pPr>
            <a:r>
              <a:rPr lang="zh-CN" altLang="zh-CN" sz="2400" b="1" dirty="0">
                <a:solidFill>
                  <a:srgbClr val="18798E"/>
                </a:solidFill>
                <a:latin typeface="宋体" panose="02010600030101010101" pitchFamily="2" charset="-122"/>
                <a:ea typeface="宋体" panose="02010600030101010101" pitchFamily="2" charset="-122"/>
              </a:rPr>
              <a:t>延缓肠道碳水化合物消化和吸收：α-糖苷酶抑制剂</a:t>
            </a:r>
            <a:endParaRPr lang="zh-CN" altLang="zh-CN" sz="2400" b="1" dirty="0">
              <a:solidFill>
                <a:srgbClr val="18798E"/>
              </a:solidFill>
              <a:latin typeface="宋体" panose="02010600030101010101" pitchFamily="2" charset="-122"/>
              <a:ea typeface="宋体" panose="02010600030101010101" pitchFamily="2" charset="-122"/>
            </a:endParaRPr>
          </a:p>
          <a:p>
            <a:pPr>
              <a:lnSpc>
                <a:spcPct val="70000"/>
              </a:lnSpc>
            </a:pPr>
            <a:endParaRPr lang="zh-CN" altLang="zh-CN" sz="2400" b="1" dirty="0">
              <a:solidFill>
                <a:srgbClr val="18798E"/>
              </a:solidFill>
              <a:latin typeface="宋体" panose="02010600030101010101" pitchFamily="2" charset="-122"/>
              <a:ea typeface="宋体" panose="02010600030101010101" pitchFamily="2" charset="-122"/>
            </a:endParaRPr>
          </a:p>
          <a:p>
            <a:pPr>
              <a:lnSpc>
                <a:spcPct val="70000"/>
              </a:lnSpc>
            </a:pPr>
            <a:r>
              <a:rPr lang="zh-CN" altLang="zh-CN" sz="2400" b="1" dirty="0">
                <a:solidFill>
                  <a:srgbClr val="18798E"/>
                </a:solidFill>
                <a:latin typeface="宋体" panose="02010600030101010101" pitchFamily="2" charset="-122"/>
                <a:ea typeface="宋体" panose="02010600030101010101" pitchFamily="2" charset="-122"/>
              </a:rPr>
              <a:t>抑制肝糖生成、改善胰岛素抵抗：二甲双胍</a:t>
            </a:r>
            <a:endParaRPr lang="zh-CN" altLang="zh-CN" sz="2400" b="1" dirty="0">
              <a:solidFill>
                <a:srgbClr val="18798E"/>
              </a:solidFill>
              <a:latin typeface="宋体" panose="02010600030101010101" pitchFamily="2" charset="-122"/>
              <a:ea typeface="宋体" panose="02010600030101010101" pitchFamily="2" charset="-122"/>
            </a:endParaRPr>
          </a:p>
          <a:p>
            <a:pPr>
              <a:lnSpc>
                <a:spcPct val="70000"/>
              </a:lnSpc>
            </a:pPr>
            <a:endParaRPr lang="zh-CN" altLang="zh-CN" sz="2400" b="1" dirty="0">
              <a:solidFill>
                <a:srgbClr val="18798E"/>
              </a:solidFill>
              <a:latin typeface="宋体" panose="02010600030101010101" pitchFamily="2" charset="-122"/>
              <a:ea typeface="宋体" panose="02010600030101010101" pitchFamily="2" charset="-122"/>
            </a:endParaRPr>
          </a:p>
          <a:p>
            <a:pPr>
              <a:lnSpc>
                <a:spcPct val="70000"/>
              </a:lnSpc>
            </a:pPr>
            <a:r>
              <a:rPr lang="zh-CN" altLang="zh-CN" sz="2400" b="1" dirty="0">
                <a:solidFill>
                  <a:srgbClr val="18798E"/>
                </a:solidFill>
                <a:latin typeface="宋体" panose="02010600030101010101" pitchFamily="2" charset="-122"/>
                <a:ea typeface="宋体" panose="02010600030101010101" pitchFamily="2" charset="-122"/>
              </a:rPr>
              <a:t>促进尿糖排泄：SGLT2抑制剂</a:t>
            </a:r>
            <a:endParaRPr lang="zh-CN" altLang="zh-CN" sz="2400" b="1" dirty="0">
              <a:solidFill>
                <a:srgbClr val="18798E"/>
              </a:solidFill>
              <a:latin typeface="宋体" panose="02010600030101010101" pitchFamily="2" charset="-122"/>
              <a:ea typeface="宋体" panose="02010600030101010101" pitchFamily="2" charset="-122"/>
            </a:endParaRPr>
          </a:p>
          <a:p>
            <a:pPr>
              <a:lnSpc>
                <a:spcPct val="70000"/>
              </a:lnSpc>
            </a:pPr>
            <a:endParaRPr lang="zh-CN" altLang="zh-CN" sz="2400" b="1" dirty="0">
              <a:solidFill>
                <a:srgbClr val="18798E"/>
              </a:solidFill>
              <a:latin typeface="宋体" panose="02010600030101010101" pitchFamily="2" charset="-122"/>
              <a:ea typeface="宋体" panose="02010600030101010101" pitchFamily="2" charset="-122"/>
            </a:endParaRPr>
          </a:p>
          <a:p>
            <a:pPr>
              <a:lnSpc>
                <a:spcPct val="70000"/>
              </a:lnSpc>
            </a:pPr>
            <a:r>
              <a:rPr lang="zh-CN" altLang="zh-CN" sz="2400" b="1" dirty="0">
                <a:solidFill>
                  <a:srgbClr val="18798E"/>
                </a:solidFill>
                <a:latin typeface="宋体" panose="02010600030101010101" pitchFamily="2" charset="-122"/>
                <a:ea typeface="宋体" panose="02010600030101010101" pitchFamily="2" charset="-122"/>
              </a:rPr>
              <a:t>增加胰岛素敏感性：噻唑烷二酮类</a:t>
            </a:r>
            <a:endParaRPr lang="zh-CN" altLang="zh-CN" sz="2400" b="1" dirty="0">
              <a:solidFill>
                <a:srgbClr val="18798E"/>
              </a:solidFill>
              <a:latin typeface="宋体" panose="02010600030101010101" pitchFamily="2" charset="-122"/>
              <a:ea typeface="宋体" panose="02010600030101010101" pitchFamily="2" charset="-122"/>
            </a:endParaRPr>
          </a:p>
          <a:p>
            <a:pPr>
              <a:lnSpc>
                <a:spcPct val="70000"/>
              </a:lnSpc>
            </a:pPr>
            <a:endParaRPr lang="zh-CN" altLang="zh-CN" sz="2400" b="1" dirty="0">
              <a:solidFill>
                <a:srgbClr val="18798E"/>
              </a:solidFill>
              <a:latin typeface="宋体" panose="02010600030101010101" pitchFamily="2" charset="-122"/>
              <a:ea typeface="宋体" panose="02010600030101010101" pitchFamily="2" charset="-122"/>
            </a:endParaRPr>
          </a:p>
          <a:p>
            <a:pPr>
              <a:lnSpc>
                <a:spcPct val="70000"/>
              </a:lnSpc>
            </a:pPr>
            <a:r>
              <a:rPr lang="zh-CN" altLang="zh-CN" sz="2400" b="1" dirty="0">
                <a:solidFill>
                  <a:srgbClr val="18798E"/>
                </a:solidFill>
                <a:latin typeface="宋体" panose="02010600030101010101" pitchFamily="2" charset="-122"/>
                <a:ea typeface="宋体" panose="02010600030101010101" pitchFamily="2" charset="-122"/>
              </a:rPr>
              <a:t>促进胰岛素分泌：磺脲类、格列奈类</a:t>
            </a:r>
            <a:endParaRPr lang="zh-CN" altLang="zh-CN" sz="2400" b="1" dirty="0">
              <a:solidFill>
                <a:srgbClr val="18798E"/>
              </a:solidFill>
              <a:latin typeface="宋体" panose="02010600030101010101" pitchFamily="2" charset="-122"/>
              <a:ea typeface="宋体" panose="02010600030101010101" pitchFamily="2" charset="-122"/>
            </a:endParaRPr>
          </a:p>
          <a:p>
            <a:pPr marL="0" indent="0">
              <a:lnSpc>
                <a:spcPct val="70000"/>
              </a:lnSpc>
              <a:buNone/>
            </a:pPr>
            <a:endParaRPr lang="zh-CN" altLang="zh-CN" sz="2400" b="1" dirty="0">
              <a:solidFill>
                <a:srgbClr val="18798E"/>
              </a:solidFill>
              <a:latin typeface="宋体" panose="02010600030101010101" pitchFamily="2" charset="-122"/>
              <a:ea typeface="宋体" panose="02010600030101010101" pitchFamily="2" charset="-122"/>
            </a:endParaRPr>
          </a:p>
          <a:p>
            <a:pPr>
              <a:lnSpc>
                <a:spcPct val="70000"/>
              </a:lnSpc>
            </a:pPr>
            <a:r>
              <a:rPr lang="zh-CN" altLang="zh-CN" sz="2400" b="1" dirty="0">
                <a:solidFill>
                  <a:srgbClr val="18798E"/>
                </a:solidFill>
                <a:latin typeface="宋体" panose="02010600030101010101" pitchFamily="2" charset="-122"/>
                <a:ea typeface="宋体" panose="02010600030101010101" pitchFamily="2" charset="-122"/>
              </a:rPr>
              <a:t>减少内源性GLP-1降解：DPP-4抑制剂</a:t>
            </a:r>
            <a:endParaRPr lang="zh-CN" altLang="zh-CN" sz="2400" b="1" dirty="0">
              <a:solidFill>
                <a:srgbClr val="18798E"/>
              </a:solidFill>
              <a:latin typeface="宋体" panose="02010600030101010101" pitchFamily="2" charset="-122"/>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895985"/>
          </a:xfrm>
        </p:spPr>
        <p:txBody>
          <a:bodyPr/>
          <a:p>
            <a:r>
              <a:rPr lang="zh-CN" altLang="zh-CN" b="1" dirty="0">
                <a:solidFill>
                  <a:srgbClr val="18798E"/>
                </a:solidFill>
                <a:latin typeface="宋体" panose="02010600030101010101" pitchFamily="2" charset="-122"/>
                <a:ea typeface="宋体" panose="02010600030101010101" pitchFamily="2" charset="-122"/>
              </a:rPr>
              <a:t>临床疗效和安全性监测</a:t>
            </a:r>
            <a:endParaRPr lang="zh-CN" altLang="zh-CN" b="1" dirty="0">
              <a:solidFill>
                <a:srgbClr val="18798E"/>
              </a:solidFill>
              <a:latin typeface="宋体" panose="02010600030101010101" pitchFamily="2" charset="-122"/>
              <a:ea typeface="宋体" panose="02010600030101010101" pitchFamily="2" charset="-122"/>
            </a:endParaRPr>
          </a:p>
        </p:txBody>
      </p:sp>
      <p:pic>
        <p:nvPicPr>
          <p:cNvPr id="4" name="内容占位符 3"/>
          <p:cNvPicPr>
            <a:picLocks noChangeAspect="1"/>
          </p:cNvPicPr>
          <p:nvPr>
            <p:ph idx="1"/>
          </p:nvPr>
        </p:nvPicPr>
        <p:blipFill>
          <a:blip r:embed="rId1"/>
          <a:stretch>
            <a:fillRect/>
          </a:stretch>
        </p:blipFill>
        <p:spPr>
          <a:xfrm>
            <a:off x="838200" y="1017270"/>
            <a:ext cx="7983220" cy="47605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375285"/>
            <a:ext cx="8229600" cy="575310"/>
          </a:xfrm>
        </p:spPr>
        <p:txBody>
          <a:bodyPr/>
          <a:p>
            <a:r>
              <a:rPr lang="zh-CN" altLang="zh-CN" sz="3200" b="1" dirty="0">
                <a:solidFill>
                  <a:srgbClr val="18798E"/>
                </a:solidFill>
                <a:latin typeface="宋体" panose="02010600030101010101" pitchFamily="2" charset="-122"/>
                <a:ea typeface="宋体" panose="02010600030101010101" pitchFamily="2" charset="-122"/>
              </a:rPr>
              <a:t>非胰岛素类降糖药作用机制和靶器官</a:t>
            </a:r>
            <a:endParaRPr lang="zh-CN" altLang="zh-CN" sz="3200" b="1" dirty="0">
              <a:solidFill>
                <a:srgbClr val="18798E"/>
              </a:solidFill>
              <a:latin typeface="宋体" panose="02010600030101010101" pitchFamily="2" charset="-122"/>
              <a:ea typeface="宋体" panose="02010600030101010101" pitchFamily="2" charset="-122"/>
            </a:endParaRPr>
          </a:p>
        </p:txBody>
      </p:sp>
      <p:pic>
        <p:nvPicPr>
          <p:cNvPr id="4" name="内容占位符 3"/>
          <p:cNvPicPr>
            <a:picLocks noChangeAspect="1"/>
          </p:cNvPicPr>
          <p:nvPr>
            <p:ph idx="1"/>
          </p:nvPr>
        </p:nvPicPr>
        <p:blipFill>
          <a:blip r:embed="rId1"/>
          <a:stretch>
            <a:fillRect/>
          </a:stretch>
        </p:blipFill>
        <p:spPr>
          <a:xfrm>
            <a:off x="635" y="1059180"/>
            <a:ext cx="9143365" cy="4739005"/>
          </a:xfrm>
          <a:prstGeom prst="rect">
            <a:avLst/>
          </a:prstGeom>
        </p:spPr>
      </p:pic>
      <p:pic>
        <p:nvPicPr>
          <p:cNvPr id="5" name="图片 4"/>
          <p:cNvPicPr>
            <a:picLocks noChangeAspect="1"/>
          </p:cNvPicPr>
          <p:nvPr/>
        </p:nvPicPr>
        <p:blipFill>
          <a:blip r:embed="rId2"/>
          <a:stretch>
            <a:fillRect/>
          </a:stretch>
        </p:blipFill>
        <p:spPr>
          <a:xfrm>
            <a:off x="7623175" y="3789680"/>
            <a:ext cx="1216025" cy="9925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929640"/>
          </a:xfrm>
        </p:spPr>
        <p:txBody>
          <a:bodyPr/>
          <a:p>
            <a:r>
              <a:rPr lang="zh-CN" altLang="zh-CN" b="1" dirty="0">
                <a:solidFill>
                  <a:srgbClr val="18798E"/>
                </a:solidFill>
                <a:latin typeface="宋体" panose="02010600030101010101" pitchFamily="2" charset="-122"/>
                <a:ea typeface="宋体" panose="02010600030101010101" pitchFamily="2" charset="-122"/>
              </a:rPr>
              <a:t>非胰岛素类降糖药的特点</a:t>
            </a:r>
            <a:endParaRPr lang="zh-CN" altLang="zh-CN" b="1" dirty="0">
              <a:solidFill>
                <a:srgbClr val="18798E"/>
              </a:solidFill>
              <a:latin typeface="宋体" panose="02010600030101010101" pitchFamily="2" charset="-122"/>
              <a:ea typeface="宋体" panose="02010600030101010101" pitchFamily="2" charset="-122"/>
            </a:endParaRPr>
          </a:p>
        </p:txBody>
      </p:sp>
      <p:pic>
        <p:nvPicPr>
          <p:cNvPr id="4" name="内容占位符 3"/>
          <p:cNvPicPr>
            <a:picLocks noChangeAspect="1"/>
          </p:cNvPicPr>
          <p:nvPr>
            <p:ph idx="1"/>
          </p:nvPr>
        </p:nvPicPr>
        <p:blipFill>
          <a:blip r:embed="rId1"/>
          <a:stretch>
            <a:fillRect/>
          </a:stretch>
        </p:blipFill>
        <p:spPr>
          <a:xfrm>
            <a:off x="842645" y="1062990"/>
            <a:ext cx="7768590" cy="47282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8" name="Rectangle 2"/>
          <p:cNvSpPr>
            <a:spLocks noGrp="1"/>
          </p:cNvSpPr>
          <p:nvPr>
            <p:ph type="ctrTitle"/>
          </p:nvPr>
        </p:nvSpPr>
        <p:spPr>
          <a:xfrm>
            <a:off x="850583" y="1057275"/>
            <a:ext cx="7561263" cy="4537075"/>
          </a:xfrm>
        </p:spPr>
        <p:txBody>
          <a:bodyPr vert="horz" wrap="square" lIns="91440" tIns="45720" rIns="91440" bIns="45720" anchor="ctr" anchorCtr="0"/>
          <a:p>
            <a:pPr marL="0" marR="0" indent="0" algn="ctr" defTabSz="914400" rtl="0" eaLnBrk="1" fontAlgn="base" latinLnBrk="0" hangingPunct="1">
              <a:lnSpc>
                <a:spcPct val="100000"/>
              </a:lnSpc>
              <a:spcBef>
                <a:spcPct val="0"/>
              </a:spcBef>
              <a:spcAft>
                <a:spcPct val="0"/>
              </a:spcAft>
              <a:buClrTx/>
              <a:buSzTx/>
              <a:buFontTx/>
              <a:buNone/>
            </a:pPr>
            <a:r>
              <a:rPr lang="en-US" altLang="zh-CN" sz="5400" b="1" kern="1200" dirty="0">
                <a:ln w="22225">
                  <a:solidFill>
                    <a:schemeClr val="accent5">
                      <a:lumMod val="50000"/>
                    </a:schemeClr>
                  </a:solidFill>
                  <a:prstDash val="solid"/>
                </a:ln>
                <a:solidFill>
                  <a:schemeClr val="accent5">
                    <a:lumMod val="50000"/>
                  </a:schemeClr>
                </a:solidFill>
                <a:effectLst/>
                <a:latin typeface="幼圆" pitchFamily="49" charset="-122"/>
                <a:ea typeface="幼圆" pitchFamily="49" charset="-122"/>
                <a:cs typeface="+mj-cs"/>
              </a:rPr>
              <a:t>糖尿病患者</a:t>
            </a:r>
            <a:br>
              <a:rPr lang="en-US" altLang="zh-CN" sz="5400" b="1" kern="1200" dirty="0">
                <a:ln w="22225">
                  <a:solidFill>
                    <a:schemeClr val="accent5">
                      <a:lumMod val="50000"/>
                    </a:schemeClr>
                  </a:solidFill>
                  <a:prstDash val="solid"/>
                </a:ln>
                <a:solidFill>
                  <a:schemeClr val="accent5">
                    <a:lumMod val="50000"/>
                  </a:schemeClr>
                </a:solidFill>
                <a:effectLst/>
                <a:latin typeface="幼圆" pitchFamily="49" charset="-122"/>
                <a:ea typeface="幼圆" pitchFamily="49" charset="-122"/>
                <a:cs typeface="+mj-cs"/>
              </a:rPr>
            </a:br>
            <a:r>
              <a:rPr lang="en-US" altLang="zh-CN" sz="5400" b="1" kern="1200" dirty="0">
                <a:ln w="22225">
                  <a:solidFill>
                    <a:schemeClr val="accent5">
                      <a:lumMod val="50000"/>
                    </a:schemeClr>
                  </a:solidFill>
                  <a:prstDash val="solid"/>
                </a:ln>
                <a:solidFill>
                  <a:schemeClr val="accent5">
                    <a:lumMod val="50000"/>
                  </a:schemeClr>
                </a:solidFill>
                <a:effectLst/>
                <a:latin typeface="幼圆" pitchFamily="49" charset="-122"/>
                <a:ea typeface="幼圆" pitchFamily="49" charset="-122"/>
                <a:cs typeface="+mj-cs"/>
              </a:rPr>
              <a:t>口服降糖药物指导</a:t>
            </a:r>
            <a:br>
              <a:rPr lang="en-US" altLang="zh-CN" sz="5400" b="1" kern="1200" dirty="0">
                <a:solidFill>
                  <a:schemeClr val="tx1"/>
                </a:solidFill>
                <a:effectLst>
                  <a:outerShdw blurRad="38100" dist="19050" dir="2700000" algn="tl" rotWithShape="0">
                    <a:schemeClr val="dk1">
                      <a:alpha val="40000"/>
                    </a:schemeClr>
                  </a:outerShdw>
                </a:effectLst>
                <a:latin typeface="幼圆" pitchFamily="49" charset="-122"/>
                <a:ea typeface="幼圆" pitchFamily="49" charset="-122"/>
                <a:cs typeface="+mj-cs"/>
              </a:rPr>
            </a:br>
            <a:r>
              <a:rPr kumimoji="0" lang="en-US" altLang="zh-CN" sz="3600" b="1" i="0" u="none" strike="noStrike" kern="1200" cap="none" spc="0" normalizeH="0" baseline="0" noProof="1" dirty="0">
                <a:solidFill>
                  <a:schemeClr val="tx2"/>
                </a:solidFill>
                <a:latin typeface="宋体" panose="02010600030101010101" pitchFamily="2" charset="-122"/>
                <a:ea typeface="+mj-ea"/>
                <a:cs typeface="+mj-cs"/>
              </a:rPr>
              <a:t> </a:t>
            </a:r>
            <a:endParaRPr kumimoji="0" lang="en-US" altLang="zh-CN" sz="3600" b="1" i="0" u="none" strike="noStrike" kern="1200" cap="none" spc="0" normalizeH="0" baseline="0" noProof="1" dirty="0">
              <a:solidFill>
                <a:schemeClr val="tx2"/>
              </a:solidFill>
              <a:latin typeface="宋体" panose="02010600030101010101" pitchFamily="2" charset="-122"/>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0"/>
            <a:ext cx="8229600" cy="1289050"/>
          </a:xfrm>
        </p:spPr>
        <p:txBody>
          <a:bodyPr/>
          <a:p>
            <a:r>
              <a:rPr lang="zh-CN" altLang="zh-CN" b="1" dirty="0">
                <a:solidFill>
                  <a:srgbClr val="18798E"/>
                </a:solidFill>
                <a:latin typeface="宋体" panose="02010600030101010101" pitchFamily="2" charset="-122"/>
                <a:ea typeface="宋体" panose="02010600030101010101" pitchFamily="2" charset="-122"/>
              </a:rPr>
              <a:t>口服降糖药的用药</a:t>
            </a:r>
            <a:endParaRPr lang="zh-CN" altLang="zh-CN" b="1" dirty="0">
              <a:solidFill>
                <a:srgbClr val="18798E"/>
              </a:solidFill>
              <a:latin typeface="宋体" panose="02010600030101010101" pitchFamily="2" charset="-122"/>
              <a:ea typeface="宋体" panose="02010600030101010101" pitchFamily="2" charset="-122"/>
            </a:endParaRPr>
          </a:p>
        </p:txBody>
      </p:sp>
      <p:pic>
        <p:nvPicPr>
          <p:cNvPr id="4" name="内容占位符 3"/>
          <p:cNvPicPr>
            <a:picLocks noChangeAspect="1"/>
          </p:cNvPicPr>
          <p:nvPr>
            <p:ph idx="1"/>
          </p:nvPr>
        </p:nvPicPr>
        <p:blipFill>
          <a:blip r:embed="rId1"/>
          <a:stretch>
            <a:fillRect/>
          </a:stretch>
        </p:blipFill>
        <p:spPr>
          <a:xfrm>
            <a:off x="0" y="1064895"/>
            <a:ext cx="9154795" cy="47009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919480"/>
          </a:xfrm>
        </p:spPr>
        <p:txBody>
          <a:bodyPr/>
          <a:p>
            <a:r>
              <a:rPr lang="zh-CN" altLang="zh-CN" b="1" dirty="0">
                <a:solidFill>
                  <a:srgbClr val="18798E"/>
                </a:solidFill>
                <a:latin typeface="宋体" panose="02010600030101010101" pitchFamily="2" charset="-122"/>
                <a:ea typeface="宋体" panose="02010600030101010101" pitchFamily="2" charset="-122"/>
                <a:sym typeface="+mn-ea"/>
              </a:rPr>
              <a:t>口服降糖药的用药</a:t>
            </a:r>
            <a:endParaRPr lang="zh-CN" altLang="en-US"/>
          </a:p>
        </p:txBody>
      </p:sp>
      <p:pic>
        <p:nvPicPr>
          <p:cNvPr id="4" name="内容占位符 3"/>
          <p:cNvPicPr>
            <a:picLocks noChangeAspect="1"/>
          </p:cNvPicPr>
          <p:nvPr>
            <p:ph idx="1"/>
          </p:nvPr>
        </p:nvPicPr>
        <p:blipFill>
          <a:blip r:embed="rId1"/>
          <a:stretch>
            <a:fillRect/>
          </a:stretch>
        </p:blipFill>
        <p:spPr>
          <a:xfrm>
            <a:off x="0" y="1064895"/>
            <a:ext cx="9144635" cy="4749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952500"/>
          </a:xfrm>
        </p:spPr>
        <p:txBody>
          <a:bodyPr/>
          <a:p>
            <a:r>
              <a:rPr lang="zh-CN" altLang="zh-CN" b="1" dirty="0">
                <a:solidFill>
                  <a:srgbClr val="18798E"/>
                </a:solidFill>
                <a:latin typeface="宋体" panose="02010600030101010101" pitchFamily="2" charset="-122"/>
                <a:ea typeface="宋体" panose="02010600030101010101" pitchFamily="2" charset="-122"/>
                <a:sym typeface="+mn-ea"/>
              </a:rPr>
              <a:t>口服降糖药的用药</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635" y="1054100"/>
            <a:ext cx="9144635" cy="474980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3824605" y="3445510"/>
            <a:ext cx="200660" cy="2241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907415"/>
          </a:xfrm>
        </p:spPr>
        <p:txBody>
          <a:bodyPr/>
          <a:p>
            <a:r>
              <a:rPr lang="zh-CN" altLang="zh-CN" b="1" dirty="0">
                <a:solidFill>
                  <a:srgbClr val="18798E"/>
                </a:solidFill>
                <a:latin typeface="宋体" panose="02010600030101010101" pitchFamily="2" charset="-122"/>
                <a:ea typeface="宋体" panose="02010600030101010101" pitchFamily="2" charset="-122"/>
                <a:sym typeface="+mn-ea"/>
              </a:rPr>
              <a:t>口服降糖药的用药</a:t>
            </a:r>
            <a:endParaRPr lang="zh-CN" altLang="en-US"/>
          </a:p>
        </p:txBody>
      </p:sp>
      <p:pic>
        <p:nvPicPr>
          <p:cNvPr id="4" name="内容占位符 3"/>
          <p:cNvPicPr>
            <a:picLocks noChangeAspect="1"/>
          </p:cNvPicPr>
          <p:nvPr>
            <p:ph idx="1"/>
          </p:nvPr>
        </p:nvPicPr>
        <p:blipFill>
          <a:blip r:embed="rId1"/>
          <a:stretch>
            <a:fillRect/>
          </a:stretch>
        </p:blipFill>
        <p:spPr>
          <a:xfrm>
            <a:off x="0" y="1057910"/>
            <a:ext cx="9144635" cy="47256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553720"/>
            <a:ext cx="8229600" cy="864235"/>
          </a:xfrm>
        </p:spPr>
        <p:txBody>
          <a:bodyPr/>
          <a:p>
            <a:r>
              <a:rPr lang="zh-CN" altLang="zh-CN" b="1" dirty="0">
                <a:solidFill>
                  <a:srgbClr val="18798E"/>
                </a:solidFill>
                <a:latin typeface="宋体" panose="02010600030101010101" pitchFamily="2" charset="-122"/>
                <a:ea typeface="宋体" panose="02010600030101010101" pitchFamily="2" charset="-122"/>
                <a:sym typeface="+mn-ea"/>
              </a:rPr>
              <a:t>口服降糖药的用药</a:t>
            </a:r>
            <a:br>
              <a:rPr lang="zh-CN" altLang="en-US"/>
            </a:br>
            <a:endParaRPr lang="zh-CN" altLang="en-US"/>
          </a:p>
        </p:txBody>
      </p:sp>
      <p:pic>
        <p:nvPicPr>
          <p:cNvPr id="4" name="内容占位符 3"/>
          <p:cNvPicPr>
            <a:picLocks noChangeAspect="1"/>
          </p:cNvPicPr>
          <p:nvPr>
            <p:ph idx="1"/>
          </p:nvPr>
        </p:nvPicPr>
        <p:blipFill>
          <a:blip r:embed="rId1"/>
          <a:stretch>
            <a:fillRect/>
          </a:stretch>
        </p:blipFill>
        <p:spPr>
          <a:xfrm>
            <a:off x="0" y="1049655"/>
            <a:ext cx="9144000" cy="47504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851535"/>
          </a:xfrm>
        </p:spPr>
        <p:txBody>
          <a:bodyPr/>
          <a:p>
            <a:r>
              <a:rPr lang="zh-CN" altLang="zh-CN" b="1" dirty="0">
                <a:solidFill>
                  <a:srgbClr val="18798E"/>
                </a:solidFill>
                <a:latin typeface="宋体" panose="02010600030101010101" pitchFamily="2" charset="-122"/>
                <a:ea typeface="宋体" panose="02010600030101010101" pitchFamily="2" charset="-122"/>
                <a:sym typeface="+mn-ea"/>
              </a:rPr>
              <a:t>口服降糖药的用药</a:t>
            </a:r>
            <a:endParaRPr lang="zh-CN" altLang="en-US"/>
          </a:p>
        </p:txBody>
      </p:sp>
      <p:pic>
        <p:nvPicPr>
          <p:cNvPr id="4" name="内容占位符 3"/>
          <p:cNvPicPr>
            <a:picLocks noChangeAspect="1"/>
          </p:cNvPicPr>
          <p:nvPr>
            <p:ph idx="1"/>
          </p:nvPr>
        </p:nvPicPr>
        <p:blipFill>
          <a:blip r:embed="rId1"/>
          <a:stretch>
            <a:fillRect/>
          </a:stretch>
        </p:blipFill>
        <p:spPr>
          <a:xfrm>
            <a:off x="0" y="1057910"/>
            <a:ext cx="9144000" cy="473900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862965"/>
          </a:xfrm>
        </p:spPr>
        <p:txBody>
          <a:bodyPr/>
          <a:p>
            <a:r>
              <a:rPr lang="zh-CN" altLang="zh-CN" b="1" dirty="0">
                <a:solidFill>
                  <a:srgbClr val="18798E"/>
                </a:solidFill>
                <a:latin typeface="宋体" panose="02010600030101010101" pitchFamily="2" charset="-122"/>
                <a:ea typeface="宋体" panose="02010600030101010101" pitchFamily="2" charset="-122"/>
                <a:sym typeface="+mn-ea"/>
              </a:rPr>
              <a:t>口服降糖药的用药</a:t>
            </a:r>
            <a:endParaRPr lang="zh-CN" altLang="en-US"/>
          </a:p>
        </p:txBody>
      </p:sp>
      <p:pic>
        <p:nvPicPr>
          <p:cNvPr id="4" name="内容占位符 3"/>
          <p:cNvPicPr>
            <a:picLocks noChangeAspect="1"/>
          </p:cNvPicPr>
          <p:nvPr>
            <p:ph idx="1"/>
          </p:nvPr>
        </p:nvPicPr>
        <p:blipFill>
          <a:blip r:embed="rId1"/>
          <a:stretch>
            <a:fillRect/>
          </a:stretch>
        </p:blipFill>
        <p:spPr>
          <a:xfrm>
            <a:off x="0" y="1056640"/>
            <a:ext cx="9143365" cy="47555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964565"/>
          </a:xfrm>
        </p:spPr>
        <p:txBody>
          <a:bodyPr/>
          <a:p>
            <a:r>
              <a:rPr lang="zh-CN" altLang="zh-CN" b="1" dirty="0">
                <a:solidFill>
                  <a:srgbClr val="18798E"/>
                </a:solidFill>
                <a:latin typeface="宋体" panose="02010600030101010101" pitchFamily="2" charset="-122"/>
                <a:ea typeface="宋体" panose="02010600030101010101" pitchFamily="2" charset="-122"/>
                <a:sym typeface="+mn-ea"/>
              </a:rPr>
              <a:t>糖尿病的综合治疗</a:t>
            </a:r>
            <a:endParaRPr lang="zh-CN" altLang="en-US"/>
          </a:p>
        </p:txBody>
      </p:sp>
      <p:pic>
        <p:nvPicPr>
          <p:cNvPr id="4" name="内容占位符 3"/>
          <p:cNvPicPr>
            <a:picLocks noChangeAspect="1"/>
          </p:cNvPicPr>
          <p:nvPr>
            <p:ph idx="1"/>
          </p:nvPr>
        </p:nvPicPr>
        <p:blipFill>
          <a:blip r:embed="rId1"/>
          <a:stretch>
            <a:fillRect/>
          </a:stretch>
        </p:blipFill>
        <p:spPr>
          <a:xfrm>
            <a:off x="0" y="1052195"/>
            <a:ext cx="9144635" cy="4728210"/>
          </a:xfrm>
          <a:prstGeom prst="rect">
            <a:avLst/>
          </a:prstGeom>
        </p:spPr>
      </p:pic>
      <p:pic>
        <p:nvPicPr>
          <p:cNvPr id="3" name="图片 2"/>
          <p:cNvPicPr>
            <a:picLocks noChangeAspect="1"/>
          </p:cNvPicPr>
          <p:nvPr/>
        </p:nvPicPr>
        <p:blipFill>
          <a:blip r:embed="rId2"/>
          <a:stretch>
            <a:fillRect/>
          </a:stretch>
        </p:blipFill>
        <p:spPr>
          <a:xfrm>
            <a:off x="1745615" y="2524125"/>
            <a:ext cx="1281430" cy="38544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lgn="ctr">
              <a:buNone/>
            </a:pPr>
            <a:endParaRPr lang="zh-CN" altLang="en-US"/>
          </a:p>
          <a:p>
            <a:pPr marL="0" indent="0" algn="ctr">
              <a:buNone/>
            </a:pPr>
            <a:endParaRPr lang="zh-CN" altLang="en-US"/>
          </a:p>
          <a:p>
            <a:pPr marL="0" indent="0" algn="ctr">
              <a:buNone/>
            </a:pPr>
            <a:r>
              <a:rPr lang="zh-CN" altLang="en-US" sz="4000">
                <a:ln w="12700">
                  <a:solidFill>
                    <a:srgbClr val="FF0000"/>
                  </a:solidFill>
                  <a:prstDash val="solid"/>
                </a:ln>
                <a:gradFill>
                  <a:gsLst>
                    <a:gs pos="0">
                      <a:srgbClr val="E30000"/>
                    </a:gs>
                    <a:gs pos="100000">
                      <a:srgbClr val="760303"/>
                    </a:gs>
                  </a:gsLst>
                  <a:lin scaled="0"/>
                </a:gradFill>
                <a:effectLst>
                  <a:outerShdw dist="38100" dir="2640000" algn="bl" rotWithShape="0">
                    <a:schemeClr val="tx2">
                      <a:lumMod val="75000"/>
                    </a:schemeClr>
                  </a:outerShdw>
                </a:effectLst>
              </a:rPr>
              <a:t>请在医师的指导下科学治疗！！！</a:t>
            </a:r>
            <a:endParaRPr lang="zh-CN" altLang="en-US" sz="4000">
              <a:ln w="12700">
                <a:solidFill>
                  <a:srgbClr val="FF0000"/>
                </a:solidFill>
                <a:prstDash val="solid"/>
              </a:ln>
              <a:gradFill>
                <a:gsLst>
                  <a:gs pos="0">
                    <a:srgbClr val="E30000"/>
                  </a:gs>
                  <a:gs pos="100000">
                    <a:srgbClr val="760303"/>
                  </a:gs>
                </a:gsLst>
                <a:lin scaled="0"/>
              </a:gradFill>
              <a:effectLst>
                <a:outerShdw dist="38100" dir="2640000" algn="bl" rotWithShape="0">
                  <a:schemeClr val="tx2">
                    <a:lumMod val="75000"/>
                  </a:scheme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0" y="1054100"/>
            <a:ext cx="9144000" cy="47326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4400" b="0" i="0" u="none" strike="noStrike" kern="1200" cap="none" spc="0" normalizeH="0" baseline="0" noProof="0" dirty="0">
                <a:solidFill>
                  <a:schemeClr val="tx2"/>
                </a:solidFill>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sym typeface="+mn-ea"/>
              </a:rPr>
              <a:t>主要内容</a:t>
            </a:r>
            <a:br>
              <a:rPr kumimoji="0" lang="zh-CN" altLang="en-US" kern="1200" cap="none" spc="0" normalizeH="0" baseline="0" noProof="0" dirty="0">
                <a:effectLst>
                  <a:outerShdw blurRad="38100" dist="38100" dir="2700000" algn="tl">
                    <a:srgbClr val="C0C0C0"/>
                  </a:outerShdw>
                </a:effectLst>
                <a:latin typeface="宋体" panose="02010600030101010101" pitchFamily="2" charset="-122"/>
                <a:ea typeface="宋体" panose="02010600030101010101" pitchFamily="2" charset="-122"/>
                <a:cs typeface="宋体" panose="02010600030101010101" pitchFamily="2" charset="-122"/>
              </a:rPr>
            </a:br>
            <a:endParaRPr kumimoji="0" lang="zh-CN" altLang="en-US" sz="4400" b="0" i="0" u="none" strike="noStrike" kern="1200" cap="none" spc="0" normalizeH="0" baseline="0" noProof="1"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grpSp>
        <p:nvGrpSpPr>
          <p:cNvPr id="26626" name="Group 2"/>
          <p:cNvGrpSpPr/>
          <p:nvPr/>
        </p:nvGrpSpPr>
        <p:grpSpPr>
          <a:xfrm>
            <a:off x="865188" y="1019175"/>
            <a:ext cx="7372350" cy="5013325"/>
            <a:chOff x="0" y="0"/>
            <a:chExt cx="3709" cy="3047"/>
          </a:xfrm>
        </p:grpSpPr>
        <p:sp>
          <p:nvSpPr>
            <p:cNvPr id="26627" name="Freeform 3"/>
            <p:cNvSpPr/>
            <p:nvPr/>
          </p:nvSpPr>
          <p:spPr>
            <a:xfrm>
              <a:off x="12" y="0"/>
              <a:ext cx="3697" cy="3033"/>
            </a:xfrm>
            <a:custGeom>
              <a:avLst/>
              <a:gdLst/>
              <a:ahLst/>
              <a:cxnLst>
                <a:cxn ang="0">
                  <a:pos x="1" y="0"/>
                </a:cxn>
                <a:cxn ang="0">
                  <a:pos x="1" y="209"/>
                </a:cxn>
                <a:cxn ang="0">
                  <a:pos x="1" y="3033"/>
                </a:cxn>
                <a:cxn ang="0">
                  <a:pos x="0" y="2812"/>
                </a:cxn>
                <a:cxn ang="0">
                  <a:pos x="1" y="0"/>
                </a:cxn>
              </a:cxnLst>
              <a:pathLst>
                <a:path w="7394" h="3033">
                  <a:moveTo>
                    <a:pt x="308" y="0"/>
                  </a:moveTo>
                  <a:lnTo>
                    <a:pt x="7394" y="209"/>
                  </a:lnTo>
                  <a:lnTo>
                    <a:pt x="7063" y="3033"/>
                  </a:lnTo>
                  <a:lnTo>
                    <a:pt x="0" y="2812"/>
                  </a:lnTo>
                  <a:lnTo>
                    <a:pt x="308" y="0"/>
                  </a:lnTo>
                  <a:close/>
                </a:path>
              </a:pathLst>
            </a:custGeom>
            <a:solidFill>
              <a:srgbClr val="C0C0C0"/>
            </a:solidFill>
            <a:ln w="23813" cap="flat" cmpd="sng">
              <a:solidFill>
                <a:srgbClr val="000000"/>
              </a:solidFill>
              <a:prstDash val="solid"/>
              <a:bevel/>
              <a:headEnd type="none" w="med" len="med"/>
              <a:tailEnd type="none" w="med" len="med"/>
            </a:ln>
          </p:spPr>
          <p:txBody>
            <a:bodyPr/>
            <a:p>
              <a:endParaRPr lang="zh-CN" altLang="en-US"/>
            </a:p>
          </p:txBody>
        </p:sp>
        <p:sp>
          <p:nvSpPr>
            <p:cNvPr id="26628" name="Freeform 4"/>
            <p:cNvSpPr/>
            <p:nvPr/>
          </p:nvSpPr>
          <p:spPr>
            <a:xfrm>
              <a:off x="0" y="13"/>
              <a:ext cx="3697" cy="3034"/>
            </a:xfrm>
            <a:custGeom>
              <a:avLst/>
              <a:gdLst/>
              <a:ahLst/>
              <a:cxnLst>
                <a:cxn ang="0">
                  <a:pos x="1" y="0"/>
                </a:cxn>
                <a:cxn ang="0">
                  <a:pos x="0" y="209"/>
                </a:cxn>
                <a:cxn ang="0">
                  <a:pos x="1" y="3034"/>
                </a:cxn>
                <a:cxn ang="0">
                  <a:pos x="1" y="2811"/>
                </a:cxn>
                <a:cxn ang="0">
                  <a:pos x="1" y="0"/>
                </a:cxn>
              </a:cxnLst>
              <a:pathLst>
                <a:path w="7394" h="3034">
                  <a:moveTo>
                    <a:pt x="7086" y="0"/>
                  </a:moveTo>
                  <a:lnTo>
                    <a:pt x="0" y="209"/>
                  </a:lnTo>
                  <a:lnTo>
                    <a:pt x="331" y="3034"/>
                  </a:lnTo>
                  <a:lnTo>
                    <a:pt x="7394" y="2811"/>
                  </a:lnTo>
                  <a:lnTo>
                    <a:pt x="7086" y="0"/>
                  </a:lnTo>
                  <a:close/>
                </a:path>
              </a:pathLst>
            </a:custGeom>
            <a:solidFill>
              <a:srgbClr val="808080"/>
            </a:solidFill>
            <a:ln w="23813" cap="flat" cmpd="sng">
              <a:solidFill>
                <a:srgbClr val="000000"/>
              </a:solidFill>
              <a:prstDash val="solid"/>
              <a:bevel/>
              <a:headEnd type="none" w="med" len="med"/>
              <a:tailEnd type="none" w="med" len="med"/>
            </a:ln>
          </p:spPr>
          <p:txBody>
            <a:bodyPr/>
            <a:p>
              <a:endParaRPr lang="zh-CN" altLang="en-US"/>
            </a:p>
          </p:txBody>
        </p:sp>
        <p:sp>
          <p:nvSpPr>
            <p:cNvPr id="26629" name="Rectangle 5"/>
            <p:cNvSpPr/>
            <p:nvPr/>
          </p:nvSpPr>
          <p:spPr>
            <a:xfrm>
              <a:off x="89" y="115"/>
              <a:ext cx="3530" cy="2826"/>
            </a:xfrm>
            <a:prstGeom prst="rect">
              <a:avLst/>
            </a:prstGeom>
            <a:solidFill>
              <a:srgbClr val="FFFFFF"/>
            </a:solidFill>
            <a:ln w="23813" cap="flat" cmpd="sng">
              <a:solidFill>
                <a:srgbClr val="000000"/>
              </a:solidFill>
              <a:prstDash val="solid"/>
              <a:miter/>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26630" name="Text Box 6"/>
            <p:cNvSpPr txBox="1"/>
            <p:nvPr/>
          </p:nvSpPr>
          <p:spPr>
            <a:xfrm>
              <a:off x="185" y="713"/>
              <a:ext cx="3360" cy="1234"/>
            </a:xfrm>
            <a:prstGeom prst="rect">
              <a:avLst/>
            </a:prstGeom>
            <a:noFill/>
            <a:ln w="9525">
              <a:noFill/>
            </a:ln>
          </p:spPr>
          <p:txBody>
            <a:bodyPr wrap="square" anchor="t" anchorCtr="0">
              <a:spAutoFit/>
            </a:bodyPr>
            <a:p>
              <a:pPr marL="514350" indent="-514350">
                <a:lnSpc>
                  <a:spcPct val="150000"/>
                </a:lnSpc>
                <a:buClr>
                  <a:srgbClr val="0070C0"/>
                </a:buClr>
                <a:buBlip>
                  <a:blip r:embed="rId1"/>
                </a:buBlip>
              </a:pPr>
              <a:r>
                <a:rPr lang="zh-CN" altLang="zh-CN" sz="2800" b="1" dirty="0">
                  <a:solidFill>
                    <a:srgbClr val="18798E"/>
                  </a:solidFill>
                  <a:latin typeface="宋体" panose="02010600030101010101" pitchFamily="2" charset="-122"/>
                  <a:ea typeface="宋体" panose="02010600030101010101" pitchFamily="2" charset="-122"/>
                </a:rPr>
                <a:t>糖尿病基础知识</a:t>
              </a:r>
              <a:endParaRPr lang="zh-CN" altLang="zh-CN" sz="2800" b="1" dirty="0">
                <a:solidFill>
                  <a:srgbClr val="18798E"/>
                </a:solidFill>
                <a:latin typeface="宋体" panose="02010600030101010101" pitchFamily="2" charset="-122"/>
                <a:ea typeface="宋体" panose="02010600030101010101" pitchFamily="2" charset="-122"/>
              </a:endParaRPr>
            </a:p>
            <a:p>
              <a:pPr marL="514350" indent="-514350">
                <a:lnSpc>
                  <a:spcPct val="150000"/>
                </a:lnSpc>
                <a:buClr>
                  <a:srgbClr val="0070C0"/>
                </a:buClr>
                <a:buBlip>
                  <a:blip r:embed="rId1"/>
                </a:buBlip>
              </a:pPr>
              <a:r>
                <a:rPr lang="zh-CN" altLang="en-US" sz="2800" b="1" dirty="0">
                  <a:solidFill>
                    <a:srgbClr val="18798E"/>
                  </a:solidFill>
                  <a:latin typeface="宋体" panose="02010600030101010101" pitchFamily="2" charset="-122"/>
                  <a:sym typeface="+mn-ea"/>
                </a:rPr>
                <a:t>糖尿病患者口服降糖药物治疗</a:t>
              </a:r>
              <a:endParaRPr lang="en-US" altLang="zh-CN" sz="2800" b="1" dirty="0">
                <a:solidFill>
                  <a:schemeClr val="accent1">
                    <a:lumMod val="50000"/>
                  </a:schemeClr>
                </a:solidFill>
                <a:latin typeface="宋体" panose="02010600030101010101" pitchFamily="2" charset="-122"/>
                <a:ea typeface="宋体" panose="02010600030101010101" pitchFamily="2" charset="-122"/>
              </a:endParaRPr>
            </a:p>
            <a:p>
              <a:pPr>
                <a:lnSpc>
                  <a:spcPct val="150000"/>
                </a:lnSpc>
              </a:pPr>
              <a:r>
                <a:rPr lang="en-US" altLang="zh-CN" sz="2800" b="1" dirty="0">
                  <a:gradFill>
                    <a:gsLst>
                      <a:gs pos="0">
                        <a:srgbClr val="012D86"/>
                      </a:gs>
                      <a:gs pos="100000">
                        <a:srgbClr val="0E2557"/>
                      </a:gs>
                    </a:gsLst>
                    <a:lin scaled="0"/>
                  </a:gradFill>
                  <a:latin typeface="宋体" panose="02010600030101010101" pitchFamily="2" charset="-122"/>
                  <a:ea typeface="宋体" panose="02010600030101010101" pitchFamily="2" charset="-122"/>
                  <a:sym typeface="宋体" panose="02010600030101010101" pitchFamily="2" charset="-122"/>
                </a:rPr>
                <a:t> </a:t>
              </a:r>
              <a:endParaRPr lang="en-US" altLang="zh-CN" sz="2800" b="1" dirty="0">
                <a:gradFill>
                  <a:gsLst>
                    <a:gs pos="0">
                      <a:srgbClr val="012D86"/>
                    </a:gs>
                    <a:gs pos="100000">
                      <a:srgbClr val="0E2557"/>
                    </a:gs>
                  </a:gsLst>
                  <a:lin scaled="0"/>
                </a:gradFill>
                <a:latin typeface="宋体" panose="02010600030101010101" pitchFamily="2" charset="-122"/>
                <a:ea typeface="宋体" panose="02010600030101010101" pitchFamily="2" charset="-122"/>
                <a:sym typeface="宋体" panose="02010600030101010101" pitchFamily="2"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0" y="1030605"/>
            <a:ext cx="9144635" cy="47726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975360"/>
          </a:xfrm>
        </p:spPr>
        <p:txBody>
          <a:bodyPr/>
          <a:p>
            <a:r>
              <a:rPr lang="zh-CN" altLang="zh-CN" b="1" dirty="0">
                <a:solidFill>
                  <a:srgbClr val="18798E"/>
                </a:solidFill>
                <a:latin typeface="宋体" panose="02010600030101010101" pitchFamily="2" charset="-122"/>
                <a:ea typeface="宋体" panose="02010600030101010101" pitchFamily="2" charset="-122"/>
                <a:sym typeface="+mn-ea"/>
              </a:rPr>
              <a:t>什么是糖尿病？</a:t>
            </a:r>
            <a:endParaRPr lang="zh-CN" altLang="en-US"/>
          </a:p>
        </p:txBody>
      </p:sp>
      <p:sp>
        <p:nvSpPr>
          <p:cNvPr id="3" name="内容占位符 2"/>
          <p:cNvSpPr>
            <a:spLocks noGrp="1"/>
          </p:cNvSpPr>
          <p:nvPr>
            <p:ph idx="1"/>
          </p:nvPr>
        </p:nvSpPr>
        <p:spPr>
          <a:xfrm>
            <a:off x="267335" y="1343025"/>
            <a:ext cx="5293360" cy="4324985"/>
          </a:xfrm>
        </p:spPr>
        <p:txBody>
          <a:bodyPr/>
          <a:p>
            <a:pPr marL="0" indent="0">
              <a:buNone/>
            </a:pPr>
            <a:r>
              <a:rPr lang="en-US" altLang="zh-CN" sz="2000" b="1" dirty="0">
                <a:solidFill>
                  <a:srgbClr val="18798E"/>
                </a:solidFill>
                <a:latin typeface="宋体" panose="02010600030101010101" pitchFamily="2" charset="-122"/>
                <a:ea typeface="宋体" panose="02010600030101010101" pitchFamily="2" charset="-122"/>
              </a:rPr>
              <a:t>     </a:t>
            </a:r>
            <a:r>
              <a:rPr lang="zh-CN" altLang="zh-CN" sz="2400" b="1" u="sng" dirty="0">
                <a:solidFill>
                  <a:srgbClr val="18798E"/>
                </a:solidFill>
                <a:latin typeface="宋体" panose="02010600030101010101" pitchFamily="2" charset="-122"/>
                <a:ea typeface="宋体" panose="02010600030101010101" pitchFamily="2" charset="-122"/>
              </a:rPr>
              <a:t>糖尿病</a:t>
            </a:r>
            <a:r>
              <a:rPr lang="zh-CN" altLang="zh-CN" sz="2400" b="1" dirty="0">
                <a:solidFill>
                  <a:srgbClr val="18798E"/>
                </a:solidFill>
                <a:latin typeface="宋体" panose="02010600030101010101" pitchFamily="2" charset="-122"/>
                <a:ea typeface="宋体" panose="02010600030101010101" pitchFamily="2" charset="-122"/>
              </a:rPr>
              <a:t>是一种由遗传因素和环境因素长期共同作用所导致的</a:t>
            </a:r>
            <a:r>
              <a:rPr lang="zh-CN" altLang="zh-CN" sz="2400" b="1" u="sng" dirty="0">
                <a:solidFill>
                  <a:srgbClr val="18798E"/>
                </a:solidFill>
                <a:latin typeface="宋体" panose="02010600030101010101" pitchFamily="2" charset="-122"/>
                <a:ea typeface="宋体" panose="02010600030101010101" pitchFamily="2" charset="-122"/>
              </a:rPr>
              <a:t>慢性、全身性、代谢性疾病</a:t>
            </a:r>
            <a:r>
              <a:rPr lang="zh-CN" altLang="zh-CN" sz="2400" b="1" dirty="0">
                <a:solidFill>
                  <a:srgbClr val="18798E"/>
                </a:solidFill>
                <a:latin typeface="宋体" panose="02010600030101010101" pitchFamily="2" charset="-122"/>
                <a:ea typeface="宋体" panose="02010600030101010101" pitchFamily="2" charset="-122"/>
              </a:rPr>
              <a:t>，以血浆葡萄糖水平增高为</a:t>
            </a:r>
            <a:r>
              <a:rPr lang="zh-CN" altLang="zh-CN" sz="2400" dirty="0">
                <a:solidFill>
                  <a:srgbClr val="18798E"/>
                </a:solidFill>
                <a:latin typeface="宋体" panose="02010600030101010101" pitchFamily="2" charset="-122"/>
                <a:ea typeface="宋体" panose="02010600030101010101" pitchFamily="2" charset="-122"/>
              </a:rPr>
              <a:t>特征</a:t>
            </a:r>
            <a:r>
              <a:rPr lang="zh-CN" altLang="zh-CN" sz="2400" b="1" dirty="0">
                <a:solidFill>
                  <a:srgbClr val="18798E"/>
                </a:solidFill>
                <a:latin typeface="宋体" panose="02010600030101010101" pitchFamily="2" charset="-122"/>
                <a:ea typeface="宋体" panose="02010600030101010101" pitchFamily="2" charset="-122"/>
              </a:rPr>
              <a:t>，主要是因</a:t>
            </a:r>
            <a:r>
              <a:rPr lang="zh-CN" altLang="zh-CN" sz="2400" b="1" u="sng" dirty="0">
                <a:solidFill>
                  <a:srgbClr val="18798E"/>
                </a:solidFill>
                <a:latin typeface="宋体" panose="02010600030101010101" pitchFamily="2" charset="-122"/>
                <a:ea typeface="宋体" panose="02010600030101010101" pitchFamily="2" charset="-122"/>
              </a:rPr>
              <a:t>体内胰岛素分泌不足或胰岛素作用缺陷</a:t>
            </a:r>
            <a:r>
              <a:rPr lang="zh-CN" altLang="zh-CN" sz="2400" b="1" dirty="0">
                <a:solidFill>
                  <a:srgbClr val="18798E"/>
                </a:solidFill>
                <a:latin typeface="宋体" panose="02010600030101010101" pitchFamily="2" charset="-122"/>
                <a:ea typeface="宋体" panose="02010600030101010101" pitchFamily="2" charset="-122"/>
              </a:rPr>
              <a:t>引起的糖、脂肪、蛋白质水和机体内电解质等一系列代谢紊乱而影响正常生理活动的一种疾病。可引起多系统损害，导致眼、肾、神经、心脏、血管等组织器官出现慢性进行性病变、功能减退及衰竭</a:t>
            </a:r>
            <a:r>
              <a:rPr lang="zh-CN" altLang="en-US" sz="2400"/>
              <a:t>。</a:t>
            </a:r>
            <a:endParaRPr lang="zh-CN" altLang="en-US" sz="2400"/>
          </a:p>
        </p:txBody>
      </p:sp>
      <p:pic>
        <p:nvPicPr>
          <p:cNvPr id="4" name="图片 3"/>
          <p:cNvPicPr>
            <a:picLocks noChangeAspect="1"/>
          </p:cNvPicPr>
          <p:nvPr/>
        </p:nvPicPr>
        <p:blipFill>
          <a:blip r:embed="rId1"/>
          <a:stretch>
            <a:fillRect/>
          </a:stretch>
        </p:blipFill>
        <p:spPr>
          <a:xfrm>
            <a:off x="5702935" y="1254760"/>
            <a:ext cx="3441065" cy="45021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0" y="1129665"/>
            <a:ext cx="9144000" cy="46558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06375" y="1087120"/>
            <a:ext cx="8937625" cy="46831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80975" y="1076325"/>
            <a:ext cx="8963660" cy="47047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88595" y="1062355"/>
            <a:ext cx="8955405" cy="472757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7128,&quot;width&quot;:12636}"/>
</p:tagLst>
</file>

<file path=ppt/tags/tag2.xml><?xml version="1.0" encoding="utf-8"?>
<p:tagLst xmlns:p="http://schemas.openxmlformats.org/presentationml/2006/main">
  <p:tag name="KSO_WM_UNIT_PLACING_PICTURE_USER_VIEWPORT" val="{&quot;height&quot;:7480,&quot;width&quot;:14401}"/>
</p:tagLst>
</file>

<file path=ppt/tags/tag3.xml><?xml version="1.0" encoding="utf-8"?>
<p:tagLst xmlns:p="http://schemas.openxmlformats.org/presentationml/2006/main">
  <p:tag name="KSO_WM_UNIT_PLACING_PICTURE_USER_VIEWPORT" val="{&quot;height&quot;:353,&quot;width&quot;:316}"/>
</p:tagLst>
</file>

<file path=ppt/tags/tag4.xml><?xml version="1.0" encoding="utf-8"?>
<p:tagLst xmlns:p="http://schemas.openxmlformats.org/presentationml/2006/main">
  <p:tag name="COMMONDATA" val="eyJoZGlkIjoiNmQ4ZmVhNWY1YWY3NmNmNzI1Y2JiYmQwZGZiMzhlYjk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Words>
  <Application>WPS 演示</Application>
  <PresentationFormat>全屏显示(4:3)</PresentationFormat>
  <Paragraphs>55</Paragraphs>
  <Slides>29</Slides>
  <Notes>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29</vt:i4>
      </vt:variant>
    </vt:vector>
  </HeadingPairs>
  <TitlesOfParts>
    <vt:vector size="39" baseType="lpstr">
      <vt:lpstr>Arial</vt:lpstr>
      <vt:lpstr>宋体</vt:lpstr>
      <vt:lpstr>Wingdings</vt:lpstr>
      <vt:lpstr>幼圆</vt:lpstr>
      <vt:lpstr>微软雅黑</vt:lpstr>
      <vt:lpstr>Arial Unicode MS</vt:lpstr>
      <vt:lpstr>Calibri</vt:lpstr>
      <vt:lpstr>Segoe UI</vt:lpstr>
      <vt:lpstr>默认设计模板</vt:lpstr>
      <vt:lpstr>Theme Office</vt:lpstr>
      <vt:lpstr>PowerPoint 演示文稿</vt:lpstr>
      <vt:lpstr>糖尿病患者 口服降糖药物指导  </vt:lpstr>
      <vt:lpstr>主要内容 </vt:lpstr>
      <vt:lpstr>PowerPoint 演示文稿</vt:lpstr>
      <vt:lpstr>什么是糖尿病？</vt:lpstr>
      <vt:lpstr>PowerPoint 演示文稿</vt:lpstr>
      <vt:lpstr>PowerPoint 演示文稿</vt:lpstr>
      <vt:lpstr>PowerPoint 演示文稿</vt:lpstr>
      <vt:lpstr>PowerPoint 演示文稿</vt:lpstr>
      <vt:lpstr>PowerPoint 演示文稿</vt:lpstr>
      <vt:lpstr>PowerPoint 演示文稿</vt:lpstr>
      <vt:lpstr>糖尿病的综合治疗</vt:lpstr>
      <vt:lpstr>糖尿病的综合治疗</vt:lpstr>
      <vt:lpstr>PowerPoint 演示文稿</vt:lpstr>
      <vt:lpstr>PowerPoint 演示文稿</vt:lpstr>
      <vt:lpstr>常用的口服降糖药分类</vt:lpstr>
      <vt:lpstr>临床疗效和安全性监测</vt:lpstr>
      <vt:lpstr>非胰岛素类降糖药作用机制和靶器官</vt:lpstr>
      <vt:lpstr>非胰岛素类降糖药的特点</vt:lpstr>
      <vt:lpstr>口服降糖药的用药</vt:lpstr>
      <vt:lpstr>口服降糖药的用药</vt:lpstr>
      <vt:lpstr>口服降糖药的用药</vt:lpstr>
      <vt:lpstr>口服降糖药的用药</vt:lpstr>
      <vt:lpstr>口服降糖药的用药 </vt:lpstr>
      <vt:lpstr>口服降糖药的用药</vt:lpstr>
      <vt:lpstr>口服降糖药的用药</vt:lpstr>
      <vt:lpstr>糖尿病的综合治疗</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随着护理学的发展和整体护理模式的改变，人性化的护患沟通成为护理工作的重要内容，它是寻求建立相互信任、尊重、配合的护患关系的有效方法，新的服务理念的产生，沟通技巧运用到临床，缩短了护患之间的距离，改善护患关系，提高护理质量，为治疗提供最好的基础和前提。 </dc:title>
  <dc:creator>微软用户</dc:creator>
  <cp:lastModifiedBy>Administrator</cp:lastModifiedBy>
  <cp:revision>270</cp:revision>
  <dcterms:created xsi:type="dcterms:W3CDTF">2007-10-29T06:58:00Z</dcterms:created>
  <dcterms:modified xsi:type="dcterms:W3CDTF">2025-11-14T08:00:12Z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5C44D3480A7B4B4496DF0228B7F20F0B</vt:lpwstr>
  </property>
</Properties>
</file>