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413" r:id="rId2"/>
    <p:sldId id="559" r:id="rId3"/>
    <p:sldId id="415" r:id="rId4"/>
    <p:sldId id="534" r:id="rId5"/>
    <p:sldId id="517" r:id="rId6"/>
    <p:sldId id="562" r:id="rId7"/>
    <p:sldId id="531" r:id="rId8"/>
    <p:sldId id="535" r:id="rId9"/>
    <p:sldId id="565" r:id="rId10"/>
    <p:sldId id="564" r:id="rId11"/>
    <p:sldId id="566" r:id="rId12"/>
    <p:sldId id="568" r:id="rId13"/>
    <p:sldId id="567" r:id="rId14"/>
    <p:sldId id="529" r:id="rId15"/>
    <p:sldId id="526" r:id="rId16"/>
    <p:sldId id="425" r:id="rId17"/>
    <p:sldId id="536" r:id="rId18"/>
    <p:sldId id="504" r:id="rId19"/>
    <p:sldId id="569" r:id="rId20"/>
    <p:sldId id="500" r:id="rId21"/>
    <p:sldId id="539" r:id="rId22"/>
    <p:sldId id="533" r:id="rId23"/>
    <p:sldId id="538" r:id="rId24"/>
  </p:sldIdLst>
  <p:sldSz cx="14060488" cy="4699000"/>
  <p:notesSz cx="6858000" cy="9144000"/>
  <p:custDataLst>
    <p:tags r:id="rId27"/>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FFFFCC"/>
    <a:srgbClr val="009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p:scale>
          <a:sx n="80" d="100"/>
          <a:sy n="80" d="100"/>
        </p:scale>
        <p:origin x="-432" y="-726"/>
      </p:cViewPr>
      <p:guideLst>
        <p:guide orient="horz" pos="1480"/>
        <p:guide pos="442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smtClean="0">
                <a:cs typeface="+mn-ea"/>
              </a:defRPr>
            </a:lvl1pPr>
          </a:lstStyle>
          <a:p>
            <a:fld id="{0F9B84EA-7D68-4D60-9CB1-D50884785D1C}" type="datetimeFigureOut">
              <a:rPr lang="zh-CN" altLang="en-US"/>
              <a:t>2026-3-4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50CE5ABF-3ACF-41F0-BF80-9564F9FBE2DD}" type="slidenum">
              <a:rPr lang="zh-CN" altLang="en-US"/>
              <a:t>‹#›</a:t>
            </a:fld>
            <a:endParaRPr lang="zh-CN" altLang="en-US"/>
          </a:p>
        </p:txBody>
      </p:sp>
    </p:spTree>
    <p:extLst>
      <p:ext uri="{BB962C8B-B14F-4D97-AF65-F5344CB8AC3E}">
        <p14:creationId xmlns:p14="http://schemas.microsoft.com/office/powerpoint/2010/main" val="1429767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cs typeface="+mn-ea"/>
              </a:defRPr>
            </a:lvl1pPr>
          </a:lstStyle>
          <a:p>
            <a:fld id="{D2A48B96-639E-45A3-A0BA-2464DFDB1FAA}" type="datetimeFigureOut">
              <a:rPr lang="zh-CN" altLang="en-US"/>
              <a:t>2026-3-4</a:t>
            </a:fld>
            <a:endParaRPr lang="zh-CN" altLang="en-US"/>
          </a:p>
        </p:txBody>
      </p:sp>
      <p:sp>
        <p:nvSpPr>
          <p:cNvPr id="3076" name="幻灯片图像占位符 3"/>
          <p:cNvSpPr>
            <a:spLocks noGrp="1" noRot="1" noChangeAspect="1" noChangeArrowheads="1"/>
          </p:cNvSpPr>
          <p:nvPr>
            <p:ph type="sldImg" idx="4294967295"/>
          </p:nvPr>
        </p:nvSpPr>
        <p:spPr bwMode="auto">
          <a:xfrm>
            <a:off x="-1187450" y="1143000"/>
            <a:ext cx="9232900" cy="3086100"/>
          </a:xfrm>
          <a:prstGeom prst="rect">
            <a:avLst/>
          </a:prstGeom>
          <a:noFill/>
          <a:ln w="12700">
            <a:solidFill>
              <a:srgbClr val="000000"/>
            </a:solidFill>
            <a:round/>
          </a:ln>
        </p:spPr>
      </p:sp>
      <p:sp>
        <p:nvSpPr>
          <p:cNvPr id="3077" name="备注占位符 4"/>
          <p:cNvSpPr>
            <a:spLocks noGrp="1" noChangeArrowheads="1"/>
          </p:cNvSpPr>
          <p:nvPr>
            <p:ph type="body" sz="quarter" idx="9"/>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503CD4D6-31F2-4076-8458-49BA9D84A75B}" type="slidenum">
              <a:rPr lang="zh-CN" altLang="en-US"/>
              <a:t>‹#›</a:t>
            </a:fld>
            <a:endParaRPr lang="zh-CN" altLang="en-US"/>
          </a:p>
        </p:txBody>
      </p:sp>
    </p:spTree>
    <p:extLst>
      <p:ext uri="{BB962C8B-B14F-4D97-AF65-F5344CB8AC3E}">
        <p14:creationId xmlns:p14="http://schemas.microsoft.com/office/powerpoint/2010/main" val="64435259"/>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7450" y="1143000"/>
            <a:ext cx="92329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3CD4D6-31F2-4076-8458-49BA9D84A75B}"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757561" y="769027"/>
            <a:ext cx="10545366" cy="1635948"/>
          </a:xfrm>
        </p:spPr>
        <p:txBody>
          <a:bodyPr anchor="b"/>
          <a:lstStyle>
            <a:lvl1pPr algn="ctr">
              <a:defRPr sz="4110"/>
            </a:lvl1pPr>
          </a:lstStyle>
          <a:p>
            <a:r>
              <a:rPr lang="zh-CN" altLang="en-US" noProof="1"/>
              <a:t>单击此处编辑母版标题样式</a:t>
            </a:r>
          </a:p>
        </p:txBody>
      </p:sp>
      <p:sp>
        <p:nvSpPr>
          <p:cNvPr id="3" name="副标题 2"/>
          <p:cNvSpPr>
            <a:spLocks noGrp="1"/>
          </p:cNvSpPr>
          <p:nvPr>
            <p:ph type="subTitle" idx="1"/>
          </p:nvPr>
        </p:nvSpPr>
        <p:spPr>
          <a:xfrm>
            <a:off x="1757561" y="2468063"/>
            <a:ext cx="10545366" cy="1134504"/>
          </a:xfrm>
        </p:spPr>
        <p:txBody>
          <a:bodyPr/>
          <a:lstStyle>
            <a:lvl1pPr marL="0" indent="0" algn="ctr">
              <a:buNone/>
              <a:defRPr sz="1645"/>
            </a:lvl1pPr>
            <a:lvl2pPr marL="313055" indent="0" algn="ctr">
              <a:buNone/>
              <a:defRPr sz="1370"/>
            </a:lvl2pPr>
            <a:lvl3pPr marL="626745" indent="0" algn="ctr">
              <a:buNone/>
              <a:defRPr sz="1235"/>
            </a:lvl3pPr>
            <a:lvl4pPr marL="939800" indent="0" algn="ctr">
              <a:buNone/>
              <a:defRPr sz="1095"/>
            </a:lvl4pPr>
            <a:lvl5pPr marL="1252855" indent="0" algn="ctr">
              <a:buNone/>
              <a:defRPr sz="1095"/>
            </a:lvl5pPr>
            <a:lvl6pPr marL="1566545" indent="0" algn="ctr">
              <a:buNone/>
              <a:defRPr sz="1095"/>
            </a:lvl6pPr>
            <a:lvl7pPr marL="1879600" indent="0" algn="ctr">
              <a:buNone/>
              <a:defRPr sz="1095"/>
            </a:lvl7pPr>
            <a:lvl8pPr marL="2192655" indent="0" algn="ctr">
              <a:buNone/>
              <a:defRPr sz="1095"/>
            </a:lvl8pPr>
            <a:lvl9pPr marL="2506345" indent="0" algn="ctr">
              <a:buNone/>
              <a:defRPr sz="1095"/>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785ED1B-1160-4B8C-BDAD-FFE1D42C3514}" type="slidenum">
              <a:rPr lang="zh-CN" altLang="en-US"/>
              <a:t>‹#›</a:t>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E322513-D753-4508-915E-C090704BFF9A}" type="slidenum">
              <a:rPr lang="zh-CN" altLang="en-US"/>
              <a:t>‹#›</a:t>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193854" y="188914"/>
            <a:ext cx="3163610" cy="4008437"/>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703024" y="188914"/>
            <a:ext cx="9307431" cy="4008437"/>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34F18EE-A076-4B2E-86D0-7838A277654D}" type="slidenum">
              <a:rPr lang="zh-CN" altLang="en-US"/>
              <a:t>‹#›</a:t>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BF2A51E-9547-4AF1-9220-98448B4F7F9D}" type="slidenum">
              <a:rPr lang="zh-CN" altLang="en-US"/>
              <a:t>‹#›</a:t>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59336" y="1171488"/>
            <a:ext cx="12127171" cy="1954653"/>
          </a:xfrm>
        </p:spPr>
        <p:txBody>
          <a:bodyPr anchor="b"/>
          <a:lstStyle>
            <a:lvl1pPr>
              <a:defRPr sz="4110"/>
            </a:lvl1pPr>
          </a:lstStyle>
          <a:p>
            <a:r>
              <a:rPr lang="zh-CN" altLang="en-US" noProof="1"/>
              <a:t>单击此处编辑母版标题样式</a:t>
            </a:r>
          </a:p>
        </p:txBody>
      </p:sp>
      <p:sp>
        <p:nvSpPr>
          <p:cNvPr id="3" name="文本占位符 2"/>
          <p:cNvSpPr>
            <a:spLocks noGrp="1"/>
          </p:cNvSpPr>
          <p:nvPr>
            <p:ph type="body" idx="1"/>
          </p:nvPr>
        </p:nvSpPr>
        <p:spPr>
          <a:xfrm>
            <a:off x="959336" y="3144632"/>
            <a:ext cx="12127171" cy="1027906"/>
          </a:xfrm>
        </p:spPr>
        <p:txBody>
          <a:bodyPr/>
          <a:lstStyle>
            <a:lvl1pPr marL="0" indent="0">
              <a:buNone/>
              <a:defRPr sz="1645">
                <a:solidFill>
                  <a:schemeClr val="tx1">
                    <a:tint val="75000"/>
                  </a:schemeClr>
                </a:solidFill>
              </a:defRPr>
            </a:lvl1pPr>
            <a:lvl2pPr marL="313055" indent="0">
              <a:buNone/>
              <a:defRPr sz="1370">
                <a:solidFill>
                  <a:schemeClr val="tx1">
                    <a:tint val="75000"/>
                  </a:schemeClr>
                </a:solidFill>
              </a:defRPr>
            </a:lvl2pPr>
            <a:lvl3pPr marL="626745" indent="0">
              <a:buNone/>
              <a:defRPr sz="1235">
                <a:solidFill>
                  <a:schemeClr val="tx1">
                    <a:tint val="75000"/>
                  </a:schemeClr>
                </a:solidFill>
              </a:defRPr>
            </a:lvl3pPr>
            <a:lvl4pPr marL="939800" indent="0">
              <a:buNone/>
              <a:defRPr sz="1095">
                <a:solidFill>
                  <a:schemeClr val="tx1">
                    <a:tint val="75000"/>
                  </a:schemeClr>
                </a:solidFill>
              </a:defRPr>
            </a:lvl4pPr>
            <a:lvl5pPr marL="1252855" indent="0">
              <a:buNone/>
              <a:defRPr sz="1095">
                <a:solidFill>
                  <a:schemeClr val="tx1">
                    <a:tint val="75000"/>
                  </a:schemeClr>
                </a:solidFill>
              </a:defRPr>
            </a:lvl5pPr>
            <a:lvl6pPr marL="1566545" indent="0">
              <a:buNone/>
              <a:defRPr sz="1095">
                <a:solidFill>
                  <a:schemeClr val="tx1">
                    <a:tint val="75000"/>
                  </a:schemeClr>
                </a:solidFill>
              </a:defRPr>
            </a:lvl6pPr>
            <a:lvl7pPr marL="1879600" indent="0">
              <a:buNone/>
              <a:defRPr sz="1095">
                <a:solidFill>
                  <a:schemeClr val="tx1">
                    <a:tint val="75000"/>
                  </a:schemeClr>
                </a:solidFill>
              </a:defRPr>
            </a:lvl7pPr>
            <a:lvl8pPr marL="2192655" indent="0">
              <a:buNone/>
              <a:defRPr sz="1095">
                <a:solidFill>
                  <a:schemeClr val="tx1">
                    <a:tint val="75000"/>
                  </a:schemeClr>
                </a:solidFill>
              </a:defRPr>
            </a:lvl8pPr>
            <a:lvl9pPr marL="2506345" indent="0">
              <a:buNone/>
              <a:defRPr sz="1095">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CE2013D-86EC-4513-84A6-5A87E904EFEA}" type="slidenum">
              <a:rPr lang="zh-CN" altLang="en-US"/>
              <a:t>‹#›</a:t>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703025" y="1096964"/>
            <a:ext cx="6200675" cy="3100387"/>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7156788" y="1096964"/>
            <a:ext cx="6200675" cy="3100387"/>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3844C057-AA11-4620-BB2E-02E3A2EC15DA}" type="slidenum">
              <a:rPr lang="zh-CN" altLang="en-US"/>
              <a:t>‹#›</a:t>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68490" y="250178"/>
            <a:ext cx="12127171" cy="908256"/>
          </a:xfrm>
        </p:spPr>
        <p:txBody>
          <a:bodyPr/>
          <a:lstStyle/>
          <a:p>
            <a:r>
              <a:rPr lang="zh-CN" altLang="en-US" noProof="1"/>
              <a:t>单击此处编辑母版标题样式</a:t>
            </a:r>
          </a:p>
        </p:txBody>
      </p:sp>
      <p:sp>
        <p:nvSpPr>
          <p:cNvPr id="3" name="文本占位符 2"/>
          <p:cNvSpPr>
            <a:spLocks noGrp="1"/>
          </p:cNvSpPr>
          <p:nvPr>
            <p:ph type="body" idx="1"/>
          </p:nvPr>
        </p:nvSpPr>
        <p:spPr>
          <a:xfrm>
            <a:off x="1368655" y="1218559"/>
            <a:ext cx="5620476" cy="564532"/>
          </a:xfrm>
        </p:spPr>
        <p:txBody>
          <a:bodyPr anchor="ctr"/>
          <a:lstStyle>
            <a:lvl1pPr marL="0" indent="0">
              <a:buNone/>
              <a:defRPr sz="1920"/>
            </a:lvl1pPr>
            <a:lvl2pPr marL="313055" indent="0">
              <a:buNone/>
              <a:defRPr sz="1645"/>
            </a:lvl2pPr>
            <a:lvl3pPr marL="626745" indent="0">
              <a:buNone/>
              <a:defRPr sz="1370"/>
            </a:lvl3pPr>
            <a:lvl4pPr marL="939800" indent="0">
              <a:buNone/>
              <a:defRPr sz="1235"/>
            </a:lvl4pPr>
            <a:lvl5pPr marL="1252855" indent="0">
              <a:buNone/>
              <a:defRPr sz="1235"/>
            </a:lvl5pPr>
            <a:lvl6pPr marL="1566545" indent="0">
              <a:buNone/>
              <a:defRPr sz="1235"/>
            </a:lvl6pPr>
            <a:lvl7pPr marL="1879600" indent="0">
              <a:buNone/>
              <a:defRPr sz="1235"/>
            </a:lvl7pPr>
            <a:lvl8pPr marL="2192655" indent="0">
              <a:buNone/>
              <a:defRPr sz="1235"/>
            </a:lvl8pPr>
            <a:lvl9pPr marL="2506345" indent="0">
              <a:buNone/>
              <a:defRPr sz="1235"/>
            </a:lvl9pPr>
          </a:lstStyle>
          <a:p>
            <a:pPr lvl="0"/>
            <a:r>
              <a:rPr lang="zh-CN" altLang="en-US" noProof="1"/>
              <a:t>单击此处编辑母版文本样式</a:t>
            </a:r>
          </a:p>
        </p:txBody>
      </p:sp>
      <p:sp>
        <p:nvSpPr>
          <p:cNvPr id="4" name="内容占位符 3"/>
          <p:cNvSpPr>
            <a:spLocks noGrp="1"/>
          </p:cNvSpPr>
          <p:nvPr>
            <p:ph sz="half" idx="2"/>
          </p:nvPr>
        </p:nvSpPr>
        <p:spPr>
          <a:xfrm>
            <a:off x="1368655" y="1826279"/>
            <a:ext cx="5620476" cy="2414787"/>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7215847" y="1218559"/>
            <a:ext cx="5648155" cy="564532"/>
          </a:xfrm>
        </p:spPr>
        <p:txBody>
          <a:bodyPr anchor="ctr"/>
          <a:lstStyle>
            <a:lvl1pPr marL="0" indent="0">
              <a:buNone/>
              <a:defRPr sz="1920"/>
            </a:lvl1pPr>
            <a:lvl2pPr marL="313055" indent="0">
              <a:buNone/>
              <a:defRPr sz="1645"/>
            </a:lvl2pPr>
            <a:lvl3pPr marL="626745" indent="0">
              <a:buNone/>
              <a:defRPr sz="1370"/>
            </a:lvl3pPr>
            <a:lvl4pPr marL="939800" indent="0">
              <a:buNone/>
              <a:defRPr sz="1235"/>
            </a:lvl4pPr>
            <a:lvl5pPr marL="1252855" indent="0">
              <a:buNone/>
              <a:defRPr sz="1235"/>
            </a:lvl5pPr>
            <a:lvl6pPr marL="1566545" indent="0">
              <a:buNone/>
              <a:defRPr sz="1235"/>
            </a:lvl6pPr>
            <a:lvl7pPr marL="1879600" indent="0">
              <a:buNone/>
              <a:defRPr sz="1235"/>
            </a:lvl7pPr>
            <a:lvl8pPr marL="2192655" indent="0">
              <a:buNone/>
              <a:defRPr sz="1235"/>
            </a:lvl8pPr>
            <a:lvl9pPr marL="2506345" indent="0">
              <a:buNone/>
              <a:defRPr sz="1235"/>
            </a:lvl9pPr>
          </a:lstStyle>
          <a:p>
            <a:pPr lvl="0"/>
            <a:r>
              <a:rPr lang="zh-CN" altLang="en-US" noProof="1"/>
              <a:t>单击此处编辑母版文本样式</a:t>
            </a:r>
          </a:p>
        </p:txBody>
      </p:sp>
      <p:sp>
        <p:nvSpPr>
          <p:cNvPr id="6" name="内容占位符 5"/>
          <p:cNvSpPr>
            <a:spLocks noGrp="1"/>
          </p:cNvSpPr>
          <p:nvPr>
            <p:ph sz="quarter" idx="4"/>
          </p:nvPr>
        </p:nvSpPr>
        <p:spPr>
          <a:xfrm>
            <a:off x="7215847" y="1826279"/>
            <a:ext cx="5648155" cy="2414787"/>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0C20FED7-0CF0-4E30-98D6-8BC4D2C894C8}" type="slidenum">
              <a:rPr lang="zh-CN" altLang="en-US"/>
              <a:t>‹#›</a:t>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E41710EE-1FAC-45BE-B7D7-E140B837BD06}" type="slidenum">
              <a:rPr lang="zh-CN" altLang="en-US"/>
              <a:t>‹#›</a:t>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E4E24D58-530D-45EF-BC1A-193519F956BE}" type="slidenum">
              <a:rPr lang="zh-CN" altLang="en-US"/>
              <a:t>‹#›</a:t>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68490" y="313268"/>
            <a:ext cx="4534873" cy="1096433"/>
          </a:xfrm>
        </p:spPr>
        <p:txBody>
          <a:bodyPr anchor="b"/>
          <a:lstStyle>
            <a:lvl1pPr>
              <a:defRPr sz="2195"/>
            </a:lvl1pPr>
          </a:lstStyle>
          <a:p>
            <a:r>
              <a:rPr lang="zh-CN" altLang="en-US" noProof="1"/>
              <a:t>单击此处编辑母版标题样式</a:t>
            </a:r>
          </a:p>
        </p:txBody>
      </p:sp>
      <p:sp>
        <p:nvSpPr>
          <p:cNvPr id="3" name="内容占位符 2"/>
          <p:cNvSpPr>
            <a:spLocks noGrp="1"/>
          </p:cNvSpPr>
          <p:nvPr>
            <p:ph idx="1"/>
          </p:nvPr>
        </p:nvSpPr>
        <p:spPr>
          <a:xfrm>
            <a:off x="5977539" y="676569"/>
            <a:ext cx="7118122" cy="3339336"/>
          </a:xfrm>
        </p:spPr>
        <p:txBody>
          <a:bodyPr/>
          <a:lstStyle>
            <a:lvl1pPr>
              <a:defRPr sz="2195"/>
            </a:lvl1pPr>
            <a:lvl2pPr>
              <a:defRPr sz="1920"/>
            </a:lvl2pPr>
            <a:lvl3pPr>
              <a:defRPr sz="1645"/>
            </a:lvl3pPr>
            <a:lvl4pPr>
              <a:defRPr sz="1370"/>
            </a:lvl4pPr>
            <a:lvl5pPr>
              <a:defRPr sz="1370"/>
            </a:lvl5pPr>
            <a:lvl6pPr>
              <a:defRPr sz="1370"/>
            </a:lvl6pPr>
            <a:lvl7pPr>
              <a:defRPr sz="1370"/>
            </a:lvl7pPr>
            <a:lvl8pPr>
              <a:defRPr sz="1370"/>
            </a:lvl8pPr>
            <a:lvl9pPr>
              <a:defRPr sz="137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968490" y="1409700"/>
            <a:ext cx="4534873" cy="2611644"/>
          </a:xfrm>
        </p:spPr>
        <p:txBody>
          <a:bodyPr/>
          <a:lstStyle>
            <a:lvl1pPr marL="0" indent="0">
              <a:buNone/>
              <a:defRPr sz="1095"/>
            </a:lvl1pPr>
            <a:lvl2pPr marL="313055" indent="0">
              <a:buNone/>
              <a:defRPr sz="960"/>
            </a:lvl2pPr>
            <a:lvl3pPr marL="626745" indent="0">
              <a:buNone/>
              <a:defRPr sz="820"/>
            </a:lvl3pPr>
            <a:lvl4pPr marL="939800" indent="0">
              <a:buNone/>
              <a:defRPr sz="685"/>
            </a:lvl4pPr>
            <a:lvl5pPr marL="1252855" indent="0">
              <a:buNone/>
              <a:defRPr sz="685"/>
            </a:lvl5pPr>
            <a:lvl6pPr marL="1566545" indent="0">
              <a:buNone/>
              <a:defRPr sz="685"/>
            </a:lvl6pPr>
            <a:lvl7pPr marL="1879600" indent="0">
              <a:buNone/>
              <a:defRPr sz="685"/>
            </a:lvl7pPr>
            <a:lvl8pPr marL="2192655" indent="0">
              <a:buNone/>
              <a:defRPr sz="685"/>
            </a:lvl8pPr>
            <a:lvl9pPr marL="2506345" indent="0">
              <a:buNone/>
              <a:defRPr sz="685"/>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ADDA029A-14AD-4C86-BA54-8043FA9422F3}" type="slidenum">
              <a:rPr lang="zh-CN" altLang="en-US"/>
              <a:t>‹#›</a:t>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68490" y="313268"/>
            <a:ext cx="4803711" cy="1096433"/>
          </a:xfrm>
        </p:spPr>
        <p:txBody>
          <a:bodyPr anchor="b"/>
          <a:lstStyle>
            <a:lvl1pPr>
              <a:defRPr sz="2195"/>
            </a:lvl1pPr>
          </a:lstStyle>
          <a:p>
            <a:r>
              <a:rPr lang="zh-CN" altLang="en-US" noProof="1"/>
              <a:t>单击此处编辑母版标题样式</a:t>
            </a:r>
          </a:p>
        </p:txBody>
      </p:sp>
      <p:sp>
        <p:nvSpPr>
          <p:cNvPr id="3" name="图片占位符 2"/>
          <p:cNvSpPr>
            <a:spLocks noGrp="1"/>
          </p:cNvSpPr>
          <p:nvPr>
            <p:ph type="pic" idx="1"/>
          </p:nvPr>
        </p:nvSpPr>
        <p:spPr>
          <a:xfrm>
            <a:off x="5977539" y="313267"/>
            <a:ext cx="7118122" cy="3702638"/>
          </a:xfrm>
        </p:spPr>
        <p:txBody>
          <a:bodyPr/>
          <a:lstStyle>
            <a:lvl1pPr marL="0" indent="0">
              <a:buNone/>
              <a:defRPr sz="2195"/>
            </a:lvl1pPr>
            <a:lvl2pPr marL="313055" indent="0">
              <a:buNone/>
              <a:defRPr sz="1920"/>
            </a:lvl2pPr>
            <a:lvl3pPr marL="626745" indent="0">
              <a:buNone/>
              <a:defRPr sz="1645"/>
            </a:lvl3pPr>
            <a:lvl4pPr marL="939800" indent="0">
              <a:buNone/>
              <a:defRPr sz="1370"/>
            </a:lvl4pPr>
            <a:lvl5pPr marL="1252855" indent="0">
              <a:buNone/>
              <a:defRPr sz="1370"/>
            </a:lvl5pPr>
            <a:lvl6pPr marL="1566545" indent="0">
              <a:buNone/>
              <a:defRPr sz="1370"/>
            </a:lvl6pPr>
            <a:lvl7pPr marL="1879600" indent="0">
              <a:buNone/>
              <a:defRPr sz="1370"/>
            </a:lvl7pPr>
            <a:lvl8pPr marL="2192655" indent="0">
              <a:buNone/>
              <a:defRPr sz="1370"/>
            </a:lvl8pPr>
            <a:lvl9pPr marL="2506345" indent="0">
              <a:buNone/>
              <a:defRPr sz="1370"/>
            </a:lvl9pPr>
          </a:lstStyle>
          <a:p>
            <a:endParaRPr lang="zh-CN" altLang="en-US" noProof="1"/>
          </a:p>
        </p:txBody>
      </p:sp>
      <p:sp>
        <p:nvSpPr>
          <p:cNvPr id="4" name="文本占位符 3"/>
          <p:cNvSpPr>
            <a:spLocks noGrp="1"/>
          </p:cNvSpPr>
          <p:nvPr>
            <p:ph type="body" sz="half" idx="2"/>
          </p:nvPr>
        </p:nvSpPr>
        <p:spPr>
          <a:xfrm>
            <a:off x="968490" y="1409700"/>
            <a:ext cx="4803711" cy="2611644"/>
          </a:xfrm>
        </p:spPr>
        <p:txBody>
          <a:bodyPr/>
          <a:lstStyle>
            <a:lvl1pPr marL="0" indent="0">
              <a:buNone/>
              <a:defRPr sz="1370"/>
            </a:lvl1pPr>
            <a:lvl2pPr marL="313055" indent="0">
              <a:buNone/>
              <a:defRPr sz="1235"/>
            </a:lvl2pPr>
            <a:lvl3pPr marL="626745" indent="0">
              <a:buNone/>
              <a:defRPr sz="1095"/>
            </a:lvl3pPr>
            <a:lvl4pPr marL="939800" indent="0">
              <a:buNone/>
              <a:defRPr sz="960"/>
            </a:lvl4pPr>
            <a:lvl5pPr marL="1252855" indent="0">
              <a:buNone/>
              <a:defRPr sz="960"/>
            </a:lvl5pPr>
            <a:lvl6pPr marL="1566545" indent="0">
              <a:buNone/>
              <a:defRPr sz="960"/>
            </a:lvl6pPr>
            <a:lvl7pPr marL="1879600" indent="0">
              <a:buNone/>
              <a:defRPr sz="960"/>
            </a:lvl7pPr>
            <a:lvl8pPr marL="2192655" indent="0">
              <a:buNone/>
              <a:defRPr sz="960"/>
            </a:lvl8pPr>
            <a:lvl9pPr marL="2506345" indent="0">
              <a:buNone/>
              <a:defRPr sz="96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BAF94D0D-419F-460B-B89C-797A9ED81D53}" type="slidenum">
              <a:rPr lang="zh-CN" altLang="en-US"/>
              <a:t>‹#›</a:t>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00">
            <a:alpha val="4000"/>
          </a:srgbClr>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703025" y="188914"/>
            <a:ext cx="12654439" cy="782637"/>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noChangeArrowheads="1"/>
          </p:cNvSpPr>
          <p:nvPr>
            <p:ph type="body" idx="9"/>
          </p:nvPr>
        </p:nvSpPr>
        <p:spPr bwMode="auto">
          <a:xfrm>
            <a:off x="703025" y="1096964"/>
            <a:ext cx="12654439" cy="3100387"/>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3"/>
          <p:cNvSpPr>
            <a:spLocks noGrp="1"/>
          </p:cNvSpPr>
          <p:nvPr>
            <p:ph type="dt" sz="half" idx="2"/>
          </p:nvPr>
        </p:nvSpPr>
        <p:spPr>
          <a:xfrm>
            <a:off x="703024" y="4354514"/>
            <a:ext cx="3280781" cy="250825"/>
          </a:xfrm>
          <a:prstGeom prst="rect">
            <a:avLst/>
          </a:prstGeom>
          <a:noFill/>
          <a:ln w="9525">
            <a:noFill/>
          </a:ln>
        </p:spPr>
        <p:txBody>
          <a:bodyPr anchor="ctr"/>
          <a:lstStyle>
            <a:lvl1pPr>
              <a:defRPr sz="1200" noProof="1" dirty="0">
                <a:solidFill>
                  <a:srgbClr val="898989"/>
                </a:solidFill>
                <a:latin typeface="Calibri" panose="020F0502020204030204" pitchFamily="2" charset="0"/>
              </a:defRPr>
            </a:lvl1pPr>
          </a:lstStyle>
          <a:p>
            <a:endParaRPr lang="zh-CN" altLang="en-US"/>
          </a:p>
        </p:txBody>
      </p:sp>
      <p:sp>
        <p:nvSpPr>
          <p:cNvPr id="1029" name="页脚占位符 4"/>
          <p:cNvSpPr>
            <a:spLocks noGrp="1"/>
          </p:cNvSpPr>
          <p:nvPr>
            <p:ph type="ftr" sz="quarter" idx="3"/>
          </p:nvPr>
        </p:nvSpPr>
        <p:spPr>
          <a:xfrm>
            <a:off x="4804000" y="4354514"/>
            <a:ext cx="4452488" cy="250825"/>
          </a:xfrm>
          <a:prstGeom prst="rect">
            <a:avLst/>
          </a:prstGeom>
          <a:noFill/>
          <a:ln w="9525">
            <a:noFill/>
          </a:ln>
        </p:spPr>
        <p:txBody>
          <a:bodyPr anchor="ctr"/>
          <a:lstStyle>
            <a:lvl1pPr algn="ctr">
              <a:defRPr sz="1200" noProof="1" dirty="0">
                <a:solidFill>
                  <a:srgbClr val="898989"/>
                </a:solidFill>
                <a:latin typeface="Calibri" panose="020F0502020204030204" pitchFamily="2" charset="0"/>
              </a:defRPr>
            </a:lvl1pPr>
          </a:lstStyle>
          <a:p>
            <a:endParaRPr lang="zh-CN" altLang="en-US"/>
          </a:p>
        </p:txBody>
      </p:sp>
      <p:sp>
        <p:nvSpPr>
          <p:cNvPr id="1030" name="灯片编号占位符 5"/>
          <p:cNvSpPr>
            <a:spLocks noGrp="1"/>
          </p:cNvSpPr>
          <p:nvPr>
            <p:ph type="sldNum" sz="quarter" idx="4"/>
          </p:nvPr>
        </p:nvSpPr>
        <p:spPr>
          <a:xfrm>
            <a:off x="10076683" y="4354514"/>
            <a:ext cx="3280781" cy="2508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latin typeface="Calibri" panose="020F0502020204030204" pitchFamily="2" charset="0"/>
              </a:defRPr>
            </a:lvl1pPr>
          </a:lstStyle>
          <a:p>
            <a:fld id="{82D9D263-04D9-4AB9-8412-7A89DD0B5FC9}"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2"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13"/>
          <p:cNvPicPr preferRelativeResize="0">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3501" y="189260"/>
            <a:ext cx="1562400" cy="2340000"/>
          </a:xfrm>
          <a:prstGeom prst="rect">
            <a:avLst/>
          </a:prstGeom>
          <a:noFill/>
          <a:ln w="9525">
            <a:noFill/>
            <a:miter lim="800000"/>
            <a:headEnd/>
            <a:tailEnd/>
          </a:ln>
        </p:spPr>
      </p:pic>
      <p:sp>
        <p:nvSpPr>
          <p:cNvPr id="9" name="TextBox 8"/>
          <p:cNvSpPr txBox="1"/>
          <p:nvPr/>
        </p:nvSpPr>
        <p:spPr>
          <a:xfrm>
            <a:off x="1917676" y="190801"/>
            <a:ext cx="2664296" cy="2169825"/>
          </a:xfrm>
          <a:prstGeom prst="rect">
            <a:avLst/>
          </a:prstGeom>
          <a:noFill/>
        </p:spPr>
        <p:txBody>
          <a:bodyPr wrap="square" rtlCol="0">
            <a:spAutoFit/>
          </a:bodyPr>
          <a:lstStyle/>
          <a:p>
            <a:r>
              <a:rPr lang="zh-CN" altLang="en-US" sz="4800" dirty="0">
                <a:solidFill>
                  <a:srgbClr val="007A37"/>
                </a:solidFill>
                <a:latin typeface="微软雅黑" panose="020B0503020204020204" pitchFamily="34" charset="-122"/>
                <a:ea typeface="微软雅黑" panose="020B0503020204020204" pitchFamily="34" charset="-122"/>
              </a:rPr>
              <a:t>刘兆孔</a:t>
            </a:r>
            <a:endParaRPr lang="en-US" altLang="zh-CN" sz="48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3000" dirty="0" smtClean="0">
                <a:solidFill>
                  <a:srgbClr val="007A37"/>
                </a:solidFill>
                <a:latin typeface="微软雅黑" panose="020B0503020204020204" pitchFamily="34" charset="-122"/>
                <a:ea typeface="微软雅黑" panose="020B0503020204020204" pitchFamily="34" charset="-122"/>
              </a:rPr>
              <a:t>神经内科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a:lnSpc>
                <a:spcPct val="150000"/>
              </a:lnSpc>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33500" y="2566800"/>
            <a:ext cx="4100568" cy="1938992"/>
          </a:xfrm>
          <a:prstGeom prst="rect">
            <a:avLst/>
          </a:prstGeom>
          <a:noFill/>
        </p:spPr>
        <p:txBody>
          <a:bodyPr wrap="square" rtlCol="0">
            <a:spAutoFit/>
          </a:bodyPr>
          <a:lstStyle/>
          <a:p>
            <a:pPr marL="0" indent="0" eaLnBrk="1" hangingPunct="1">
              <a:lnSpc>
                <a:spcPct val="150000"/>
              </a:lnSpc>
              <a:buNone/>
            </a:pPr>
            <a:r>
              <a:rPr lang="zh-CN" altLang="en-US" sz="1600" dirty="0" smtClean="0">
                <a:solidFill>
                  <a:srgbClr val="007A37"/>
                </a:solidFill>
                <a:latin typeface="微软雅黑" panose="020B0503020204020204" pitchFamily="34" charset="-122"/>
                <a:ea typeface="微软雅黑" panose="020B0503020204020204" pitchFamily="34" charset="-122"/>
              </a:rPr>
              <a:t>山东省</a:t>
            </a:r>
            <a:r>
              <a:rPr lang="zh-CN" altLang="en-US" sz="1600" dirty="0">
                <a:solidFill>
                  <a:srgbClr val="007A37"/>
                </a:solidFill>
                <a:latin typeface="微软雅黑" panose="020B0503020204020204" pitchFamily="34" charset="-122"/>
                <a:ea typeface="微软雅黑" panose="020B0503020204020204" pitchFamily="34" charset="-122"/>
              </a:rPr>
              <a:t>医师学会睡眠障碍</a:t>
            </a:r>
            <a:r>
              <a:rPr lang="zh-CN" altLang="en-US" sz="1600" dirty="0" smtClean="0">
                <a:solidFill>
                  <a:srgbClr val="007A37"/>
                </a:solidFill>
                <a:latin typeface="微软雅黑" panose="020B0503020204020204" pitchFamily="34" charset="-122"/>
                <a:ea typeface="微软雅黑" panose="020B0503020204020204" pitchFamily="34" charset="-122"/>
              </a:rPr>
              <a:t>分会副主任委员。擅长</a:t>
            </a:r>
            <a:r>
              <a:rPr lang="zh-CN" altLang="en-US" sz="1600" dirty="0">
                <a:solidFill>
                  <a:srgbClr val="007A37"/>
                </a:solidFill>
                <a:latin typeface="微软雅黑" panose="020B0503020204020204" pitchFamily="34" charset="-122"/>
                <a:ea typeface="微软雅黑" panose="020B0503020204020204" pitchFamily="34" charset="-122"/>
              </a:rPr>
              <a:t>脑血管病、神经变性病等的治疗。对于神经内科的疑难</a:t>
            </a:r>
            <a:r>
              <a:rPr lang="zh-CN" altLang="en-US" sz="1600" dirty="0" smtClean="0">
                <a:solidFill>
                  <a:srgbClr val="007A37"/>
                </a:solidFill>
                <a:latin typeface="微软雅黑" panose="020B0503020204020204" pitchFamily="34" charset="-122"/>
                <a:ea typeface="微软雅黑" panose="020B0503020204020204" pitchFamily="34" charset="-122"/>
              </a:rPr>
              <a:t>病、少见</a:t>
            </a:r>
            <a:r>
              <a:rPr lang="zh-CN" altLang="en-US" sz="1600" dirty="0">
                <a:solidFill>
                  <a:srgbClr val="007A37"/>
                </a:solidFill>
                <a:latin typeface="微软雅黑" panose="020B0503020204020204" pitchFamily="34" charset="-122"/>
                <a:ea typeface="微软雅黑" panose="020B0503020204020204" pitchFamily="34" charset="-122"/>
              </a:rPr>
              <a:t>病亦能做出正确的诊断和治疗</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坐诊时间：周二下午、</a:t>
            </a:r>
            <a:r>
              <a:rPr lang="zh-CN" altLang="en-US" sz="1600" b="1" dirty="0" smtClean="0">
                <a:solidFill>
                  <a:srgbClr val="007A37"/>
                </a:solidFill>
                <a:latin typeface="微软雅黑" panose="020B0503020204020204" pitchFamily="34" charset="-122"/>
                <a:ea typeface="微软雅黑" panose="020B0503020204020204" pitchFamily="34" charset="-122"/>
              </a:rPr>
              <a:t>周三</a:t>
            </a:r>
            <a:r>
              <a:rPr lang="zh-CN" altLang="en-US" sz="1600" b="1" dirty="0">
                <a:solidFill>
                  <a:srgbClr val="007A37"/>
                </a:solidFill>
                <a:latin typeface="微软雅黑" panose="020B0503020204020204" pitchFamily="34" charset="-122"/>
                <a:ea typeface="微软雅黑" panose="020B0503020204020204" pitchFamily="34" charset="-122"/>
              </a:rPr>
              <a:t>下</a:t>
            </a:r>
            <a:r>
              <a:rPr lang="zh-CN" altLang="en-US" sz="1600" b="1" dirty="0" smtClean="0">
                <a:solidFill>
                  <a:srgbClr val="007A37"/>
                </a:solidFill>
                <a:latin typeface="微软雅黑" panose="020B0503020204020204" pitchFamily="34" charset="-122"/>
                <a:ea typeface="微软雅黑" panose="020B0503020204020204" pitchFamily="34" charset="-122"/>
              </a:rPr>
              <a:t>午</a:t>
            </a:r>
            <a:endParaRPr lang="en-US" altLang="zh-CN" sz="1600" b="1" dirty="0">
              <a:solidFill>
                <a:srgbClr val="007A37"/>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6310164" y="189260"/>
            <a:ext cx="2816895" cy="2169825"/>
          </a:xfrm>
          <a:prstGeom prst="rect">
            <a:avLst/>
          </a:prstGeom>
          <a:noFill/>
        </p:spPr>
        <p:txBody>
          <a:bodyPr wrap="square" rtlCol="0">
            <a:spAutoFit/>
          </a:bodyPr>
          <a:lstStyle/>
          <a:p>
            <a:r>
              <a:rPr lang="zh-CN" altLang="en-US" sz="4800" dirty="0">
                <a:solidFill>
                  <a:srgbClr val="007A37"/>
                </a:solidFill>
                <a:latin typeface="微软雅黑" panose="020B0503020204020204" pitchFamily="34" charset="-122"/>
                <a:ea typeface="微软雅黑" panose="020B0503020204020204" pitchFamily="34" charset="-122"/>
              </a:rPr>
              <a:t>王敏忠</a:t>
            </a:r>
          </a:p>
          <a:p>
            <a:pPr>
              <a:lnSpc>
                <a:spcPct val="150000"/>
              </a:lnSpc>
            </a:pPr>
            <a:r>
              <a:rPr lang="zh-CN" altLang="en-US" sz="3000" dirty="0" smtClean="0">
                <a:solidFill>
                  <a:srgbClr val="007A37"/>
                </a:solidFill>
                <a:latin typeface="微软雅黑" panose="020B0503020204020204" pitchFamily="34" charset="-122"/>
                <a:ea typeface="微软雅黑" panose="020B0503020204020204" pitchFamily="34" charset="-122"/>
              </a:rPr>
              <a:t>神经内科</a:t>
            </a:r>
            <a:endParaRPr lang="en-US" altLang="zh-CN" sz="3000" dirty="0">
              <a:solidFill>
                <a:srgbClr val="007A37"/>
              </a:solidFill>
              <a:latin typeface="微软雅黑" panose="020B0503020204020204" pitchFamily="34" charset="-122"/>
              <a:ea typeface="微软雅黑" panose="020B0503020204020204" pitchFamily="34" charset="-122"/>
            </a:endParaRPr>
          </a:p>
          <a:p>
            <a:pPr>
              <a:lnSpc>
                <a:spcPct val="150000"/>
              </a:lnSpc>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725988" y="2580040"/>
            <a:ext cx="4399449" cy="1569660"/>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anose="020B0503020204020204" pitchFamily="34" charset="-122"/>
                <a:ea typeface="微软雅黑" panose="020B0503020204020204" pitchFamily="34" charset="-122"/>
              </a:rPr>
              <a:t>医学</a:t>
            </a:r>
            <a:r>
              <a:rPr lang="zh-CN" altLang="en-US" sz="1600" dirty="0" smtClean="0">
                <a:solidFill>
                  <a:srgbClr val="007A37"/>
                </a:solidFill>
                <a:latin typeface="微软雅黑" panose="020B0503020204020204" pitchFamily="34" charset="-122"/>
                <a:ea typeface="微软雅黑" panose="020B0503020204020204" pitchFamily="34" charset="-122"/>
              </a:rPr>
              <a:t>博士，硕士生</a:t>
            </a:r>
            <a:r>
              <a:rPr lang="zh-CN" altLang="en-US" sz="1600" dirty="0">
                <a:solidFill>
                  <a:srgbClr val="007A37"/>
                </a:solidFill>
                <a:latin typeface="微软雅黑" panose="020B0503020204020204" pitchFamily="34" charset="-122"/>
                <a:ea typeface="微软雅黑" panose="020B0503020204020204" pitchFamily="34" charset="-122"/>
              </a:rPr>
              <a:t>导师</a:t>
            </a:r>
            <a:r>
              <a:rPr lang="zh-CN" altLang="en-US" sz="1600" dirty="0" smtClean="0">
                <a:solidFill>
                  <a:srgbClr val="007A37"/>
                </a:solidFill>
                <a:latin typeface="微软雅黑" panose="020B0503020204020204" pitchFamily="34" charset="-122"/>
                <a:ea typeface="微软雅黑" panose="020B0503020204020204" pitchFamily="34" charset="-122"/>
              </a:rPr>
              <a:t>。擅长</a:t>
            </a:r>
            <a:r>
              <a:rPr lang="zh-CN" altLang="en-US" sz="1600" dirty="0">
                <a:solidFill>
                  <a:srgbClr val="007A37"/>
                </a:solidFill>
                <a:latin typeface="微软雅黑" panose="020B0503020204020204" pitchFamily="34" charset="-122"/>
                <a:ea typeface="微软雅黑" panose="020B0503020204020204" pitchFamily="34" charset="-122"/>
              </a:rPr>
              <a:t>诊治偏瘫、头晕头痛、记忆障碍及抑郁失眠等疑难病症，主要研究脑血管病、痴呆及神经心理学</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1600" b="1" dirty="0">
                <a:solidFill>
                  <a:srgbClr val="007A37"/>
                </a:solidFill>
                <a:latin typeface="微软雅黑" panose="020B0503020204020204" pitchFamily="34" charset="-122"/>
                <a:ea typeface="微软雅黑" panose="020B0503020204020204" pitchFamily="34" charset="-122"/>
              </a:rPr>
              <a:t>坐</a:t>
            </a:r>
            <a:r>
              <a:rPr lang="zh-CN" altLang="en-US" sz="1600" b="1" dirty="0" smtClean="0">
                <a:solidFill>
                  <a:srgbClr val="007A37"/>
                </a:solidFill>
                <a:latin typeface="微软雅黑" panose="020B0503020204020204" pitchFamily="34" charset="-122"/>
                <a:ea typeface="微软雅黑" panose="020B0503020204020204" pitchFamily="34" charset="-122"/>
              </a:rPr>
              <a:t>诊时间：周二上午、周四下午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3" name="内容占位符 13"/>
          <p:cNvPicPr preferRelativeResize="0">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46656" y="190800"/>
            <a:ext cx="1562400" cy="2340000"/>
          </a:xfrm>
          <a:prstGeom prst="rect">
            <a:avLst/>
          </a:prstGeom>
          <a:noFill/>
          <a:ln w="9525">
            <a:noFill/>
            <a:miter lim="800000"/>
            <a:headEnd/>
            <a:tailEnd/>
          </a:ln>
        </p:spPr>
      </p:pic>
      <p:sp>
        <p:nvSpPr>
          <p:cNvPr id="14" name="TextBox 13"/>
          <p:cNvSpPr txBox="1"/>
          <p:nvPr/>
        </p:nvSpPr>
        <p:spPr>
          <a:xfrm>
            <a:off x="11061218" y="190801"/>
            <a:ext cx="3025810" cy="2169825"/>
          </a:xfrm>
          <a:prstGeom prst="rect">
            <a:avLst/>
          </a:prstGeom>
          <a:noFill/>
        </p:spPr>
        <p:txBody>
          <a:bodyPr wrap="square" rtlCol="0">
            <a:spAutoFit/>
          </a:bodyPr>
          <a:lstStyle/>
          <a:p>
            <a:r>
              <a:rPr lang="zh-CN" altLang="en-US" sz="4800" dirty="0">
                <a:solidFill>
                  <a:srgbClr val="007A37"/>
                </a:solidFill>
                <a:latin typeface="微软雅黑" panose="020B0503020204020204" pitchFamily="34" charset="-122"/>
                <a:ea typeface="微软雅黑" panose="020B0503020204020204" pitchFamily="34" charset="-122"/>
              </a:rPr>
              <a:t>屈传强</a:t>
            </a:r>
          </a:p>
          <a:p>
            <a:pPr>
              <a:lnSpc>
                <a:spcPct val="150000"/>
              </a:lnSpc>
            </a:pPr>
            <a:r>
              <a:rPr lang="zh-CN" altLang="en-US" sz="3000" dirty="0" smtClean="0">
                <a:solidFill>
                  <a:srgbClr val="007A37"/>
                </a:solidFill>
                <a:latin typeface="微软雅黑" panose="020B0503020204020204" pitchFamily="34" charset="-122"/>
                <a:ea typeface="微软雅黑" panose="020B0503020204020204" pitchFamily="34" charset="-122"/>
              </a:rPr>
              <a:t>神经内科</a:t>
            </a:r>
            <a:endParaRPr lang="en-US" altLang="zh-CN" sz="3000" dirty="0">
              <a:solidFill>
                <a:srgbClr val="007A37"/>
              </a:solidFill>
              <a:latin typeface="微软雅黑" panose="020B0503020204020204" pitchFamily="34" charset="-122"/>
              <a:ea typeface="微软雅黑" panose="020B0503020204020204" pitchFamily="34" charset="-122"/>
            </a:endParaRPr>
          </a:p>
          <a:p>
            <a:pPr>
              <a:lnSpc>
                <a:spcPct val="150000"/>
              </a:lnSpc>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9406508" y="2566800"/>
            <a:ext cx="4236460" cy="1569660"/>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医学</a:t>
            </a:r>
            <a:r>
              <a:rPr lang="zh-CN" altLang="en-US" sz="1600" dirty="0" smtClean="0">
                <a:solidFill>
                  <a:srgbClr val="007A37"/>
                </a:solidFill>
                <a:latin typeface="微软雅黑" panose="020B0503020204020204" pitchFamily="34" charset="-122"/>
                <a:ea typeface="微软雅黑" panose="020B0503020204020204" pitchFamily="34" charset="-122"/>
              </a:rPr>
              <a:t>博士，硕士生</a:t>
            </a:r>
            <a:r>
              <a:rPr lang="zh-CN" altLang="en-US" sz="1600" dirty="0">
                <a:solidFill>
                  <a:srgbClr val="007A37"/>
                </a:solidFill>
                <a:latin typeface="微软雅黑" panose="020B0503020204020204" pitchFamily="34" charset="-122"/>
                <a:ea typeface="微软雅黑" panose="020B0503020204020204" pitchFamily="34" charset="-122"/>
              </a:rPr>
              <a:t>导师</a:t>
            </a:r>
            <a:r>
              <a:rPr lang="zh-CN" altLang="en-US" sz="1600" dirty="0" smtClean="0">
                <a:solidFill>
                  <a:srgbClr val="007A37"/>
                </a:solidFill>
                <a:latin typeface="微软雅黑" panose="020B0503020204020204" pitchFamily="34" charset="-122"/>
                <a:ea typeface="微软雅黑" panose="020B0503020204020204" pitchFamily="34" charset="-122"/>
              </a:rPr>
              <a:t>。擅长</a:t>
            </a:r>
            <a:r>
              <a:rPr lang="zh-CN" altLang="en-US" sz="1600" dirty="0">
                <a:solidFill>
                  <a:srgbClr val="007A37"/>
                </a:solidFill>
                <a:latin typeface="微软雅黑" panose="020B0503020204020204" pitchFamily="34" charset="-122"/>
                <a:ea typeface="微软雅黑" panose="020B0503020204020204" pitchFamily="34" charset="-122"/>
              </a:rPr>
              <a:t>脑血管病、痴呆与认知障碍，在神经系统认知功能康复领域有较深入的研究</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a:t>
            </a:r>
            <a:r>
              <a:rPr lang="zh-CN" altLang="en-US" sz="1600" b="1" dirty="0" smtClean="0">
                <a:solidFill>
                  <a:srgbClr val="007A37"/>
                </a:solidFill>
                <a:latin typeface="微软雅黑" panose="020B0503020204020204" pitchFamily="34" charset="-122"/>
                <a:ea typeface="微软雅黑" panose="020B0503020204020204" pitchFamily="34" charset="-122"/>
              </a:rPr>
              <a:t>诊时间：周四上午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6" name="内容占位符 13"/>
          <p:cNvPicPr preferRelativeResize="0">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466090" y="189259"/>
            <a:ext cx="1562400" cy="23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51720" y="190800"/>
            <a:ext cx="2664296" cy="2169825"/>
          </a:xfrm>
          <a:prstGeom prst="rect">
            <a:avLst/>
          </a:prstGeom>
          <a:noFill/>
        </p:spPr>
        <p:txBody>
          <a:bodyPr wrap="square" rtlCol="0">
            <a:spAutoFit/>
          </a:bodyPr>
          <a:lstStyle/>
          <a:p>
            <a:r>
              <a:rPr lang="zh-CN" altLang="en-US" sz="4800" dirty="0">
                <a:solidFill>
                  <a:srgbClr val="007A37"/>
                </a:solidFill>
                <a:latin typeface="微软雅黑" panose="020B0503020204020204" pitchFamily="34" charset="-122"/>
                <a:ea typeface="微软雅黑" panose="020B0503020204020204" pitchFamily="34" charset="-122"/>
              </a:rPr>
              <a:t>张十一</a:t>
            </a: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血管外科</a:t>
            </a:r>
            <a:r>
              <a:rPr lang="en-US" altLang="zh-CN" sz="3000" dirty="0">
                <a:solidFill>
                  <a:srgbClr val="007A37"/>
                </a:solidFill>
                <a:latin typeface="微软雅黑" panose="020B0503020204020204" pitchFamily="34" charset="-122"/>
                <a:ea typeface="微软雅黑" panose="020B0503020204020204" pitchFamily="34" charset="-122"/>
              </a:rPr>
              <a:t>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95536" y="2566800"/>
            <a:ext cx="4258444"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医学硕士</a:t>
            </a:r>
            <a:r>
              <a:rPr lang="zh-CN" altLang="en-US" sz="1600" dirty="0" smtClean="0">
                <a:solidFill>
                  <a:srgbClr val="007A37"/>
                </a:solidFill>
                <a:latin typeface="微软雅黑" panose="020B0503020204020204" pitchFamily="34" charset="-122"/>
                <a:ea typeface="微软雅黑" panose="020B0503020204020204" pitchFamily="34" charset="-122"/>
              </a:rPr>
              <a:t>。山东省医师协会血管外科医师分会副主委。擅长</a:t>
            </a:r>
            <a:r>
              <a:rPr lang="zh-CN" altLang="en-US" sz="1600" dirty="0">
                <a:solidFill>
                  <a:srgbClr val="007A37"/>
                </a:solidFill>
                <a:latin typeface="微软雅黑" panose="020B0503020204020204" pitchFamily="34" charset="-122"/>
                <a:ea typeface="微软雅黑" panose="020B0503020204020204" pitchFamily="34" charset="-122"/>
              </a:rPr>
              <a:t>胸、腹主动脉及颈动脉、周围动脉、内脏动脉和脉管畸形、肺动脉栓塞等以及各种静脉疾病的手术和腔内治疗</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周二</a:t>
            </a:r>
            <a:r>
              <a:rPr lang="zh-CN" altLang="en-US" sz="1600" b="1" dirty="0">
                <a:solidFill>
                  <a:srgbClr val="007A37"/>
                </a:solidFill>
                <a:latin typeface="微软雅黑" panose="020B0503020204020204" pitchFamily="34" charset="-122"/>
                <a:ea typeface="微软雅黑" panose="020B0503020204020204" pitchFamily="34" charset="-122"/>
              </a:rPr>
              <a:t>上午</a:t>
            </a:r>
          </a:p>
        </p:txBody>
      </p:sp>
      <p:pic>
        <p:nvPicPr>
          <p:cNvPr id="20" name="内容占位符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8000" y="190800"/>
            <a:ext cx="1561487" cy="2340000"/>
          </a:xfrm>
          <a:prstGeom prst="rect">
            <a:avLst/>
          </a:prstGeom>
          <a:noFill/>
          <a:ln w="9525">
            <a:noFill/>
            <a:miter lim="800000"/>
            <a:headEnd/>
            <a:tailEnd/>
          </a:ln>
        </p:spPr>
      </p:pic>
      <p:sp>
        <p:nvSpPr>
          <p:cNvPr id="23" name="TextBox 22"/>
          <p:cNvSpPr txBox="1"/>
          <p:nvPr/>
        </p:nvSpPr>
        <p:spPr>
          <a:xfrm>
            <a:off x="6418452" y="189259"/>
            <a:ext cx="2988056"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韩宗霖</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血管外科    </a:t>
            </a:r>
            <a:endParaRPr lang="en-US" altLang="zh-CN" sz="30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a:solidFill>
                  <a:srgbClr val="007A37"/>
                </a:solidFill>
                <a:latin typeface="微软雅黑" panose="020B0503020204020204" pitchFamily="34" charset="-122"/>
                <a:ea typeface="微软雅黑" panose="020B0503020204020204" pitchFamily="34" charset="-122"/>
              </a:rPr>
              <a:t>省立医院专家  副主任医师</a:t>
            </a:r>
          </a:p>
        </p:txBody>
      </p:sp>
      <p:sp>
        <p:nvSpPr>
          <p:cNvPr id="24" name="TextBox 23"/>
          <p:cNvSpPr txBox="1"/>
          <p:nvPr/>
        </p:nvSpPr>
        <p:spPr>
          <a:xfrm>
            <a:off x="4797996" y="2565524"/>
            <a:ext cx="4248472"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医学博士、博士后、副教授、硕士研究生导师。擅长血管外科各种疾病，专长于外周动脉硬化闭塞症及糖尿病足综合诊疗，静脉曲张的各种微创综合治疗</a:t>
            </a:r>
            <a:r>
              <a:rPr lang="en-US" altLang="zh-CN" sz="1600" dirty="0">
                <a:solidFill>
                  <a:srgbClr val="007A37"/>
                </a:solidFill>
                <a:latin typeface="微软雅黑" panose="020B0503020204020204" pitchFamily="34" charset="-122"/>
                <a:ea typeface="微软雅黑" panose="020B0503020204020204" pitchFamily="34" charset="-122"/>
              </a:rPr>
              <a:t>(</a:t>
            </a:r>
            <a:r>
              <a:rPr lang="zh-CN" altLang="en-US" sz="1600" dirty="0">
                <a:solidFill>
                  <a:srgbClr val="007A37"/>
                </a:solidFill>
                <a:latin typeface="微软雅黑" panose="020B0503020204020204" pitchFamily="34" charset="-122"/>
                <a:ea typeface="微软雅黑" panose="020B0503020204020204" pitchFamily="34" charset="-122"/>
              </a:rPr>
              <a:t>热消融、硬化剂、</a:t>
            </a:r>
            <a:r>
              <a:rPr lang="en-US" altLang="zh-CN" sz="1600" dirty="0" err="1">
                <a:solidFill>
                  <a:srgbClr val="007A37"/>
                </a:solidFill>
                <a:latin typeface="微软雅黑" panose="020B0503020204020204" pitchFamily="34" charset="-122"/>
                <a:ea typeface="微软雅黑" panose="020B0503020204020204" pitchFamily="34" charset="-122"/>
              </a:rPr>
              <a:t>chiva</a:t>
            </a:r>
            <a:r>
              <a:rPr lang="zh-CN" altLang="en-US" sz="1600" dirty="0">
                <a:solidFill>
                  <a:srgbClr val="007A37"/>
                </a:solidFill>
                <a:latin typeface="微软雅黑" panose="020B0503020204020204" pitchFamily="34" charset="-122"/>
                <a:ea typeface="微软雅黑" panose="020B0503020204020204" pitchFamily="34" charset="-122"/>
              </a:rPr>
              <a:t>等</a:t>
            </a:r>
            <a:r>
              <a:rPr lang="en-US" altLang="zh-CN" sz="1600" dirty="0">
                <a:solidFill>
                  <a:srgbClr val="007A37"/>
                </a:solidFill>
                <a:latin typeface="微软雅黑" panose="020B0503020204020204" pitchFamily="34" charset="-122"/>
                <a:ea typeface="微软雅黑" panose="020B0503020204020204" pitchFamily="34" charset="-122"/>
              </a:rPr>
              <a:t>)</a:t>
            </a:r>
            <a:r>
              <a:rPr lang="zh-CN" altLang="en-US" sz="1600" dirty="0">
                <a:solidFill>
                  <a:srgbClr val="007A37"/>
                </a:solidFill>
                <a:latin typeface="微软雅黑" panose="020B0503020204020204" pitchFamily="34" charset="-122"/>
                <a:ea typeface="微软雅黑" panose="020B0503020204020204" pitchFamily="34" charset="-122"/>
              </a:rPr>
              <a:t> </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周二下午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25" name="Picture 2"/>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99653"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1194381" y="189260"/>
            <a:ext cx="2800674" cy="2169825"/>
          </a:xfrm>
          <a:prstGeom prst="rect">
            <a:avLst/>
          </a:prstGeom>
          <a:noFill/>
        </p:spPr>
        <p:txBody>
          <a:bodyPr wrap="square" rtlCol="0">
            <a:spAutoFit/>
          </a:bodyPr>
          <a:lstStyle/>
          <a:p>
            <a:pPr marL="0" indent="0" eaLnBrk="1" hangingPunct="1">
              <a:buNone/>
            </a:pPr>
            <a:r>
              <a:rPr lang="zh-CN" altLang="en-US" sz="4800" dirty="0">
                <a:solidFill>
                  <a:srgbClr val="007A37"/>
                </a:solidFill>
                <a:latin typeface="微软雅黑" panose="020B0503020204020204" pitchFamily="34" charset="-122"/>
                <a:ea typeface="微软雅黑" panose="020B0503020204020204" pitchFamily="34" charset="-122"/>
              </a:rPr>
              <a:t>孙鹏</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普外科</a:t>
            </a:r>
            <a:r>
              <a:rPr lang="en-US" altLang="zh-CN" sz="3000" dirty="0" smtClean="0">
                <a:solidFill>
                  <a:srgbClr val="007A37"/>
                </a:solidFill>
                <a:latin typeface="微软雅黑" panose="020B0503020204020204" pitchFamily="34" charset="-122"/>
                <a:ea typeface="微软雅黑" panose="020B0503020204020204" pitchFamily="34" charset="-122"/>
              </a:rPr>
              <a:t>    </a:t>
            </a: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9478516" y="2561456"/>
            <a:ext cx="4060978" cy="1938992"/>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anose="020B0503020204020204" pitchFamily="34" charset="-122"/>
                <a:ea typeface="微软雅黑" panose="020B0503020204020204" pitchFamily="34" charset="-122"/>
              </a:rPr>
              <a:t>医学博士，</a:t>
            </a:r>
            <a:r>
              <a:rPr lang="zh-CN" altLang="en-US" sz="1600" dirty="0" smtClean="0">
                <a:solidFill>
                  <a:srgbClr val="007A37"/>
                </a:solidFill>
                <a:latin typeface="微软雅黑" panose="020B0503020204020204" pitchFamily="34" charset="-122"/>
                <a:ea typeface="微软雅黑" panose="020B0503020204020204" pitchFamily="34" charset="-122"/>
              </a:rPr>
              <a:t>硕士生</a:t>
            </a:r>
            <a:r>
              <a:rPr lang="zh-CN" altLang="en-US" sz="1600" dirty="0">
                <a:solidFill>
                  <a:srgbClr val="007A37"/>
                </a:solidFill>
                <a:latin typeface="微软雅黑" panose="020B0503020204020204" pitchFamily="34" charset="-122"/>
                <a:ea typeface="微软雅黑" panose="020B0503020204020204" pitchFamily="34" charset="-122"/>
              </a:rPr>
              <a:t>导师</a:t>
            </a:r>
            <a:r>
              <a:rPr lang="zh-CN" altLang="en-US" sz="1600" dirty="0" smtClean="0">
                <a:solidFill>
                  <a:srgbClr val="007A37"/>
                </a:solidFill>
                <a:latin typeface="微软雅黑" panose="020B0503020204020204" pitchFamily="34" charset="-122"/>
                <a:ea typeface="微软雅黑" panose="020B0503020204020204" pitchFamily="34" charset="-122"/>
              </a:rPr>
              <a:t>，美国加州大学尔湾分校</a:t>
            </a:r>
            <a:r>
              <a:rPr lang="zh-CN" altLang="en-US" sz="1600" dirty="0">
                <a:solidFill>
                  <a:srgbClr val="007A37"/>
                </a:solidFill>
                <a:latin typeface="微软雅黑" panose="020B0503020204020204" pitchFamily="34" charset="-122"/>
                <a:ea typeface="微软雅黑" panose="020B0503020204020204" pitchFamily="34" charset="-122"/>
              </a:rPr>
              <a:t>访问学者</a:t>
            </a:r>
            <a:r>
              <a:rPr lang="zh-CN" altLang="en-US" sz="1600" dirty="0" smtClean="0">
                <a:solidFill>
                  <a:srgbClr val="007A37"/>
                </a:solidFill>
                <a:latin typeface="微软雅黑" panose="020B0503020204020204" pitchFamily="34" charset="-122"/>
                <a:ea typeface="微软雅黑" panose="020B0503020204020204" pitchFamily="34" charset="-122"/>
              </a:rPr>
              <a:t>。兼任山东省</a:t>
            </a:r>
            <a:r>
              <a:rPr lang="zh-CN" altLang="en-US" sz="1600" dirty="0">
                <a:solidFill>
                  <a:srgbClr val="007A37"/>
                </a:solidFill>
                <a:latin typeface="微软雅黑" panose="020B0503020204020204" pitchFamily="34" charset="-122"/>
                <a:ea typeface="微软雅黑" panose="020B0503020204020204" pitchFamily="34" charset="-122"/>
              </a:rPr>
              <a:t>激光医学会常务</a:t>
            </a:r>
            <a:r>
              <a:rPr lang="zh-CN" altLang="en-US" sz="1600" dirty="0" smtClean="0">
                <a:solidFill>
                  <a:srgbClr val="007A37"/>
                </a:solidFill>
                <a:latin typeface="微软雅黑" panose="020B0503020204020204" pitchFamily="34" charset="-122"/>
                <a:ea typeface="微软雅黑" panose="020B0503020204020204" pitchFamily="34" charset="-122"/>
              </a:rPr>
              <a:t>理事等职。擅长</a:t>
            </a:r>
            <a:r>
              <a:rPr lang="zh-CN" altLang="en-US" sz="1600" dirty="0">
                <a:solidFill>
                  <a:srgbClr val="007A37"/>
                </a:solidFill>
                <a:latin typeface="微软雅黑" panose="020B0503020204020204" pitchFamily="34" charset="-122"/>
                <a:ea typeface="微软雅黑" panose="020B0503020204020204" pitchFamily="34" charset="-122"/>
              </a:rPr>
              <a:t>应用腹腔镜、电切镜、激光等微创技术治疗泌尿</a:t>
            </a:r>
            <a:r>
              <a:rPr lang="zh-CN" altLang="en-US" sz="1600" dirty="0" smtClean="0">
                <a:solidFill>
                  <a:srgbClr val="007A37"/>
                </a:solidFill>
                <a:latin typeface="微软雅黑" panose="020B0503020204020204" pitchFamily="34" charset="-122"/>
                <a:ea typeface="微软雅黑" panose="020B0503020204020204" pitchFamily="34" charset="-122"/>
              </a:rPr>
              <a:t>系疾病以及</a:t>
            </a:r>
            <a:r>
              <a:rPr lang="zh-CN" altLang="en-US" sz="1600" dirty="0">
                <a:solidFill>
                  <a:srgbClr val="007A37"/>
                </a:solidFill>
                <a:latin typeface="微软雅黑" panose="020B0503020204020204" pitchFamily="34" charset="-122"/>
                <a:ea typeface="微软雅黑" panose="020B0503020204020204" pitchFamily="34" charset="-122"/>
              </a:rPr>
              <a:t>男科疾病等</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1600" b="1" dirty="0">
                <a:solidFill>
                  <a:srgbClr val="007A37"/>
                </a:solidFill>
                <a:latin typeface="微软雅黑" panose="020B0503020204020204" pitchFamily="34" charset="-122"/>
                <a:ea typeface="微软雅黑" panose="020B0503020204020204" pitchFamily="34" charset="-122"/>
              </a:rPr>
              <a:t>坐</a:t>
            </a:r>
            <a:r>
              <a:rPr lang="zh-CN" altLang="en-US" sz="1600" b="1" dirty="0" smtClean="0">
                <a:solidFill>
                  <a:srgbClr val="007A37"/>
                </a:solidFill>
                <a:latin typeface="微软雅黑" panose="020B0503020204020204" pitchFamily="34" charset="-122"/>
                <a:ea typeface="微软雅黑" panose="020B0503020204020204" pitchFamily="34" charset="-122"/>
              </a:rPr>
              <a:t>诊时间：周二上午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28" name="Picture 2"/>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584727"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58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134700" y="189260"/>
            <a:ext cx="2952328" cy="2241639"/>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王珺楠</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a:lnSpc>
                <a:spcPts val="5500"/>
              </a:lnSpc>
            </a:pPr>
            <a:r>
              <a:rPr lang="zh-CN" altLang="en-US" sz="3000" dirty="0">
                <a:solidFill>
                  <a:srgbClr val="007A37"/>
                </a:solidFill>
                <a:latin typeface="微软雅黑" panose="020B0503020204020204" pitchFamily="34" charset="-122"/>
                <a:ea typeface="微软雅黑" panose="020B0503020204020204" pitchFamily="34" charset="-122"/>
              </a:rPr>
              <a:t>疼痛</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a:solidFill>
                  <a:srgbClr val="007A37"/>
                </a:solidFill>
                <a:latin typeface="微软雅黑" panose="020B0503020204020204" pitchFamily="34" charset="-122"/>
                <a:ea typeface="微软雅黑" panose="020B0503020204020204" pitchFamily="34" charset="-122"/>
              </a:rPr>
              <a:t>省立医院专家  </a:t>
            </a:r>
            <a:r>
              <a:rPr lang="zh-CN" altLang="en-US" dirty="0" smtClean="0">
                <a:solidFill>
                  <a:srgbClr val="007A37"/>
                </a:solidFill>
                <a:latin typeface="微软雅黑" panose="020B0503020204020204" pitchFamily="34" charset="-122"/>
                <a:ea typeface="微软雅黑" panose="020B0503020204020204" pitchFamily="34" charset="-122"/>
              </a:rPr>
              <a:t>副主任医师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9550524" y="2551505"/>
            <a:ext cx="4464496"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医学博士，硕导，兼任中国女医师协会疼痛专业委员会常委等职。擅长多种微创介入技术治疗慢性疼痛性疾病，包括神经病理性疼痛、四肢关节疼痛、脊柱源性疼痛及癌症疼痛等</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坐诊时间：周二下午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4" name="内容占位符 1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50905" y="190800"/>
            <a:ext cx="1562400" cy="2340000"/>
          </a:xfrm>
          <a:prstGeom prst="rect">
            <a:avLst/>
          </a:prstGeom>
          <a:noFill/>
          <a:ln w="9525">
            <a:noFill/>
            <a:miter lim="800000"/>
            <a:headEnd/>
            <a:tailEnd/>
          </a:ln>
        </p:spPr>
      </p:pic>
      <p:sp>
        <p:nvSpPr>
          <p:cNvPr id="11" name="TextBox 10"/>
          <p:cNvSpPr txBox="1"/>
          <p:nvPr/>
        </p:nvSpPr>
        <p:spPr>
          <a:xfrm>
            <a:off x="2016224" y="204041"/>
            <a:ext cx="2781772"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孙宝友</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a:solidFill>
                  <a:srgbClr val="007A37"/>
                </a:solidFill>
                <a:latin typeface="微软雅黑" panose="020B0503020204020204" pitchFamily="34" charset="-122"/>
                <a:ea typeface="微软雅黑" panose="020B0503020204020204" pitchFamily="34" charset="-122"/>
              </a:rPr>
              <a:t>普外</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88032" y="2570748"/>
            <a:ext cx="4509964" cy="1938992"/>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anose="020B0503020204020204" pitchFamily="34" charset="-122"/>
                <a:ea typeface="微软雅黑" panose="020B0503020204020204" pitchFamily="34" charset="-122"/>
              </a:rPr>
              <a:t>医学硕士，兼任</a:t>
            </a:r>
            <a:r>
              <a:rPr lang="zh-CN" altLang="en-US" sz="1600" dirty="0">
                <a:solidFill>
                  <a:srgbClr val="007A37"/>
                </a:solidFill>
                <a:latin typeface="微软雅黑" panose="020B0503020204020204" pitchFamily="34" charset="-122"/>
                <a:ea typeface="微软雅黑" panose="020B0503020204020204" pitchFamily="34" charset="-122"/>
              </a:rPr>
              <a:t>中华医学会外科学分会外科感染与重症学组</a:t>
            </a:r>
            <a:r>
              <a:rPr lang="zh-CN" altLang="en-US" sz="1600" dirty="0" smtClean="0">
                <a:solidFill>
                  <a:srgbClr val="007A37"/>
                </a:solidFill>
                <a:latin typeface="微软雅黑" panose="020B0503020204020204" pitchFamily="34" charset="-122"/>
                <a:ea typeface="微软雅黑" panose="020B0503020204020204" pitchFamily="34" charset="-122"/>
              </a:rPr>
              <a:t>委员等职。擅长腹腔镜</a:t>
            </a:r>
            <a:r>
              <a:rPr lang="zh-CN" altLang="en-US" sz="1600" dirty="0">
                <a:solidFill>
                  <a:srgbClr val="007A37"/>
                </a:solidFill>
                <a:latin typeface="微软雅黑" panose="020B0503020204020204" pitchFamily="34" charset="-122"/>
                <a:ea typeface="微软雅黑" panose="020B0503020204020204" pitchFamily="34" charset="-122"/>
              </a:rPr>
              <a:t>技术治疗复杂腹腔感染，肠瘘，重症急性坏死性胰腺炎的综合</a:t>
            </a:r>
            <a:r>
              <a:rPr lang="zh-CN" altLang="en-US" sz="1600" dirty="0" smtClean="0">
                <a:solidFill>
                  <a:srgbClr val="007A37"/>
                </a:solidFill>
                <a:latin typeface="微软雅黑" panose="020B0503020204020204" pitchFamily="34" charset="-122"/>
                <a:ea typeface="微软雅黑" panose="020B0503020204020204" pitchFamily="34" charset="-122"/>
              </a:rPr>
              <a:t>治疗等各种</a:t>
            </a:r>
            <a:r>
              <a:rPr lang="zh-CN" altLang="en-US" sz="1600" dirty="0">
                <a:solidFill>
                  <a:srgbClr val="007A37"/>
                </a:solidFill>
                <a:latin typeface="微软雅黑" panose="020B0503020204020204" pitchFamily="34" charset="-122"/>
                <a:ea typeface="微软雅黑" panose="020B0503020204020204" pitchFamily="34" charset="-122"/>
              </a:rPr>
              <a:t>疑难腹痛</a:t>
            </a:r>
            <a:r>
              <a:rPr lang="zh-CN" altLang="en-US" sz="1600" dirty="0" smtClean="0">
                <a:solidFill>
                  <a:srgbClr val="007A37"/>
                </a:solidFill>
                <a:latin typeface="微软雅黑" panose="020B0503020204020204" pitchFamily="34" charset="-122"/>
                <a:ea typeface="微软雅黑" panose="020B0503020204020204" pitchFamily="34" charset="-122"/>
              </a:rPr>
              <a:t>诊治。</a:t>
            </a:r>
            <a:endParaRPr lang="zh-CN" altLang="en-US"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周五上午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9" name="Picture 2"/>
          <p:cNvPicPr preferRelativeResize="0">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3824"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526654" y="189259"/>
            <a:ext cx="3023640" cy="2169825"/>
          </a:xfrm>
          <a:prstGeom prst="rect">
            <a:avLst/>
          </a:prstGeom>
          <a:noFill/>
        </p:spPr>
        <p:txBody>
          <a:bodyPr wrap="square" rtlCol="0">
            <a:spAutoFit/>
          </a:bodyPr>
          <a:lstStyle/>
          <a:p>
            <a:pPr marL="0" indent="0" eaLnBrk="1" hangingPunct="1">
              <a:buNone/>
            </a:pPr>
            <a:r>
              <a:rPr lang="zh-CN" altLang="en-US" sz="4800" dirty="0">
                <a:solidFill>
                  <a:srgbClr val="007A37"/>
                </a:solidFill>
                <a:latin typeface="微软雅黑" panose="020B0503020204020204" pitchFamily="34" charset="-122"/>
                <a:ea typeface="微软雅黑" panose="020B0503020204020204" pitchFamily="34" charset="-122"/>
              </a:rPr>
              <a:t>许浩</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两腺</a:t>
            </a:r>
            <a:r>
              <a:rPr lang="zh-CN" altLang="en-US" sz="3000" dirty="0" smtClean="0">
                <a:solidFill>
                  <a:srgbClr val="007A37"/>
                </a:solidFill>
                <a:latin typeface="微软雅黑" panose="020B0503020204020204" pitchFamily="34" charset="-122"/>
                <a:ea typeface="微软雅黑" panose="020B0503020204020204" pitchFamily="34" charset="-122"/>
              </a:rPr>
              <a:t>外科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省立医院专家  副主任医师</a:t>
            </a:r>
            <a:endParaRPr lang="en-US" altLang="zh-CN" dirty="0">
              <a:solidFill>
                <a:srgbClr val="007A37"/>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870004" y="2570748"/>
            <a:ext cx="4523698" cy="1938992"/>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anose="020B0503020204020204" pitchFamily="34" charset="-122"/>
                <a:ea typeface="微软雅黑" panose="020B0503020204020204" pitchFamily="34" charset="-122"/>
              </a:rPr>
              <a:t>山东大学医学院博士，兼任</a:t>
            </a:r>
            <a:r>
              <a:rPr lang="zh-CN" altLang="en-US" sz="1600" dirty="0">
                <a:solidFill>
                  <a:srgbClr val="007A37"/>
                </a:solidFill>
                <a:latin typeface="微软雅黑" panose="020B0503020204020204" pitchFamily="34" charset="-122"/>
                <a:ea typeface="微软雅黑" panose="020B0503020204020204" pitchFamily="34" charset="-122"/>
              </a:rPr>
              <a:t>海西甲状腺微创美容外科专家委员会</a:t>
            </a:r>
            <a:r>
              <a:rPr lang="zh-CN" altLang="en-US" sz="1600" dirty="0" smtClean="0">
                <a:solidFill>
                  <a:srgbClr val="007A37"/>
                </a:solidFill>
                <a:latin typeface="微软雅黑" panose="020B0503020204020204" pitchFamily="34" charset="-122"/>
                <a:ea typeface="微软雅黑" panose="020B0503020204020204" pitchFamily="34" charset="-122"/>
              </a:rPr>
              <a:t>委员等职。擅长</a:t>
            </a:r>
            <a:r>
              <a:rPr lang="zh-CN" altLang="en-US" sz="1600" dirty="0">
                <a:solidFill>
                  <a:srgbClr val="007A37"/>
                </a:solidFill>
                <a:latin typeface="微软雅黑" panose="020B0503020204020204" pitchFamily="34" charset="-122"/>
                <a:ea typeface="微软雅黑" panose="020B0503020204020204" pitchFamily="34" charset="-122"/>
              </a:rPr>
              <a:t>腔镜下甲状腺和甲状旁腺</a:t>
            </a:r>
            <a:r>
              <a:rPr lang="en-US" altLang="zh-CN" sz="1600" dirty="0">
                <a:solidFill>
                  <a:srgbClr val="007A37"/>
                </a:solidFill>
                <a:latin typeface="微软雅黑" panose="020B0503020204020204" pitchFamily="34" charset="-122"/>
                <a:ea typeface="微软雅黑" panose="020B0503020204020204" pitchFamily="34" charset="-122"/>
              </a:rPr>
              <a:t>(</a:t>
            </a:r>
            <a:r>
              <a:rPr lang="zh-CN" altLang="en-US" sz="1600" dirty="0">
                <a:solidFill>
                  <a:srgbClr val="007A37"/>
                </a:solidFill>
                <a:latin typeface="微软雅黑" panose="020B0503020204020204" pitchFamily="34" charset="-122"/>
                <a:ea typeface="微软雅黑" panose="020B0503020204020204" pitchFamily="34" charset="-122"/>
              </a:rPr>
              <a:t>颈部无疤痕</a:t>
            </a:r>
            <a:r>
              <a:rPr lang="en-US" altLang="zh-CN" sz="1600" dirty="0">
                <a:solidFill>
                  <a:srgbClr val="007A37"/>
                </a:solidFill>
                <a:latin typeface="微软雅黑" panose="020B0503020204020204" pitchFamily="34" charset="-122"/>
                <a:ea typeface="微软雅黑" panose="020B0503020204020204" pitchFamily="34" charset="-122"/>
              </a:rPr>
              <a:t>)</a:t>
            </a:r>
            <a:r>
              <a:rPr lang="zh-CN" altLang="en-US" sz="1600" dirty="0">
                <a:solidFill>
                  <a:srgbClr val="007A37"/>
                </a:solidFill>
                <a:latin typeface="微软雅黑" panose="020B0503020204020204" pitchFamily="34" charset="-122"/>
                <a:ea typeface="微软雅黑" panose="020B0503020204020204" pitchFamily="34" charset="-122"/>
              </a:rPr>
              <a:t>等微创手术</a:t>
            </a:r>
            <a:r>
              <a:rPr lang="zh-CN" altLang="en-US" sz="1600" dirty="0" smtClean="0">
                <a:solidFill>
                  <a:srgbClr val="007A37"/>
                </a:solidFill>
                <a:latin typeface="微软雅黑" panose="020B0503020204020204" pitchFamily="34" charset="-122"/>
                <a:ea typeface="微软雅黑" panose="020B0503020204020204" pitchFamily="34" charset="-122"/>
              </a:rPr>
              <a:t>。</a:t>
            </a:r>
            <a:r>
              <a:rPr lang="zh-CN" altLang="en-US" sz="1600" dirty="0">
                <a:solidFill>
                  <a:srgbClr val="007A37"/>
                </a:solidFill>
                <a:latin typeface="微软雅黑" panose="020B0503020204020204" pitchFamily="34" charset="-122"/>
                <a:ea typeface="微软雅黑" panose="020B0503020204020204" pitchFamily="34" charset="-122"/>
              </a:rPr>
              <a:t>主持国家自然科学基金项目一项，另参与国家自然基金</a:t>
            </a:r>
            <a:r>
              <a:rPr lang="zh-CN" altLang="en-US" sz="1600" dirty="0" smtClean="0">
                <a:solidFill>
                  <a:srgbClr val="007A37"/>
                </a:solidFill>
                <a:latin typeface="微软雅黑" panose="020B0503020204020204" pitchFamily="34" charset="-122"/>
                <a:ea typeface="微软雅黑" panose="020B0503020204020204" pitchFamily="34" charset="-122"/>
              </a:rPr>
              <a:t>一项。</a:t>
            </a:r>
            <a:endParaRPr lang="en-US" altLang="zh-CN"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a:t>
            </a:r>
            <a:r>
              <a:rPr lang="zh-CN" altLang="en-US" sz="1600" b="1" dirty="0">
                <a:solidFill>
                  <a:srgbClr val="007A37"/>
                </a:solidFill>
                <a:latin typeface="微软雅黑" panose="020B0503020204020204" pitchFamily="34" charset="-122"/>
                <a:ea typeface="微软雅黑" panose="020B0503020204020204" pitchFamily="34" charset="-122"/>
              </a:rPr>
              <a:t>诊时间</a:t>
            </a:r>
            <a:r>
              <a:rPr lang="zh-CN" altLang="en-US" sz="1600" b="1" dirty="0" smtClean="0">
                <a:solidFill>
                  <a:srgbClr val="007A37"/>
                </a:solidFill>
                <a:latin typeface="微软雅黑" panose="020B0503020204020204" pitchFamily="34" charset="-122"/>
                <a:ea typeface="微软雅黑" panose="020B0503020204020204" pitchFamily="34" charset="-122"/>
              </a:rPr>
              <a:t>：周四上午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22" name="Picture 2"/>
          <p:cNvPicPr preferRelativeResize="0">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001214"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49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79206" y="190800"/>
            <a:ext cx="3024336" cy="2241639"/>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亓恒涛</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a:lnSpc>
                <a:spcPts val="5500"/>
              </a:lnSpc>
            </a:pPr>
            <a:r>
              <a:rPr lang="zh-CN" altLang="en-US" sz="3000" dirty="0" smtClean="0">
                <a:solidFill>
                  <a:srgbClr val="007A37"/>
                </a:solidFill>
                <a:latin typeface="微软雅黑" panose="020B0503020204020204" pitchFamily="34" charset="-122"/>
                <a:ea typeface="微软雅黑" panose="020B0503020204020204" pitchFamily="34" charset="-122"/>
              </a:rPr>
              <a:t>超声医学科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a:lnSpc>
                <a:spcPts val="5500"/>
              </a:lnSpc>
            </a:pPr>
            <a:r>
              <a:rPr lang="zh-CN" altLang="en-US" dirty="0">
                <a:solidFill>
                  <a:srgbClr val="007A37"/>
                </a:solidFill>
                <a:latin typeface="微软雅黑" panose="020B0503020204020204" pitchFamily="34" charset="-122"/>
                <a:ea typeface="微软雅黑" panose="020B0503020204020204" pitchFamily="34" charset="-122"/>
              </a:rPr>
              <a:t>省立医院专家  </a:t>
            </a:r>
            <a:r>
              <a:rPr lang="zh-CN" altLang="en-US" dirty="0" smtClean="0">
                <a:solidFill>
                  <a:srgbClr val="007A37"/>
                </a:solidFill>
                <a:latin typeface="微软雅黑" panose="020B0503020204020204" pitchFamily="34" charset="-122"/>
                <a:ea typeface="微软雅黑" panose="020B0503020204020204" pitchFamily="34" charset="-122"/>
              </a:rPr>
              <a:t>副主任医师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9185550" y="2495056"/>
            <a:ext cx="3853896" cy="1200329"/>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擅长肌骨超声，心脏、外周血管疾病的超声诊断，特别是肌骨超声检查有较高造诣</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a:t>
            </a:r>
            <a:r>
              <a:rPr lang="zh-CN" altLang="en-US" sz="1600" b="1" dirty="0" smtClean="0">
                <a:solidFill>
                  <a:srgbClr val="007A37"/>
                </a:solidFill>
                <a:latin typeface="微软雅黑" panose="020B0503020204020204" pitchFamily="34" charset="-122"/>
                <a:ea typeface="微软雅黑" panose="020B0503020204020204" pitchFamily="34" charset="-122"/>
              </a:rPr>
              <a:t>诊时间：周二上午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1" name="内容占位符 13"/>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95030" y="192340"/>
            <a:ext cx="1562400" cy="2340000"/>
          </a:xfrm>
          <a:prstGeom prst="rect">
            <a:avLst/>
          </a:prstGeom>
          <a:noFill/>
          <a:ln w="9525">
            <a:noFill/>
            <a:miter lim="800000"/>
            <a:headEnd/>
            <a:tailEnd/>
          </a:ln>
        </p:spPr>
      </p:pic>
      <p:sp>
        <p:nvSpPr>
          <p:cNvPr id="13" name="TextBox 12"/>
          <p:cNvSpPr txBox="1"/>
          <p:nvPr/>
        </p:nvSpPr>
        <p:spPr>
          <a:xfrm>
            <a:off x="6466484" y="190801"/>
            <a:ext cx="2737817"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张先东</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超声医学科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a:solidFill>
                  <a:srgbClr val="007A37"/>
                </a:solidFill>
                <a:latin typeface="微软雅黑" panose="020B0503020204020204" pitchFamily="34" charset="-122"/>
                <a:ea typeface="微软雅黑" panose="020B0503020204020204" pitchFamily="34" charset="-122"/>
              </a:rPr>
              <a:t>省立</a:t>
            </a:r>
            <a:r>
              <a:rPr lang="zh-CN" altLang="en-US" dirty="0" smtClean="0">
                <a:solidFill>
                  <a:srgbClr val="007A37"/>
                </a:solidFill>
                <a:latin typeface="微软雅黑" panose="020B0503020204020204" pitchFamily="34" charset="-122"/>
                <a:ea typeface="微软雅黑" panose="020B0503020204020204" pitchFamily="34" charset="-122"/>
              </a:rPr>
              <a:t>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pic>
        <p:nvPicPr>
          <p:cNvPr id="14" name="Picture 2"/>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07476"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793062" y="2495056"/>
            <a:ext cx="3921508" cy="1569660"/>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从事超声检查工作多年，经验丰富擅长心脏、胎儿心脏、外周血管等疾病的超声检查诊断</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a:t>
            </a:r>
            <a:r>
              <a:rPr lang="zh-CN" altLang="en-US" sz="1600" b="1" dirty="0" smtClean="0">
                <a:solidFill>
                  <a:srgbClr val="007A37"/>
                </a:solidFill>
                <a:latin typeface="微软雅黑" panose="020B0503020204020204" pitchFamily="34" charset="-122"/>
                <a:ea typeface="微软雅黑" panose="020B0503020204020204" pitchFamily="34" charset="-122"/>
              </a:rPr>
              <a:t>诊时间：周四下午、周五上午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55148" y="189260"/>
            <a:ext cx="3024336" cy="2241639"/>
          </a:xfrm>
          <a:prstGeom prst="rect">
            <a:avLst/>
          </a:prstGeom>
          <a:noFill/>
        </p:spPr>
        <p:txBody>
          <a:bodyPr wrap="square" rtlCol="0">
            <a:spAutoFit/>
          </a:bodyPr>
          <a:lstStyle/>
          <a:p>
            <a:r>
              <a:rPr lang="zh-CN" altLang="en-US" sz="4800" dirty="0">
                <a:solidFill>
                  <a:srgbClr val="007A37"/>
                </a:solidFill>
                <a:latin typeface="微软雅黑" panose="020B0503020204020204" pitchFamily="34" charset="-122"/>
                <a:ea typeface="微软雅黑" panose="020B0503020204020204" pitchFamily="34" charset="-122"/>
              </a:rPr>
              <a:t>张秀娟</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a:lnSpc>
                <a:spcPts val="5500"/>
              </a:lnSpc>
            </a:pPr>
            <a:r>
              <a:rPr lang="zh-CN" altLang="en-US" sz="3000" dirty="0">
                <a:solidFill>
                  <a:srgbClr val="007A37"/>
                </a:solidFill>
                <a:latin typeface="微软雅黑" panose="020B0503020204020204" pitchFamily="34" charset="-122"/>
                <a:ea typeface="微软雅黑" panose="020B0503020204020204" pitchFamily="34" charset="-122"/>
              </a:rPr>
              <a:t>内分泌</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a:lnSpc>
                <a:spcPts val="5500"/>
              </a:lnSpc>
            </a:pPr>
            <a:r>
              <a:rPr lang="zh-CN" altLang="en-US" dirty="0" smtClean="0">
                <a:solidFill>
                  <a:srgbClr val="007A37"/>
                </a:solidFill>
                <a:latin typeface="微软雅黑" panose="020B0503020204020204" pitchFamily="34" charset="-122"/>
                <a:ea typeface="微软雅黑" panose="020B0503020204020204" pitchFamily="34" charset="-122"/>
              </a:rPr>
              <a:t>省立医院专家  副主任医师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61492" y="2493516"/>
            <a:ext cx="4608512"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医学博士，硕士生导师，兼任山东省医师协会内分泌分会常委等职。擅长内分泌与代谢病学，糖尿病、甲状腺疾病、骨质疏松、肥胖症等内分泌代谢病疑难杂症</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坐诊时间：周三上午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20" name="内容占位符 13"/>
          <p:cNvPicPr preferRelativeResize="0">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9529" y="190800"/>
            <a:ext cx="1656000" cy="2340000"/>
          </a:xfrm>
          <a:prstGeom prst="rect">
            <a:avLst/>
          </a:prstGeom>
          <a:noFill/>
          <a:ln w="9525">
            <a:noFill/>
            <a:miter lim="800000"/>
            <a:headEnd/>
            <a:tailEnd/>
          </a:ln>
        </p:spPr>
      </p:pic>
    </p:spTree>
    <p:extLst>
      <p:ext uri="{BB962C8B-B14F-4D97-AF65-F5344CB8AC3E}">
        <p14:creationId xmlns:p14="http://schemas.microsoft.com/office/powerpoint/2010/main" val="551674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870004" y="2570748"/>
            <a:ext cx="4464496" cy="1938992"/>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anose="020B0503020204020204" pitchFamily="34" charset="-122"/>
                <a:ea typeface="微软雅黑" panose="020B0503020204020204" pitchFamily="34" charset="-122"/>
              </a:rPr>
              <a:t>山东第八批（济南市第五批）援鄂医疗队队员。对呼吸科常见病肺部感染、慢性咳嗽、慢性阻塞性肺疾病、支气管哮喘、支气管扩张等的诊疗有丰富临床经验，熟练掌握呼吸内科各项操作。</a:t>
            </a: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坐诊时间：周一</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9"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14476" y="190800"/>
            <a:ext cx="1561487" cy="2196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598892" y="189260"/>
            <a:ext cx="3023640"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冯玉钰</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呼吸内科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副主任医师</a:t>
            </a:r>
            <a:endParaRPr lang="en-US" altLang="zh-CN" dirty="0">
              <a:solidFill>
                <a:srgbClr val="007A37"/>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005637" y="202501"/>
            <a:ext cx="2792359"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张倩</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a:solidFill>
                  <a:srgbClr val="007A37"/>
                </a:solidFill>
                <a:latin typeface="微软雅黑" panose="020B0503020204020204" pitchFamily="34" charset="-122"/>
                <a:ea typeface="微软雅黑" panose="020B0503020204020204" pitchFamily="34" charset="-122"/>
              </a:rPr>
              <a:t>内分泌</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a:solidFill>
                  <a:srgbClr val="007A37"/>
                </a:solidFill>
                <a:latin typeface="微软雅黑" panose="020B0503020204020204" pitchFamily="34" charset="-122"/>
                <a:ea typeface="微软雅黑" panose="020B0503020204020204" pitchFamily="34" charset="-122"/>
              </a:rPr>
              <a:t>副</a:t>
            </a: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21461" y="2526816"/>
            <a:ext cx="4320480" cy="1938992"/>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anose="020B0503020204020204" pitchFamily="34" charset="-122"/>
                <a:ea typeface="微软雅黑" panose="020B0503020204020204" pitchFamily="34" charset="-122"/>
              </a:rPr>
              <a:t>擅长</a:t>
            </a:r>
            <a:r>
              <a:rPr lang="zh-CN" altLang="en-US" sz="1600" dirty="0">
                <a:solidFill>
                  <a:srgbClr val="007A37"/>
                </a:solidFill>
                <a:latin typeface="微软雅黑" panose="020B0503020204020204" pitchFamily="34" charset="-122"/>
                <a:ea typeface="微软雅黑" panose="020B0503020204020204" pitchFamily="34" charset="-122"/>
              </a:rPr>
              <a:t>糖尿病、糖尿病神经病变及其心脑血管并发症、甲状腺疾病、骨质疏松症、肥胖症、血脂异常、继发性高血压等内分泌代谢病的诊治，尤其对糖尿病及骨质疏松症的</a:t>
            </a:r>
            <a:r>
              <a:rPr lang="zh-CN" altLang="en-US" sz="1600" dirty="0" smtClean="0">
                <a:solidFill>
                  <a:srgbClr val="007A37"/>
                </a:solidFill>
                <a:latin typeface="微软雅黑" panose="020B0503020204020204" pitchFamily="34" charset="-122"/>
                <a:ea typeface="微软雅黑" panose="020B0503020204020204" pitchFamily="34" charset="-122"/>
              </a:rPr>
              <a:t>诊治有</a:t>
            </a:r>
            <a:r>
              <a:rPr lang="zh-CN" altLang="en-US" sz="1600" dirty="0">
                <a:solidFill>
                  <a:srgbClr val="007A37"/>
                </a:solidFill>
                <a:latin typeface="微软雅黑" panose="020B0503020204020204" pitchFamily="34" charset="-122"/>
                <a:ea typeface="微软雅黑" panose="020B0503020204020204" pitchFamily="34" charset="-122"/>
              </a:rPr>
              <a:t>丰富经验。</a:t>
            </a:r>
            <a:endParaRPr lang="zh-CN" altLang="en-US" sz="1600" b="1"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坐诊时间：周一上午、周三下午、周四</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7" name="Picture 2"/>
          <p:cNvPicPr preferRelativeResize="0">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2280"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161240" y="204041"/>
            <a:ext cx="2421732"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高彩凤</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a:solidFill>
                  <a:srgbClr val="007A37"/>
                </a:solidFill>
                <a:latin typeface="微软雅黑" panose="020B0503020204020204" pitchFamily="34" charset="-122"/>
                <a:ea typeface="微软雅黑" panose="020B0503020204020204" pitchFamily="34" charset="-122"/>
              </a:rPr>
              <a:t>肾</a:t>
            </a:r>
            <a:r>
              <a:rPr lang="zh-CN" altLang="en-US" sz="3000" dirty="0" smtClean="0">
                <a:solidFill>
                  <a:srgbClr val="007A37"/>
                </a:solidFill>
                <a:latin typeface="微软雅黑" panose="020B0503020204020204" pitchFamily="34" charset="-122"/>
                <a:ea typeface="微软雅黑" panose="020B0503020204020204" pitchFamily="34" charset="-122"/>
              </a:rPr>
              <a:t>内科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a:solidFill>
                  <a:srgbClr val="007A37"/>
                </a:solidFill>
                <a:latin typeface="微软雅黑" panose="020B0503020204020204" pitchFamily="34" charset="-122"/>
                <a:ea typeface="微软雅黑" panose="020B0503020204020204" pitchFamily="34" charset="-122"/>
              </a:rPr>
              <a:t>副</a:t>
            </a: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9433048" y="2570748"/>
            <a:ext cx="4104456" cy="1938992"/>
          </a:xfrm>
          <a:prstGeom prst="rect">
            <a:avLst/>
          </a:prstGeom>
          <a:noFill/>
        </p:spPr>
        <p:txBody>
          <a:bodyPr wrap="square" rtlCol="0">
            <a:spAutoFit/>
          </a:bodyPr>
          <a:lstStyle/>
          <a:p>
            <a:pPr>
              <a:lnSpc>
                <a:spcPct val="150000"/>
              </a:lnSpc>
            </a:pPr>
            <a:r>
              <a:rPr lang="zh-CN" altLang="en-US" sz="1600" smtClean="0">
                <a:solidFill>
                  <a:srgbClr val="007A37"/>
                </a:solidFill>
                <a:latin typeface="微软雅黑" panose="020B0503020204020204" pitchFamily="34" charset="-122"/>
                <a:ea typeface="微软雅黑" panose="020B0503020204020204" pitchFamily="34" charset="-122"/>
              </a:rPr>
              <a:t>医学硕士。熟练</a:t>
            </a:r>
            <a:r>
              <a:rPr lang="zh-CN" altLang="en-US" sz="1600" dirty="0">
                <a:solidFill>
                  <a:srgbClr val="007A37"/>
                </a:solidFill>
                <a:latin typeface="微软雅黑" panose="020B0503020204020204" pitchFamily="34" charset="-122"/>
                <a:ea typeface="微软雅黑" panose="020B0503020204020204" pitchFamily="34" charset="-122"/>
              </a:rPr>
              <a:t>掌握各种原发性、继发性肾脏病的诊断及治疗，对各种肾小球肾炎、糖尿病肾病、急慢性肾衰竭、复杂性尿路感染等疾病的</a:t>
            </a:r>
            <a:r>
              <a:rPr lang="zh-CN" altLang="en-US" sz="1600" dirty="0" smtClean="0">
                <a:solidFill>
                  <a:srgbClr val="007A37"/>
                </a:solidFill>
                <a:latin typeface="微软雅黑" panose="020B0503020204020204" pitchFamily="34" charset="-122"/>
                <a:ea typeface="微软雅黑" panose="020B0503020204020204" pitchFamily="34" charset="-122"/>
              </a:rPr>
              <a:t>诊治有丰富的临床经验。</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坐诊时间：周二、周日</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4" name="Picture 2"/>
          <p:cNvPicPr preferRelativeResize="0">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600040" y="180669"/>
            <a:ext cx="1560000" cy="23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787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346676" y="189260"/>
            <a:ext cx="2555776"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刘泗宝</a:t>
            </a:r>
            <a:endParaRPr lang="en-US" altLang="zh-CN" sz="4800" dirty="0">
              <a:solidFill>
                <a:srgbClr val="007A37"/>
              </a:solidFill>
              <a:latin typeface="微软雅黑" panose="020B0503020204020204" pitchFamily="34" charset="-122"/>
              <a:ea typeface="微软雅黑" panose="020B0503020204020204" pitchFamily="34" charset="-122"/>
            </a:endParaRPr>
          </a:p>
          <a:p>
            <a:pPr>
              <a:lnSpc>
                <a:spcPts val="5500"/>
              </a:lnSpc>
            </a:pPr>
            <a:r>
              <a:rPr lang="zh-CN" altLang="en-US" dirty="0">
                <a:solidFill>
                  <a:srgbClr val="007A37"/>
                </a:solidFill>
                <a:latin typeface="微软雅黑" panose="020B0503020204020204" pitchFamily="34" charset="-122"/>
                <a:ea typeface="微软雅黑" panose="020B0503020204020204" pitchFamily="34" charset="-122"/>
              </a:rPr>
              <a:t>神经</a:t>
            </a:r>
            <a:r>
              <a:rPr lang="zh-CN" altLang="en-US" dirty="0" smtClean="0">
                <a:solidFill>
                  <a:srgbClr val="007A37"/>
                </a:solidFill>
                <a:latin typeface="微软雅黑" panose="020B0503020204020204" pitchFamily="34" charset="-122"/>
                <a:ea typeface="微软雅黑" panose="020B0503020204020204" pitchFamily="34" charset="-122"/>
              </a:rPr>
              <a:t>内科眩晕诊疗中心   </a:t>
            </a:r>
            <a:endParaRPr lang="en-US" altLang="zh-CN" dirty="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a:solidFill>
                  <a:srgbClr val="007A37"/>
                </a:solidFill>
                <a:latin typeface="微软雅黑" panose="020B0503020204020204" pitchFamily="34" charset="-122"/>
                <a:ea typeface="微软雅黑" panose="020B0503020204020204" pitchFamily="34" charset="-122"/>
              </a:rPr>
              <a:t>副主任</a:t>
            </a:r>
            <a:r>
              <a:rPr lang="zh-CN" altLang="en-US" dirty="0" smtClean="0">
                <a:solidFill>
                  <a:srgbClr val="007A37"/>
                </a:solidFill>
                <a:latin typeface="微软雅黑" panose="020B0503020204020204" pitchFamily="34" charset="-122"/>
                <a:ea typeface="微软雅黑" panose="020B0503020204020204" pitchFamily="34" charset="-122"/>
              </a:rPr>
              <a:t>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797996" y="2570748"/>
            <a:ext cx="4464496" cy="1938992"/>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anose="020B0503020204020204" pitchFamily="34" charset="-122"/>
                <a:ea typeface="微软雅黑" panose="020B0503020204020204" pitchFamily="34" charset="-122"/>
              </a:rPr>
              <a:t>神经内科眩晕诊疗中心主任。擅长</a:t>
            </a:r>
            <a:r>
              <a:rPr lang="zh-CN" altLang="en-US" sz="1600" dirty="0">
                <a:solidFill>
                  <a:srgbClr val="007A37"/>
                </a:solidFill>
                <a:latin typeface="微软雅黑" panose="020B0503020204020204" pitchFamily="34" charset="-122"/>
                <a:ea typeface="微软雅黑" panose="020B0503020204020204" pitchFamily="34" charset="-122"/>
              </a:rPr>
              <a:t>脑血管病、眩晕、头痛、失眠、记忆障碍、周围神经病变、神经介入的</a:t>
            </a:r>
            <a:r>
              <a:rPr lang="zh-CN" altLang="en-US" sz="1600" dirty="0" smtClean="0">
                <a:solidFill>
                  <a:srgbClr val="007A37"/>
                </a:solidFill>
                <a:latin typeface="微软雅黑" panose="020B0503020204020204" pitchFamily="34" charset="-122"/>
                <a:ea typeface="微软雅黑" panose="020B0503020204020204" pitchFamily="34" charset="-122"/>
              </a:rPr>
              <a:t>治疗并</a:t>
            </a:r>
            <a:r>
              <a:rPr lang="zh-CN" altLang="en-US" sz="1600" dirty="0">
                <a:solidFill>
                  <a:srgbClr val="007A37"/>
                </a:solidFill>
                <a:latin typeface="微软雅黑" panose="020B0503020204020204" pitchFamily="34" charset="-122"/>
                <a:ea typeface="微软雅黑" panose="020B0503020204020204" pitchFamily="34" charset="-122"/>
              </a:rPr>
              <a:t>开展眩晕病的系统诊疗，对疑难患者治疗效果显著</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坐诊时间：周二、周三、周四</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7"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98452" y="189260"/>
            <a:ext cx="1561487" cy="2340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989684" y="189261"/>
            <a:ext cx="2664296"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谭志洁</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消化内科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pic>
        <p:nvPicPr>
          <p:cNvPr id="21" name="Picture 2"/>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7515"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05508" y="2565524"/>
            <a:ext cx="4176464"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消化内科主任，医学硕士。擅长</a:t>
            </a:r>
            <a:r>
              <a:rPr lang="zh-CN" altLang="zh-CN" sz="1600" dirty="0">
                <a:solidFill>
                  <a:srgbClr val="007A37"/>
                </a:solidFill>
                <a:latin typeface="微软雅黑" panose="020B0503020204020204" pitchFamily="34" charset="-122"/>
                <a:ea typeface="微软雅黑" panose="020B0503020204020204" pitchFamily="34" charset="-122"/>
              </a:rPr>
              <a:t>对慢性胃炎、胃十二指肠溃疡、炎性肠病、胆石症等消化系统疾病</a:t>
            </a:r>
            <a:r>
              <a:rPr lang="zh-CN" altLang="en-US" sz="1600" dirty="0">
                <a:solidFill>
                  <a:srgbClr val="007A37"/>
                </a:solidFill>
                <a:latin typeface="微软雅黑" panose="020B0503020204020204" pitchFamily="34" charset="-122"/>
                <a:ea typeface="微软雅黑" panose="020B0503020204020204" pitchFamily="34" charset="-122"/>
              </a:rPr>
              <a:t>的诊疗</a:t>
            </a:r>
            <a:r>
              <a:rPr lang="zh-CN" altLang="zh-CN" sz="1600" dirty="0">
                <a:solidFill>
                  <a:srgbClr val="007A37"/>
                </a:solidFill>
                <a:latin typeface="微软雅黑" panose="020B0503020204020204" pitchFamily="34" charset="-122"/>
                <a:ea typeface="微软雅黑" panose="020B0503020204020204" pitchFamily="34" charset="-122"/>
              </a:rPr>
              <a:t>，</a:t>
            </a:r>
            <a:r>
              <a:rPr lang="zh-CN" altLang="en-US" sz="1600" dirty="0">
                <a:solidFill>
                  <a:srgbClr val="007A37"/>
                </a:solidFill>
                <a:latin typeface="微软雅黑" panose="020B0503020204020204" pitchFamily="34" charset="-122"/>
                <a:ea typeface="微软雅黑" panose="020B0503020204020204" pitchFamily="34" charset="-122"/>
              </a:rPr>
              <a:t>尤其</a:t>
            </a:r>
            <a:r>
              <a:rPr lang="zh-CN" altLang="zh-CN" sz="1600" dirty="0">
                <a:solidFill>
                  <a:srgbClr val="007A37"/>
                </a:solidFill>
                <a:latin typeface="微软雅黑" panose="020B0503020204020204" pitchFamily="34" charset="-122"/>
                <a:ea typeface="微软雅黑" panose="020B0503020204020204" pitchFamily="34" charset="-122"/>
              </a:rPr>
              <a:t>擅长胃肠镜诊疗技术及内镜下手术。</a:t>
            </a:r>
            <a:endParaRPr lang="en-US" altLang="zh-CN"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坐诊时间：周一至周五</a:t>
            </a:r>
            <a:r>
              <a:rPr lang="en-US" altLang="zh-CN" sz="1600" b="1" dirty="0" smtClean="0">
                <a:solidFill>
                  <a:srgbClr val="007A37"/>
                </a:solidFill>
                <a:latin typeface="微软雅黑" panose="020B0503020204020204" pitchFamily="34" charset="-122"/>
                <a:ea typeface="微软雅黑" panose="020B0503020204020204" pitchFamily="34" charset="-122"/>
              </a:rPr>
              <a:t>(</a:t>
            </a:r>
            <a:r>
              <a:rPr lang="zh-CN" altLang="en-US" sz="1600" b="1" dirty="0" smtClean="0">
                <a:solidFill>
                  <a:srgbClr val="007A37"/>
                </a:solidFill>
                <a:latin typeface="微软雅黑" panose="020B0503020204020204" pitchFamily="34" charset="-122"/>
                <a:ea typeface="微软雅黑" panose="020B0503020204020204" pitchFamily="34" charset="-122"/>
              </a:rPr>
              <a:t>上午门诊</a:t>
            </a:r>
            <a:r>
              <a:rPr lang="en-US" altLang="zh-CN" sz="1600" b="1" dirty="0" smtClean="0">
                <a:solidFill>
                  <a:srgbClr val="007A37"/>
                </a:solidFill>
                <a:latin typeface="微软雅黑" panose="020B0503020204020204" pitchFamily="34" charset="-122"/>
                <a:ea typeface="微软雅黑" panose="020B0503020204020204" pitchFamily="34" charset="-122"/>
              </a:rPr>
              <a:t>)</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1183997" y="190500"/>
            <a:ext cx="2088515" cy="21685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郝婷婷</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妇</a:t>
            </a:r>
            <a:r>
              <a:rPr lang="zh-CN" altLang="en-US" sz="3000" dirty="0" smtClean="0">
                <a:solidFill>
                  <a:srgbClr val="007A37"/>
                </a:solidFill>
                <a:latin typeface="微软雅黑" panose="020B0503020204020204" pitchFamily="34" charset="-122"/>
                <a:ea typeface="微软雅黑" panose="020B0503020204020204" pitchFamily="34" charset="-122"/>
              </a:rPr>
              <a:t>科</a:t>
            </a:r>
            <a:r>
              <a:rPr lang="en-US" altLang="zh-CN" sz="3000" dirty="0" smtClean="0">
                <a:solidFill>
                  <a:srgbClr val="007A37"/>
                </a:solidFill>
                <a:latin typeface="微软雅黑" panose="020B0503020204020204" pitchFamily="34" charset="-122"/>
                <a:ea typeface="微软雅黑" panose="020B0503020204020204" pitchFamily="34" charset="-122"/>
              </a:rPr>
              <a:t>    </a:t>
            </a: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a:solidFill>
                  <a:srgbClr val="007A37"/>
                </a:solidFill>
                <a:latin typeface="微软雅黑" panose="020B0503020204020204" pitchFamily="34" charset="-122"/>
                <a:ea typeface="微软雅黑" panose="020B0503020204020204" pitchFamily="34" charset="-122"/>
              </a:rPr>
              <a:t>副主任</a:t>
            </a:r>
            <a:r>
              <a:rPr lang="zh-CN" altLang="en-US" dirty="0" smtClean="0">
                <a:solidFill>
                  <a:srgbClr val="007A37"/>
                </a:solidFill>
                <a:latin typeface="微软雅黑" panose="020B0503020204020204" pitchFamily="34" charset="-122"/>
                <a:ea typeface="微软雅黑" panose="020B0503020204020204" pitchFamily="34" charset="-122"/>
              </a:rPr>
              <a:t>医师</a:t>
            </a:r>
            <a:endParaRPr lang="en-US" altLang="zh-CN" dirty="0">
              <a:solidFill>
                <a:srgbClr val="007A37"/>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9622532" y="2566670"/>
            <a:ext cx="3752850" cy="1200329"/>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擅长妇产科常见病、多发病的诊治。熟练进行各种妇科计划生育手术等</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周一、周六</a:t>
            </a:r>
            <a:endParaRPr lang="zh-CN" altLang="en-US" sz="1600" dirty="0">
              <a:solidFill>
                <a:srgbClr val="007A37"/>
              </a:solidFill>
              <a:latin typeface="微软雅黑" panose="020B0503020204020204" pitchFamily="34" charset="-122"/>
              <a:ea typeface="微软雅黑" panose="020B0503020204020204" pitchFamily="34" charset="-122"/>
            </a:endParaRPr>
          </a:p>
        </p:txBody>
      </p:sp>
      <p:pic>
        <p:nvPicPr>
          <p:cNvPr id="13" name="Picture 2"/>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622854" y="153970"/>
            <a:ext cx="1561487" cy="23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26145" y="205518"/>
            <a:ext cx="2579224" cy="2169825"/>
          </a:xfrm>
          <a:prstGeom prst="rect">
            <a:avLst/>
          </a:prstGeom>
          <a:noFill/>
        </p:spPr>
        <p:txBody>
          <a:bodyPr wrap="square" rtlCol="0">
            <a:spAutoFit/>
          </a:bodyPr>
          <a:lstStyle/>
          <a:p>
            <a:r>
              <a:rPr lang="zh-CN" altLang="en-US" sz="4800" dirty="0">
                <a:solidFill>
                  <a:srgbClr val="007A37"/>
                </a:solidFill>
                <a:latin typeface="微软雅黑" panose="020B0503020204020204" pitchFamily="34" charset="-122"/>
                <a:ea typeface="微软雅黑" panose="020B0503020204020204" pitchFamily="34" charset="-122"/>
              </a:rPr>
              <a:t>崔守信</a:t>
            </a:r>
          </a:p>
          <a:p>
            <a:pPr marL="0" indent="0" eaLnBrk="1" hangingPunct="1">
              <a:lnSpc>
                <a:spcPct val="1500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心内科</a:t>
            </a:r>
            <a:r>
              <a:rPr lang="en-US" altLang="zh-CN" sz="3000" dirty="0" smtClean="0">
                <a:solidFill>
                  <a:srgbClr val="007A37"/>
                </a:solidFill>
                <a:latin typeface="微软雅黑" panose="020B0503020204020204" pitchFamily="34" charset="-122"/>
                <a:ea typeface="微软雅黑" panose="020B0503020204020204" pitchFamily="34" charset="-122"/>
              </a:rPr>
              <a:t>    </a:t>
            </a: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05508" y="2493516"/>
            <a:ext cx="4464496" cy="2308324"/>
          </a:xfrm>
          <a:prstGeom prst="rect">
            <a:avLst/>
          </a:prstGeom>
          <a:noFill/>
        </p:spPr>
        <p:txBody>
          <a:bodyPr wrap="square" rtlCol="0">
            <a:spAutoFit/>
          </a:bodyPr>
          <a:lstStyle/>
          <a:p>
            <a:pPr marL="0" indent="0" eaLnBrk="1" hangingPunct="1">
              <a:lnSpc>
                <a:spcPct val="150000"/>
              </a:lnSpc>
              <a:buNone/>
            </a:pPr>
            <a:r>
              <a:rPr lang="zh-CN" altLang="en-US" sz="1600" dirty="0" smtClean="0">
                <a:solidFill>
                  <a:srgbClr val="007A37"/>
                </a:solidFill>
                <a:latin typeface="微软雅黑" panose="020B0503020204020204" pitchFamily="34" charset="-122"/>
                <a:ea typeface="微软雅黑" panose="020B0503020204020204" pitchFamily="34" charset="-122"/>
              </a:rPr>
              <a:t>心内科副主任。</a:t>
            </a:r>
            <a:r>
              <a:rPr lang="en-US" altLang="zh-CN" sz="1600" dirty="0" smtClean="0">
                <a:solidFill>
                  <a:srgbClr val="007A37"/>
                </a:solidFill>
                <a:latin typeface="微软雅黑" panose="020B0503020204020204" pitchFamily="34" charset="-122"/>
                <a:ea typeface="微软雅黑" panose="020B0503020204020204" pitchFamily="34" charset="-122"/>
              </a:rPr>
              <a:t>1990</a:t>
            </a:r>
            <a:r>
              <a:rPr lang="zh-CN" altLang="en-US" sz="1600" dirty="0" smtClean="0">
                <a:solidFill>
                  <a:srgbClr val="007A37"/>
                </a:solidFill>
                <a:latin typeface="微软雅黑" panose="020B0503020204020204" pitchFamily="34" charset="-122"/>
                <a:ea typeface="微软雅黑" panose="020B0503020204020204" pitchFamily="34" charset="-122"/>
              </a:rPr>
              <a:t>年毕业于青岛医学院，从事内科临床工作三十余年，擅长内科</a:t>
            </a:r>
            <a:r>
              <a:rPr lang="zh-CN" altLang="en-US" sz="1600" dirty="0">
                <a:solidFill>
                  <a:srgbClr val="007A37"/>
                </a:solidFill>
                <a:latin typeface="微软雅黑" panose="020B0503020204020204" pitchFamily="34" charset="-122"/>
                <a:ea typeface="微软雅黑" panose="020B0503020204020204" pitchFamily="34" charset="-122"/>
              </a:rPr>
              <a:t>常见病、多发病的诊断和治疗，尤其在</a:t>
            </a:r>
            <a:r>
              <a:rPr lang="zh-CN" altLang="en-US" sz="1600" dirty="0" smtClean="0">
                <a:solidFill>
                  <a:srgbClr val="007A37"/>
                </a:solidFill>
                <a:latin typeface="微软雅黑" panose="020B0503020204020204" pitchFamily="34" charset="-122"/>
                <a:ea typeface="微软雅黑" panose="020B0503020204020204" pitchFamily="34" charset="-122"/>
              </a:rPr>
              <a:t>心内科疾病</a:t>
            </a:r>
            <a:r>
              <a:rPr lang="zh-CN" altLang="en-US" sz="1600" dirty="0">
                <a:solidFill>
                  <a:srgbClr val="007A37"/>
                </a:solidFill>
                <a:latin typeface="微软雅黑" panose="020B0503020204020204" pitchFamily="34" charset="-122"/>
                <a:ea typeface="微软雅黑" panose="020B0503020204020204" pitchFamily="34" charset="-122"/>
              </a:rPr>
              <a:t>的诊治</a:t>
            </a:r>
            <a:r>
              <a:rPr lang="zh-CN" altLang="en-US" sz="1600" dirty="0" smtClean="0">
                <a:solidFill>
                  <a:srgbClr val="007A37"/>
                </a:solidFill>
                <a:latin typeface="微软雅黑" panose="020B0503020204020204" pitchFamily="34" charset="-122"/>
                <a:ea typeface="微软雅黑" panose="020B0503020204020204" pitchFamily="34" charset="-122"/>
              </a:rPr>
              <a:t>方面更为突出。</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1600" b="1" dirty="0">
                <a:solidFill>
                  <a:srgbClr val="007A37"/>
                </a:solidFill>
                <a:latin typeface="微软雅黑" panose="020B0503020204020204" pitchFamily="34" charset="-122"/>
                <a:ea typeface="微软雅黑" panose="020B0503020204020204" pitchFamily="34" charset="-122"/>
              </a:rPr>
              <a:t>坐诊</a:t>
            </a:r>
            <a:r>
              <a:rPr lang="zh-CN" altLang="en-US" sz="1600" b="1" dirty="0" smtClean="0">
                <a:solidFill>
                  <a:srgbClr val="007A37"/>
                </a:solidFill>
                <a:latin typeface="微软雅黑" panose="020B0503020204020204" pitchFamily="34" charset="-122"/>
                <a:ea typeface="微软雅黑" panose="020B0503020204020204" pitchFamily="34" charset="-122"/>
              </a:rPr>
              <a:t>时间：周二下午、周三、周四、周五、</a:t>
            </a:r>
            <a:endParaRPr lang="en-US" altLang="zh-CN" sz="1600" b="1"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1600" b="1" dirty="0" smtClean="0">
                <a:solidFill>
                  <a:srgbClr val="007A37"/>
                </a:solidFill>
                <a:latin typeface="微软雅黑" panose="020B0503020204020204" pitchFamily="34" charset="-122"/>
                <a:ea typeface="微软雅黑" panose="020B0503020204020204" pitchFamily="34" charset="-122"/>
              </a:rPr>
              <a:t>周日下午</a:t>
            </a:r>
            <a:endParaRPr lang="en-US" altLang="zh-CN" sz="1600" b="1" dirty="0" smtClean="0">
              <a:solidFill>
                <a:srgbClr val="007A37"/>
              </a:solidFill>
              <a:latin typeface="微软雅黑" panose="020B0503020204020204" pitchFamily="34" charset="-122"/>
              <a:ea typeface="微软雅黑" panose="020B0503020204020204" pitchFamily="34" charset="-122"/>
            </a:endParaRPr>
          </a:p>
        </p:txBody>
      </p:sp>
      <p:pic>
        <p:nvPicPr>
          <p:cNvPr id="14" name="内容占位符 1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3073" y="190800"/>
            <a:ext cx="1562400" cy="2340000"/>
          </a:xfrm>
          <a:prstGeom prst="rect">
            <a:avLst/>
          </a:prstGeom>
          <a:noFill/>
          <a:ln w="9525">
            <a:noFill/>
            <a:miter lim="800000"/>
            <a:headEnd/>
            <a:tailEnd/>
          </a:ln>
        </p:spPr>
      </p:pic>
      <p:sp>
        <p:nvSpPr>
          <p:cNvPr id="21" name="TextBox 20"/>
          <p:cNvSpPr txBox="1"/>
          <p:nvPr/>
        </p:nvSpPr>
        <p:spPr>
          <a:xfrm>
            <a:off x="6732240" y="190800"/>
            <a:ext cx="2123816" cy="2169825"/>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昝彦生</a:t>
            </a:r>
            <a:endParaRPr lang="zh-CN" altLang="en-US" sz="48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3000" dirty="0">
                <a:solidFill>
                  <a:srgbClr val="007A37"/>
                </a:solidFill>
                <a:latin typeface="微软雅黑" panose="020B0503020204020204" pitchFamily="34" charset="-122"/>
                <a:ea typeface="微软雅黑" panose="020B0503020204020204" pitchFamily="34" charset="-122"/>
              </a:rPr>
              <a:t>心内</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a:lnSpc>
                <a:spcPct val="150000"/>
              </a:lnSpc>
            </a:pPr>
            <a:endParaRPr lang="en-US" altLang="zh-CN" sz="10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007A37"/>
                </a:solidFill>
                <a:latin typeface="微软雅黑" panose="020B0503020204020204" pitchFamily="34" charset="-122"/>
                <a:ea typeface="微软雅黑" panose="020B0503020204020204" pitchFamily="34" charset="-122"/>
              </a:rPr>
              <a:t>副主任</a:t>
            </a:r>
            <a:r>
              <a:rPr lang="zh-CN" altLang="en-US" dirty="0" smtClean="0">
                <a:solidFill>
                  <a:srgbClr val="007A37"/>
                </a:solidFill>
                <a:latin typeface="微软雅黑" panose="020B0503020204020204" pitchFamily="34" charset="-122"/>
                <a:ea typeface="微软雅黑" panose="020B0503020204020204" pitchFamily="34" charset="-122"/>
              </a:rPr>
              <a:t>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5076056" y="2493516"/>
            <a:ext cx="4474468" cy="2308324"/>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anose="020B0503020204020204" pitchFamily="34" charset="-122"/>
                <a:ea typeface="微软雅黑" panose="020B0503020204020204" pitchFamily="34" charset="-122"/>
              </a:rPr>
              <a:t>兼任山东省</a:t>
            </a:r>
            <a:r>
              <a:rPr lang="zh-CN" altLang="en-US" sz="1600" dirty="0">
                <a:solidFill>
                  <a:srgbClr val="007A37"/>
                </a:solidFill>
                <a:latin typeface="微软雅黑" panose="020B0503020204020204" pitchFamily="34" charset="-122"/>
                <a:ea typeface="微软雅黑" panose="020B0503020204020204" pitchFamily="34" charset="-122"/>
              </a:rPr>
              <a:t>疼痛</a:t>
            </a:r>
            <a:r>
              <a:rPr lang="zh-CN" altLang="en-US" sz="1600" dirty="0" smtClean="0">
                <a:solidFill>
                  <a:srgbClr val="007A37"/>
                </a:solidFill>
                <a:latin typeface="微软雅黑" panose="020B0503020204020204" pitchFamily="34" charset="-122"/>
                <a:ea typeface="微软雅黑" panose="020B0503020204020204" pitchFamily="34" charset="-122"/>
              </a:rPr>
              <a:t>医学会胸痛专业委员会常委等职。从事心内科</a:t>
            </a:r>
            <a:r>
              <a:rPr lang="zh-CN" altLang="en-US" sz="1600" dirty="0">
                <a:solidFill>
                  <a:srgbClr val="007A37"/>
                </a:solidFill>
                <a:latin typeface="微软雅黑" panose="020B0503020204020204" pitchFamily="34" charset="-122"/>
                <a:ea typeface="微软雅黑" panose="020B0503020204020204" pitchFamily="34" charset="-122"/>
              </a:rPr>
              <a:t>临床</a:t>
            </a:r>
            <a:r>
              <a:rPr lang="zh-CN" altLang="en-US" sz="1600" dirty="0" smtClean="0">
                <a:solidFill>
                  <a:srgbClr val="007A37"/>
                </a:solidFill>
                <a:latin typeface="微软雅黑" panose="020B0503020204020204" pitchFamily="34" charset="-122"/>
                <a:ea typeface="微软雅黑" panose="020B0503020204020204" pitchFamily="34" charset="-122"/>
              </a:rPr>
              <a:t>工作</a:t>
            </a:r>
            <a:r>
              <a:rPr lang="zh-CN" altLang="en-US" sz="1600" dirty="0">
                <a:solidFill>
                  <a:srgbClr val="007A37"/>
                </a:solidFill>
                <a:latin typeface="微软雅黑" panose="020B0503020204020204" pitchFamily="34" charset="-122"/>
                <a:ea typeface="微软雅黑" panose="020B0503020204020204" pitchFamily="34" charset="-122"/>
              </a:rPr>
              <a:t>十</a:t>
            </a:r>
            <a:r>
              <a:rPr lang="zh-CN" altLang="en-US" sz="1600" dirty="0" smtClean="0">
                <a:solidFill>
                  <a:srgbClr val="007A37"/>
                </a:solidFill>
                <a:latin typeface="微软雅黑" panose="020B0503020204020204" pitchFamily="34" charset="-122"/>
                <a:ea typeface="微软雅黑" panose="020B0503020204020204" pitchFamily="34" charset="-122"/>
              </a:rPr>
              <a:t>余年，擅长冠心病</a:t>
            </a:r>
            <a:r>
              <a:rPr lang="zh-CN" altLang="en-US" sz="1600" dirty="0">
                <a:solidFill>
                  <a:srgbClr val="007A37"/>
                </a:solidFill>
                <a:latin typeface="微软雅黑" panose="020B0503020204020204" pitchFamily="34" charset="-122"/>
                <a:ea typeface="微软雅黑" panose="020B0503020204020204" pitchFamily="34" charset="-122"/>
              </a:rPr>
              <a:t>、高血压病、心力衰竭、心律失常，心脏瓣膜病、</a:t>
            </a:r>
            <a:r>
              <a:rPr lang="zh-CN" altLang="en-US" sz="1600" dirty="0" smtClean="0">
                <a:solidFill>
                  <a:srgbClr val="007A37"/>
                </a:solidFill>
                <a:latin typeface="微软雅黑" panose="020B0503020204020204" pitchFamily="34" charset="-122"/>
                <a:ea typeface="微软雅黑" panose="020B0503020204020204" pitchFamily="34" charset="-122"/>
              </a:rPr>
              <a:t>心肌病的诊疗</a:t>
            </a:r>
            <a:r>
              <a:rPr lang="zh-CN" altLang="en-US" sz="1600" dirty="0">
                <a:solidFill>
                  <a:srgbClr val="007A37"/>
                </a:solidFill>
                <a:latin typeface="微软雅黑" panose="020B0503020204020204" pitchFamily="34" charset="-122"/>
                <a:ea typeface="微软雅黑" panose="020B0503020204020204" pitchFamily="34" charset="-122"/>
              </a:rPr>
              <a:t>。尤其擅长</a:t>
            </a:r>
            <a:r>
              <a:rPr lang="zh-CN" altLang="en-US" sz="1600" dirty="0" smtClean="0">
                <a:solidFill>
                  <a:srgbClr val="007A37"/>
                </a:solidFill>
                <a:latin typeface="微软雅黑" panose="020B0503020204020204" pitchFamily="34" charset="-122"/>
                <a:ea typeface="微软雅黑" panose="020B0503020204020204" pitchFamily="34" charset="-122"/>
              </a:rPr>
              <a:t>冠心病介入治疗，已</a:t>
            </a:r>
            <a:r>
              <a:rPr lang="zh-CN" altLang="en-US" sz="1600" dirty="0">
                <a:solidFill>
                  <a:srgbClr val="007A37"/>
                </a:solidFill>
                <a:latin typeface="微软雅黑" panose="020B0503020204020204" pitchFamily="34" charset="-122"/>
                <a:ea typeface="微软雅黑" panose="020B0503020204020204" pitchFamily="34" charset="-122"/>
              </a:rPr>
              <a:t>完成</a:t>
            </a:r>
            <a:r>
              <a:rPr lang="en-US" altLang="zh-CN" sz="1600" dirty="0">
                <a:solidFill>
                  <a:srgbClr val="007A37"/>
                </a:solidFill>
                <a:latin typeface="微软雅黑" panose="020B0503020204020204" pitchFamily="34" charset="-122"/>
                <a:ea typeface="微软雅黑" panose="020B0503020204020204" pitchFamily="34" charset="-122"/>
              </a:rPr>
              <a:t>700</a:t>
            </a:r>
            <a:r>
              <a:rPr lang="zh-CN" altLang="en-US" sz="1600" dirty="0" smtClean="0">
                <a:solidFill>
                  <a:srgbClr val="007A37"/>
                </a:solidFill>
                <a:latin typeface="微软雅黑" panose="020B0503020204020204" pitchFamily="34" charset="-122"/>
                <a:ea typeface="微软雅黑" panose="020B0503020204020204" pitchFamily="34" charset="-122"/>
              </a:rPr>
              <a:t>余例。</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a:t>
            </a:r>
            <a:r>
              <a:rPr lang="zh-CN" altLang="en-US" sz="1600" b="1" dirty="0" smtClean="0">
                <a:solidFill>
                  <a:srgbClr val="007A37"/>
                </a:solidFill>
                <a:latin typeface="微软雅黑" panose="020B0503020204020204" pitchFamily="34" charset="-122"/>
                <a:ea typeface="微软雅黑" panose="020B0503020204020204" pitchFamily="34" charset="-122"/>
              </a:rPr>
              <a:t>时间：周一、周四</a:t>
            </a:r>
            <a:endParaRPr lang="zh-CN" altLang="en-US" sz="1600" b="1" dirty="0">
              <a:solidFill>
                <a:srgbClr val="007A37"/>
              </a:solidFill>
            </a:endParaRPr>
          </a:p>
        </p:txBody>
      </p:sp>
      <p:pic>
        <p:nvPicPr>
          <p:cNvPr id="23" name="内容占位符 1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87616" y="190800"/>
            <a:ext cx="1561487" cy="2340000"/>
          </a:xfrm>
          <a:prstGeom prst="rect">
            <a:avLst/>
          </a:prstGeom>
          <a:noFill/>
          <a:ln w="9525">
            <a:noFill/>
            <a:miter lim="800000"/>
            <a:headEnd/>
            <a:tailEnd/>
          </a:ln>
        </p:spPr>
      </p:pic>
      <p:sp>
        <p:nvSpPr>
          <p:cNvPr id="11" name="TextBox 10"/>
          <p:cNvSpPr txBox="1"/>
          <p:nvPr/>
        </p:nvSpPr>
        <p:spPr>
          <a:xfrm>
            <a:off x="11315140" y="189259"/>
            <a:ext cx="2159544" cy="2169825"/>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王启波</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3000" dirty="0" smtClean="0">
                <a:solidFill>
                  <a:srgbClr val="007A37"/>
                </a:solidFill>
                <a:latin typeface="微软雅黑" panose="020B0503020204020204" pitchFamily="34" charset="-122"/>
                <a:ea typeface="微软雅黑" panose="020B0503020204020204" pitchFamily="34" charset="-122"/>
              </a:rPr>
              <a:t>呼吸</a:t>
            </a:r>
            <a:r>
              <a:rPr lang="zh-CN" altLang="en-US" sz="3000" dirty="0">
                <a:solidFill>
                  <a:srgbClr val="007A37"/>
                </a:solidFill>
                <a:latin typeface="微软雅黑" panose="020B0503020204020204" pitchFamily="34" charset="-122"/>
                <a:ea typeface="微软雅黑" panose="020B0503020204020204" pitchFamily="34" charset="-122"/>
              </a:rPr>
              <a:t>内科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a:lnSpc>
                <a:spcPct val="150000"/>
              </a:lnSpc>
            </a:pPr>
            <a:endParaRPr lang="en-US" altLang="zh-CN" sz="10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007A37"/>
                </a:solidFill>
                <a:latin typeface="微软雅黑" panose="020B0503020204020204" pitchFamily="34" charset="-122"/>
                <a:ea typeface="微软雅黑" panose="020B0503020204020204" pitchFamily="34" charset="-122"/>
              </a:rPr>
              <a:t>副主任</a:t>
            </a:r>
            <a:r>
              <a:rPr lang="zh-CN" altLang="en-US" dirty="0" smtClean="0">
                <a:solidFill>
                  <a:srgbClr val="007A37"/>
                </a:solidFill>
                <a:latin typeface="微软雅黑" panose="020B0503020204020204" pitchFamily="34" charset="-122"/>
                <a:ea typeface="微软雅黑" panose="020B0503020204020204" pitchFamily="34" charset="-122"/>
              </a:rPr>
              <a:t>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9730964" y="2565524"/>
            <a:ext cx="3780000" cy="1569660"/>
          </a:xfrm>
          <a:prstGeom prst="rect">
            <a:avLst/>
          </a:prstGeom>
          <a:noFill/>
        </p:spPr>
        <p:txBody>
          <a:bodyPr wrap="square" rtlCol="0">
            <a:spAutoFit/>
          </a:bodyPr>
          <a:lstStyle/>
          <a:p>
            <a:pPr marL="0" indent="0" eaLnBrk="1" hangingPunct="1">
              <a:lnSpc>
                <a:spcPct val="150000"/>
              </a:lnSpc>
              <a:buNone/>
            </a:pPr>
            <a:r>
              <a:rPr lang="zh-CN" altLang="en-US" sz="1600" dirty="0" smtClean="0">
                <a:solidFill>
                  <a:srgbClr val="007A37"/>
                </a:solidFill>
                <a:latin typeface="微软雅黑" panose="020B0503020204020204" pitchFamily="34" charset="-122"/>
                <a:ea typeface="微软雅黑" panose="020B0503020204020204" pitchFamily="34" charset="-122"/>
              </a:rPr>
              <a:t>呼吸内科副主任。对于</a:t>
            </a:r>
            <a:r>
              <a:rPr lang="zh-CN" altLang="en-US" sz="1600" dirty="0">
                <a:solidFill>
                  <a:srgbClr val="007A37"/>
                </a:solidFill>
                <a:latin typeface="微软雅黑" panose="020B0503020204020204" pitchFamily="34" charset="-122"/>
                <a:ea typeface="微软雅黑" panose="020B0503020204020204" pitchFamily="34" charset="-122"/>
              </a:rPr>
              <a:t>慢阻肺、肺部感染、支气管哮喘、慢性咳嗽、肺癌等呼吸系统疾病的</a:t>
            </a:r>
            <a:r>
              <a:rPr lang="zh-CN" altLang="en-US" sz="1600" dirty="0" smtClean="0">
                <a:solidFill>
                  <a:srgbClr val="007A37"/>
                </a:solidFill>
                <a:latin typeface="微软雅黑" panose="020B0503020204020204" pitchFamily="34" charset="-122"/>
                <a:ea typeface="微软雅黑" panose="020B0503020204020204" pitchFamily="34" charset="-122"/>
              </a:rPr>
              <a:t>诊疗具有</a:t>
            </a:r>
            <a:r>
              <a:rPr lang="zh-CN" altLang="en-US" sz="1600" dirty="0">
                <a:solidFill>
                  <a:srgbClr val="007A37"/>
                </a:solidFill>
                <a:latin typeface="微软雅黑" panose="020B0503020204020204" pitchFamily="34" charset="-122"/>
                <a:ea typeface="微软雅黑" panose="020B0503020204020204" pitchFamily="34" charset="-122"/>
              </a:rPr>
              <a:t>丰富的临床经验</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坐诊时间：</a:t>
            </a:r>
            <a:r>
              <a:rPr lang="zh-CN" altLang="en-US" sz="1600" b="1" dirty="0" smtClean="0">
                <a:solidFill>
                  <a:srgbClr val="007A37"/>
                </a:solidFill>
                <a:latin typeface="微软雅黑" panose="020B0503020204020204" pitchFamily="34" charset="-122"/>
                <a:ea typeface="微软雅黑" panose="020B0503020204020204" pitchFamily="34" charset="-122"/>
              </a:rPr>
              <a:t>周四</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3" name="内容占位符 13"/>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731420" y="190800"/>
            <a:ext cx="1561487" cy="23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33700" y="189259"/>
            <a:ext cx="2159544" cy="2169825"/>
          </a:xfrm>
          <a:prstGeom prst="rect">
            <a:avLst/>
          </a:prstGeom>
          <a:noFill/>
        </p:spPr>
        <p:txBody>
          <a:bodyPr wrap="square" rtlCol="0">
            <a:spAutoFit/>
          </a:bodyPr>
          <a:lstStyle/>
          <a:p>
            <a:r>
              <a:rPr lang="zh-CN" altLang="en-US" sz="4800" dirty="0">
                <a:solidFill>
                  <a:srgbClr val="007A37"/>
                </a:solidFill>
                <a:latin typeface="微软雅黑" panose="020B0503020204020204" pitchFamily="34" charset="-122"/>
                <a:ea typeface="微软雅黑" panose="020B0503020204020204" pitchFamily="34" charset="-122"/>
              </a:rPr>
              <a:t>周胜红</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中医</a:t>
            </a:r>
            <a:r>
              <a:rPr lang="zh-CN" altLang="en-US" sz="3000" dirty="0">
                <a:solidFill>
                  <a:srgbClr val="007A37"/>
                </a:solidFill>
                <a:latin typeface="微软雅黑" panose="020B0503020204020204" pitchFamily="34" charset="-122"/>
                <a:ea typeface="微软雅黑" panose="020B0503020204020204" pitchFamily="34" charset="-122"/>
              </a:rPr>
              <a:t>内科</a:t>
            </a:r>
            <a:r>
              <a:rPr lang="en-US" altLang="zh-CN" sz="3000" dirty="0">
                <a:solidFill>
                  <a:srgbClr val="007A37"/>
                </a:solidFill>
                <a:latin typeface="微软雅黑" panose="020B0503020204020204" pitchFamily="34" charset="-122"/>
                <a:ea typeface="微软雅黑" panose="020B0503020204020204" pitchFamily="34" charset="-122"/>
              </a:rPr>
              <a:t>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10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49524" y="2565524"/>
            <a:ext cx="4248472" cy="1569660"/>
          </a:xfrm>
          <a:prstGeom prst="rect">
            <a:avLst/>
          </a:prstGeom>
          <a:noFill/>
        </p:spPr>
        <p:txBody>
          <a:bodyPr wrap="square" rtlCol="0">
            <a:spAutoFit/>
          </a:bodyPr>
          <a:lstStyle/>
          <a:p>
            <a:pPr marL="0" indent="0" eaLnBrk="1" hangingPunct="1">
              <a:lnSpc>
                <a:spcPct val="150000"/>
              </a:lnSpc>
              <a:buNone/>
            </a:pPr>
            <a:r>
              <a:rPr lang="zh-CN" altLang="zh-CN" sz="1600" dirty="0">
                <a:solidFill>
                  <a:srgbClr val="007A37"/>
                </a:solidFill>
                <a:latin typeface="微软雅黑" panose="020B0503020204020204" pitchFamily="34" charset="-122"/>
                <a:ea typeface="微软雅黑" panose="020B0503020204020204" pitchFamily="34" charset="-122"/>
              </a:rPr>
              <a:t>师承于著名中医药呼吸病学专家陶凯教授，熟练掌握中西医结合治疗呼吸系统</a:t>
            </a:r>
            <a:r>
              <a:rPr lang="zh-CN" altLang="zh-CN" sz="1600" dirty="0" smtClean="0">
                <a:solidFill>
                  <a:srgbClr val="007A37"/>
                </a:solidFill>
                <a:latin typeface="微软雅黑" panose="020B0503020204020204" pitchFamily="34" charset="-122"/>
                <a:ea typeface="微软雅黑" panose="020B0503020204020204" pitchFamily="34" charset="-122"/>
              </a:rPr>
              <a:t>常见病、</a:t>
            </a:r>
            <a:r>
              <a:rPr lang="zh-CN" altLang="zh-CN" sz="1600" dirty="0">
                <a:solidFill>
                  <a:srgbClr val="007A37"/>
                </a:solidFill>
                <a:latin typeface="微软雅黑" panose="020B0503020204020204" pitchFamily="34" charset="-122"/>
                <a:ea typeface="微软雅黑" panose="020B0503020204020204" pitchFamily="34" charset="-122"/>
              </a:rPr>
              <a:t>多发病的诊断和治疗</a:t>
            </a:r>
            <a:r>
              <a:rPr lang="zh-CN" altLang="zh-CN"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：周二上午、周四下午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5" name="Picture 3" descr="D:\06-科室及医生简介\02-医生证件照(已标记)\中医内科副主任医师—周胜红.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981" y="190800"/>
            <a:ext cx="1561487" cy="2340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712871" y="169551"/>
            <a:ext cx="2261589" cy="2169825"/>
          </a:xfrm>
          <a:prstGeom prst="rect">
            <a:avLst/>
          </a:prstGeom>
          <a:noFill/>
        </p:spPr>
        <p:txBody>
          <a:bodyPr wrap="square" rtlCol="0">
            <a:spAutoFit/>
          </a:bodyPr>
          <a:lstStyle/>
          <a:p>
            <a:pPr marL="0" indent="0" eaLnBrk="1" hangingPunct="1">
              <a:buNone/>
            </a:pPr>
            <a:r>
              <a:rPr lang="zh-CN" altLang="en-US" sz="4800" dirty="0">
                <a:solidFill>
                  <a:srgbClr val="007A37"/>
                </a:solidFill>
                <a:latin typeface="微软雅黑" panose="020B0503020204020204" pitchFamily="34" charset="-122"/>
                <a:ea typeface="微软雅黑" panose="020B0503020204020204" pitchFamily="34" charset="-122"/>
              </a:rPr>
              <a:t>张秉芬</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中医内科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10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副</a:t>
            </a:r>
            <a:r>
              <a:rPr lang="zh-CN" altLang="en-US" dirty="0">
                <a:solidFill>
                  <a:srgbClr val="007A37"/>
                </a:solidFill>
                <a:latin typeface="微软雅黑" panose="020B0503020204020204" pitchFamily="34" charset="-122"/>
                <a:ea typeface="微软雅黑" panose="020B0503020204020204" pitchFamily="34" charset="-122"/>
              </a:rPr>
              <a:t>主任医师</a:t>
            </a:r>
          </a:p>
        </p:txBody>
      </p:sp>
      <p:sp>
        <p:nvSpPr>
          <p:cNvPr id="17" name="TextBox 16"/>
          <p:cNvSpPr txBox="1"/>
          <p:nvPr/>
        </p:nvSpPr>
        <p:spPr>
          <a:xfrm>
            <a:off x="5086028" y="2545550"/>
            <a:ext cx="3829685" cy="1569660"/>
          </a:xfrm>
          <a:prstGeom prst="rect">
            <a:avLst/>
          </a:prstGeom>
          <a:noFill/>
        </p:spPr>
        <p:txBody>
          <a:bodyPr wrap="square" rtlCol="0">
            <a:spAutoFit/>
          </a:bodyPr>
          <a:lstStyle/>
          <a:p>
            <a:pPr>
              <a:lnSpc>
                <a:spcPct val="150000"/>
              </a:lnSpc>
            </a:pPr>
            <a:r>
              <a:rPr lang="zh-CN" altLang="zh-CN" sz="1600" dirty="0">
                <a:solidFill>
                  <a:srgbClr val="007A37"/>
                </a:solidFill>
                <a:latin typeface="微软雅黑" panose="020B0503020204020204" pitchFamily="34" charset="-122"/>
                <a:ea typeface="微软雅黑" panose="020B0503020204020204" pitchFamily="34" charset="-122"/>
              </a:rPr>
              <a:t>擅长肺间质纤维化、支气管炎、支气管哮喘、慢性阻塞性肺疾病、肺部结节等的中西医诊断和治疗</a:t>
            </a:r>
            <a:r>
              <a:rPr lang="zh-CN" altLang="zh-CN"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a:t>
            </a:r>
            <a:r>
              <a:rPr lang="zh-CN" altLang="en-US" sz="1600" b="1" dirty="0" smtClean="0">
                <a:solidFill>
                  <a:srgbClr val="007A37"/>
                </a:solidFill>
                <a:latin typeface="微软雅黑" panose="020B0503020204020204" pitchFamily="34" charset="-122"/>
                <a:ea typeface="微软雅黑" panose="020B0503020204020204" pitchFamily="34" charset="-122"/>
              </a:rPr>
              <a:t>时间：周三上午、周六下午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8" name="Picture 2" descr="D:\06-科室及医生简介\02-医生证件照(已标记)\中医内科副主任医师—张秉芬.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6847"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1167155" y="190800"/>
            <a:ext cx="2232248"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王营营</a:t>
            </a:r>
            <a:endParaRPr lang="zh-CN" altLang="en-US"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中医</a:t>
            </a:r>
            <a:r>
              <a:rPr lang="zh-CN" altLang="en-US" sz="3000" dirty="0" smtClean="0">
                <a:solidFill>
                  <a:srgbClr val="007A37"/>
                </a:solidFill>
                <a:latin typeface="微软雅黑" panose="020B0503020204020204" pitchFamily="34" charset="-122"/>
                <a:ea typeface="微软雅黑" panose="020B0503020204020204" pitchFamily="34" charset="-122"/>
              </a:rPr>
              <a:t>内科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a:solidFill>
                  <a:srgbClr val="007A37"/>
                </a:solidFill>
                <a:latin typeface="微软雅黑" panose="020B0503020204020204" pitchFamily="34" charset="-122"/>
                <a:ea typeface="微软雅黑" panose="020B0503020204020204" pitchFamily="34" charset="-122"/>
              </a:rPr>
              <a:t>副主任</a:t>
            </a:r>
            <a:r>
              <a:rPr lang="zh-CN" altLang="en-US" dirty="0" smtClean="0">
                <a:solidFill>
                  <a:srgbClr val="007A37"/>
                </a:solidFill>
                <a:latin typeface="微软雅黑" panose="020B0503020204020204" pitchFamily="34" charset="-122"/>
                <a:ea typeface="微软雅黑" panose="020B0503020204020204" pitchFamily="34" charset="-122"/>
              </a:rPr>
              <a:t>医师</a:t>
            </a:r>
            <a:endParaRPr lang="en-US" altLang="zh-CN" dirty="0">
              <a:solidFill>
                <a:srgbClr val="007A37"/>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550524" y="2570748"/>
            <a:ext cx="4176464"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中医内科副主任，医学硕士，擅长中西并用治疗心肺系统常见、疑难疾病。同时，在肿瘤、内分泌、风湿免疫等疾病的中西医结合治疗方面有丰富经验</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坐诊时间：周四上午、周五上午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9" name="Picture 2"/>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556414"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712871" y="169551"/>
            <a:ext cx="2261589"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李春艳</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中医内科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10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副</a:t>
            </a:r>
            <a:r>
              <a:rPr lang="zh-CN" altLang="en-US" dirty="0">
                <a:solidFill>
                  <a:srgbClr val="007A37"/>
                </a:solidFill>
                <a:latin typeface="微软雅黑" panose="020B0503020204020204" pitchFamily="34" charset="-122"/>
                <a:ea typeface="微软雅黑" panose="020B0503020204020204" pitchFamily="34" charset="-122"/>
              </a:rPr>
              <a:t>主任医师</a:t>
            </a:r>
          </a:p>
        </p:txBody>
      </p:sp>
      <p:sp>
        <p:nvSpPr>
          <p:cNvPr id="17" name="TextBox 16"/>
          <p:cNvSpPr txBox="1"/>
          <p:nvPr/>
        </p:nvSpPr>
        <p:spPr>
          <a:xfrm>
            <a:off x="4942012" y="2545550"/>
            <a:ext cx="4536504" cy="1938992"/>
          </a:xfrm>
          <a:prstGeom prst="rect">
            <a:avLst/>
          </a:prstGeom>
          <a:noFill/>
        </p:spPr>
        <p:txBody>
          <a:bodyPr wrap="square" rtlCol="0">
            <a:spAutoFit/>
          </a:bodyPr>
          <a:lstStyle/>
          <a:p>
            <a:pPr marL="0" indent="0">
              <a:lnSpc>
                <a:spcPct val="150000"/>
              </a:lnSpc>
              <a:buNone/>
            </a:pPr>
            <a:r>
              <a:rPr lang="zh-CN" altLang="en-US" sz="1600" dirty="0">
                <a:solidFill>
                  <a:srgbClr val="007A37"/>
                </a:solidFill>
                <a:latin typeface="微软雅黑" panose="020B0503020204020204" pitchFamily="34" charset="-122"/>
                <a:ea typeface="微软雅黑" panose="020B0503020204020204" pitchFamily="34" charset="-122"/>
              </a:rPr>
              <a:t>擅长中医治疗间质性肺病，慢性阻塞性肺病，支气管扩张，哮喘，慢支，反复呼吸道感染，中风后遗症、脾胃功能失调、月经不调、青春痘、关节腰腿疼及亚健康状态的中药治疗</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坐诊时间：周二下午、周六上午</a:t>
            </a:r>
            <a:endParaRPr lang="en-US" altLang="zh-CN" sz="1600" b="1" dirty="0" smtClean="0">
              <a:solidFill>
                <a:srgbClr val="007A37"/>
              </a:solidFill>
              <a:latin typeface="微软雅黑" panose="020B0503020204020204" pitchFamily="34" charset="-122"/>
              <a:ea typeface="微软雅黑" panose="020B0503020204020204" pitchFamily="34" charset="-122"/>
            </a:endParaRPr>
          </a:p>
        </p:txBody>
      </p:sp>
      <p:pic>
        <p:nvPicPr>
          <p:cNvPr id="18"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46847"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1278716" y="190800"/>
            <a:ext cx="2232248"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黄敬</a:t>
            </a:r>
            <a:endParaRPr lang="zh-CN" altLang="en-US"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肾内</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a:solidFill>
                  <a:srgbClr val="007A37"/>
                </a:solidFill>
                <a:latin typeface="微软雅黑" panose="020B0503020204020204" pitchFamily="34" charset="-122"/>
                <a:ea typeface="微软雅黑" panose="020B0503020204020204" pitchFamily="34" charset="-122"/>
              </a:rPr>
              <a:t>副主任</a:t>
            </a:r>
            <a:r>
              <a:rPr lang="zh-CN" altLang="en-US" dirty="0" smtClean="0">
                <a:solidFill>
                  <a:srgbClr val="007A37"/>
                </a:solidFill>
                <a:latin typeface="微软雅黑" panose="020B0503020204020204" pitchFamily="34" charset="-122"/>
                <a:ea typeface="微软雅黑" panose="020B0503020204020204" pitchFamily="34" charset="-122"/>
              </a:rPr>
              <a:t>医师</a:t>
            </a:r>
            <a:endParaRPr lang="en-US" altLang="zh-CN" dirty="0">
              <a:solidFill>
                <a:srgbClr val="007A37"/>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662085" y="2566800"/>
            <a:ext cx="3848879"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肾内科副主任，医学硕士。对各种原发性肾脏病以及各种肾小球肾炎、糖尿病肾病、急慢性肾衰竭及尿路感染的诊疗有相关</a:t>
            </a:r>
            <a:r>
              <a:rPr lang="zh-CN" altLang="en-US" sz="1600" dirty="0" smtClean="0">
                <a:solidFill>
                  <a:srgbClr val="007A37"/>
                </a:solidFill>
                <a:latin typeface="微软雅黑" panose="020B0503020204020204" pitchFamily="34" charset="-122"/>
                <a:ea typeface="微软雅黑" panose="020B0503020204020204" pitchFamily="34" charset="-122"/>
              </a:rPr>
              <a:t>临床经验。</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坐诊时间：</a:t>
            </a:r>
            <a:r>
              <a:rPr lang="zh-CN" altLang="en-US" sz="1600" b="1" dirty="0" smtClean="0">
                <a:solidFill>
                  <a:srgbClr val="007A37"/>
                </a:solidFill>
                <a:latin typeface="微软雅黑" panose="020B0503020204020204" pitchFamily="34" charset="-122"/>
                <a:ea typeface="微软雅黑" panose="020B0503020204020204" pitchFamily="34" charset="-122"/>
              </a:rPr>
              <a:t>周四上午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9" name="Picture 2"/>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67975" y="191284"/>
            <a:ext cx="1562400" cy="23390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204233" y="179675"/>
            <a:ext cx="2305731" cy="2169825"/>
          </a:xfrm>
          <a:prstGeom prst="rect">
            <a:avLst/>
          </a:prstGeom>
          <a:noFill/>
        </p:spPr>
        <p:txBody>
          <a:bodyPr wrap="square" rtlCol="0">
            <a:spAutoFit/>
          </a:bodyPr>
          <a:lstStyle/>
          <a:p>
            <a:pPr marL="0" indent="0" eaLnBrk="1" hangingPunct="1">
              <a:buNone/>
            </a:pPr>
            <a:r>
              <a:rPr lang="zh-CN" altLang="en-US" sz="4800" dirty="0">
                <a:solidFill>
                  <a:srgbClr val="007A37"/>
                </a:solidFill>
                <a:latin typeface="微软雅黑" panose="020B0503020204020204" pitchFamily="34" charset="-122"/>
                <a:ea typeface="微软雅黑" panose="020B0503020204020204" pitchFamily="34" charset="-122"/>
              </a:rPr>
              <a:t>李国杰</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普外科</a:t>
            </a:r>
            <a:r>
              <a:rPr lang="en-US" altLang="zh-CN" sz="3000" dirty="0" smtClean="0">
                <a:solidFill>
                  <a:srgbClr val="007A37"/>
                </a:solidFill>
                <a:latin typeface="微软雅黑" panose="020B0503020204020204" pitchFamily="34" charset="-122"/>
                <a:ea typeface="微软雅黑" panose="020B0503020204020204" pitchFamily="34" charset="-122"/>
              </a:rPr>
              <a:t>    </a:t>
            </a:r>
          </a:p>
          <a:p>
            <a:pPr marL="0" indent="0" eaLnBrk="1" hangingPunct="1">
              <a:lnSpc>
                <a:spcPct val="150000"/>
              </a:lnSpc>
              <a:buNone/>
            </a:pPr>
            <a:endParaRPr lang="en-US" altLang="zh-CN" sz="8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en-US" altLang="zh-CN" dirty="0">
              <a:solidFill>
                <a:srgbClr val="007A37"/>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533523" y="2563984"/>
            <a:ext cx="3976441" cy="1200329"/>
          </a:xfrm>
          <a:prstGeom prst="rect">
            <a:avLst/>
          </a:prstGeom>
          <a:noFill/>
        </p:spPr>
        <p:txBody>
          <a:bodyPr wrap="square" rtlCol="0">
            <a:spAutoFit/>
          </a:bodyPr>
          <a:lstStyle/>
          <a:p>
            <a:pPr marL="0" indent="0" eaLnBrk="1" hangingPunct="1">
              <a:lnSpc>
                <a:spcPct val="150000"/>
              </a:lnSpc>
              <a:buNone/>
            </a:pPr>
            <a:r>
              <a:rPr lang="zh-CN" altLang="zh-CN" sz="1600" dirty="0">
                <a:solidFill>
                  <a:srgbClr val="007A37"/>
                </a:solidFill>
                <a:latin typeface="微软雅黑" panose="020B0503020204020204" pitchFamily="34" charset="-122"/>
                <a:ea typeface="微软雅黑" panose="020B0503020204020204" pitchFamily="34" charset="-122"/>
              </a:rPr>
              <a:t>擅长腹外疝、胃肠外科、肛肠外科手术</a:t>
            </a:r>
            <a:r>
              <a:rPr lang="zh-CN" altLang="zh-CN"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1600" b="1" dirty="0">
                <a:solidFill>
                  <a:srgbClr val="007A37"/>
                </a:solidFill>
                <a:latin typeface="微软雅黑" panose="020B0503020204020204" pitchFamily="34" charset="-122"/>
                <a:ea typeface="微软雅黑" panose="020B0503020204020204" pitchFamily="34" charset="-122"/>
              </a:rPr>
              <a:t>坐诊</a:t>
            </a:r>
            <a:r>
              <a:rPr lang="zh-CN" altLang="en-US" sz="1600" b="1" dirty="0" smtClean="0">
                <a:solidFill>
                  <a:srgbClr val="007A37"/>
                </a:solidFill>
                <a:latin typeface="微软雅黑" panose="020B0503020204020204" pitchFamily="34" charset="-122"/>
                <a:ea typeface="微软雅黑" panose="020B0503020204020204" pitchFamily="34" charset="-122"/>
              </a:rPr>
              <a:t>时间：周一下午、周四、周五下午、周六、周日</a:t>
            </a:r>
            <a:endParaRPr lang="zh-CN" altLang="zh-CN" sz="1600" b="1" dirty="0">
              <a:solidFill>
                <a:srgbClr val="007A37"/>
              </a:solidFill>
              <a:latin typeface="微软雅黑" panose="020B0503020204020204" pitchFamily="34" charset="-122"/>
              <a:ea typeface="微软雅黑" panose="020B0503020204020204" pitchFamily="34" charset="-122"/>
            </a:endParaRPr>
          </a:p>
        </p:txBody>
      </p:sp>
      <p:pic>
        <p:nvPicPr>
          <p:cNvPr id="21" name="Picture 2" descr="D:\06-科室及医生简介\02-医生证件照(已标记)\外二科副主任医师—李国杰.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531"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95039" y="189260"/>
            <a:ext cx="2595445" cy="2169825"/>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刘玉娟</a:t>
            </a:r>
            <a:endParaRPr lang="zh-CN" altLang="en-US"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中医科</a:t>
            </a:r>
            <a:r>
              <a:rPr lang="en-US" altLang="zh-CN" sz="3000" dirty="0">
                <a:solidFill>
                  <a:srgbClr val="007A37"/>
                </a:solidFill>
                <a:latin typeface="微软雅黑" panose="020B0503020204020204" pitchFamily="34" charset="-122"/>
                <a:ea typeface="微软雅黑" panose="020B0503020204020204" pitchFamily="34" charset="-122"/>
              </a:rPr>
              <a:t>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8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副主任医师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942012" y="2598708"/>
            <a:ext cx="4464496"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从事中医</a:t>
            </a:r>
            <a:r>
              <a:rPr lang="zh-CN" altLang="en-US" sz="1600" dirty="0" smtClean="0">
                <a:solidFill>
                  <a:srgbClr val="007A37"/>
                </a:solidFill>
                <a:latin typeface="微软雅黑" panose="020B0503020204020204" pitchFamily="34" charset="-122"/>
                <a:ea typeface="微软雅黑" panose="020B0503020204020204" pitchFamily="34" charset="-122"/>
              </a:rPr>
              <a:t>临床二十余年</a:t>
            </a:r>
            <a:r>
              <a:rPr lang="zh-CN" altLang="en-US" sz="1600" dirty="0">
                <a:solidFill>
                  <a:srgbClr val="007A37"/>
                </a:solidFill>
                <a:latin typeface="微软雅黑" panose="020B0503020204020204" pitchFamily="34" charset="-122"/>
                <a:ea typeface="微软雅黑" panose="020B0503020204020204" pitchFamily="34" charset="-122"/>
              </a:rPr>
              <a:t>。被济南市卫健局评为基层名中医。擅长运用中医药辩证</a:t>
            </a:r>
            <a:r>
              <a:rPr lang="zh-CN" altLang="en-US" sz="1600" dirty="0" smtClean="0">
                <a:solidFill>
                  <a:srgbClr val="007A37"/>
                </a:solidFill>
                <a:latin typeface="微软雅黑" panose="020B0503020204020204" pitchFamily="34" charset="-122"/>
                <a:ea typeface="微软雅黑" panose="020B0503020204020204" pitchFamily="34" charset="-122"/>
              </a:rPr>
              <a:t>治疗消化系统疾病、呼吸系统疾病、泌尿系统疾病以及妇科疾病等。</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a:t>
            </a:r>
            <a:r>
              <a:rPr lang="zh-CN" altLang="en-US" sz="1600" b="1" dirty="0" smtClean="0">
                <a:solidFill>
                  <a:srgbClr val="007A37"/>
                </a:solidFill>
                <a:latin typeface="微软雅黑" panose="020B0503020204020204" pitchFamily="34" charset="-122"/>
                <a:ea typeface="微软雅黑" panose="020B0503020204020204" pitchFamily="34" charset="-122"/>
              </a:rPr>
              <a:t>时间：周一、周二、周三、周四、周日</a:t>
            </a:r>
            <a:endParaRPr lang="zh-CN" altLang="zh-CN" sz="1600" b="1" dirty="0">
              <a:solidFill>
                <a:srgbClr val="007A37"/>
              </a:solidFill>
              <a:latin typeface="微软雅黑" panose="020B0503020204020204" pitchFamily="34" charset="-122"/>
              <a:ea typeface="微软雅黑" panose="020B0503020204020204" pitchFamily="34" charset="-122"/>
            </a:endParaRPr>
          </a:p>
        </p:txBody>
      </p:sp>
      <p:pic>
        <p:nvPicPr>
          <p:cNvPr id="12" name="内容占位符 13"/>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14020" y="190800"/>
            <a:ext cx="1562400" cy="2340000"/>
          </a:xfrm>
          <a:prstGeom prst="rect">
            <a:avLst/>
          </a:prstGeom>
          <a:noFill/>
          <a:ln w="9525">
            <a:noFill/>
            <a:miter lim="800000"/>
            <a:headEnd/>
            <a:tailEnd/>
          </a:ln>
        </p:spPr>
      </p:pic>
      <p:sp>
        <p:nvSpPr>
          <p:cNvPr id="16" name="TextBox 15"/>
          <p:cNvSpPr txBox="1"/>
          <p:nvPr/>
        </p:nvSpPr>
        <p:spPr>
          <a:xfrm>
            <a:off x="2061692" y="179675"/>
            <a:ext cx="2736304" cy="2169825"/>
          </a:xfrm>
          <a:prstGeom prst="rect">
            <a:avLst/>
          </a:prstGeom>
          <a:noFill/>
        </p:spPr>
        <p:txBody>
          <a:bodyPr wrap="square" rtlCol="0">
            <a:spAutoFit/>
          </a:bodyPr>
          <a:lstStyle/>
          <a:p>
            <a:r>
              <a:rPr lang="zh-CN" altLang="en-US" sz="4800" dirty="0">
                <a:solidFill>
                  <a:srgbClr val="007A37"/>
                </a:solidFill>
                <a:latin typeface="微软雅黑" panose="020B0503020204020204" pitchFamily="34" charset="-122"/>
                <a:ea typeface="微软雅黑" panose="020B0503020204020204" pitchFamily="34" charset="-122"/>
              </a:rPr>
              <a:t>张传科</a:t>
            </a: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中医科</a:t>
            </a:r>
            <a:r>
              <a:rPr lang="en-US" altLang="zh-CN" sz="3000" dirty="0">
                <a:solidFill>
                  <a:srgbClr val="007A37"/>
                </a:solidFill>
                <a:latin typeface="微软雅黑" panose="020B0503020204020204" pitchFamily="34" charset="-122"/>
                <a:ea typeface="微软雅黑" panose="020B0503020204020204" pitchFamily="34" charset="-122"/>
              </a:rPr>
              <a:t>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8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41161" y="2565524"/>
            <a:ext cx="4333806" cy="1938992"/>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anose="020B0503020204020204" pitchFamily="34" charset="-122"/>
                <a:ea typeface="微软雅黑" panose="020B0503020204020204" pitchFamily="34" charset="-122"/>
              </a:rPr>
              <a:t>中医科主任</a:t>
            </a:r>
            <a:r>
              <a:rPr lang="zh-CN" altLang="en-US" sz="1600" dirty="0">
                <a:solidFill>
                  <a:srgbClr val="007A37"/>
                </a:solidFill>
                <a:latin typeface="微软雅黑" panose="020B0503020204020204" pitchFamily="34" charset="-122"/>
                <a:ea typeface="微软雅黑" panose="020B0503020204020204" pitchFamily="34" charset="-122"/>
              </a:rPr>
              <a:t>。擅长中医、中西医结合治疗内分泌代谢性疾病</a:t>
            </a:r>
            <a:r>
              <a:rPr lang="zh-CN" altLang="en-US" sz="1600" dirty="0" smtClean="0">
                <a:solidFill>
                  <a:srgbClr val="007A37"/>
                </a:solidFill>
                <a:latin typeface="微软雅黑" panose="020B0503020204020204" pitchFamily="34" charset="-122"/>
                <a:ea typeface="微软雅黑" panose="020B0503020204020204" pitchFamily="34" charset="-122"/>
              </a:rPr>
              <a:t>、消化系统疾病、</a:t>
            </a:r>
            <a:r>
              <a:rPr lang="zh-CN" altLang="en-US" sz="1600" dirty="0">
                <a:solidFill>
                  <a:srgbClr val="007A37"/>
                </a:solidFill>
                <a:latin typeface="微软雅黑" panose="020B0503020204020204" pitchFamily="34" charset="-122"/>
                <a:ea typeface="微软雅黑" panose="020B0503020204020204" pitchFamily="34" charset="-122"/>
              </a:rPr>
              <a:t>心脑血管病以及湿疹、带状疱疹、荨麻疹，</a:t>
            </a:r>
            <a:r>
              <a:rPr lang="zh-CN" altLang="en-US" sz="1600" dirty="0" smtClean="0">
                <a:solidFill>
                  <a:srgbClr val="007A37"/>
                </a:solidFill>
                <a:latin typeface="微软雅黑" panose="020B0503020204020204" pitchFamily="34" charset="-122"/>
                <a:ea typeface="微软雅黑" panose="020B0503020204020204" pitchFamily="34" charset="-122"/>
              </a:rPr>
              <a:t>小儿内科、哮喘、妇科疾病</a:t>
            </a:r>
            <a:r>
              <a:rPr lang="zh-CN" altLang="en-US" sz="1600" dirty="0">
                <a:solidFill>
                  <a:srgbClr val="007A37"/>
                </a:solidFill>
                <a:latin typeface="微软雅黑" panose="020B0503020204020204" pitchFamily="34" charset="-122"/>
                <a:ea typeface="微软雅黑" panose="020B0503020204020204" pitchFamily="34" charset="-122"/>
              </a:rPr>
              <a:t>等常见病、疑难杂症。</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a:t>
            </a:r>
            <a:r>
              <a:rPr lang="zh-CN" altLang="en-US" sz="1600" b="1" dirty="0" smtClean="0">
                <a:solidFill>
                  <a:srgbClr val="007A37"/>
                </a:solidFill>
                <a:latin typeface="微软雅黑" panose="020B0503020204020204" pitchFamily="34" charset="-122"/>
                <a:ea typeface="微软雅黑" panose="020B0503020204020204" pitchFamily="34" charset="-122"/>
              </a:rPr>
              <a:t>时间：周一、周二、周四、周五、周六</a:t>
            </a:r>
            <a:endParaRPr lang="zh-CN" altLang="zh-CN" sz="1600" b="1" dirty="0">
              <a:solidFill>
                <a:srgbClr val="007A37"/>
              </a:solidFill>
              <a:latin typeface="微软雅黑" panose="020B0503020204020204" pitchFamily="34" charset="-122"/>
              <a:ea typeface="微软雅黑" panose="020B0503020204020204" pitchFamily="34" charset="-122"/>
            </a:endParaRPr>
          </a:p>
        </p:txBody>
      </p:sp>
      <p:pic>
        <p:nvPicPr>
          <p:cNvPr id="18" name="内容占位符 1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7337" y="190800"/>
            <a:ext cx="1562400" cy="2340000"/>
          </a:xfrm>
          <a:prstGeom prst="rect">
            <a:avLst/>
          </a:prstGeom>
          <a:noFill/>
          <a:ln w="9525">
            <a:noFill/>
            <a:miter lim="800000"/>
            <a:headEnd/>
            <a:tailEnd/>
          </a:ln>
        </p:spPr>
      </p:pic>
      <p:sp>
        <p:nvSpPr>
          <p:cNvPr id="11" name="TextBox 10"/>
          <p:cNvSpPr txBox="1"/>
          <p:nvPr/>
        </p:nvSpPr>
        <p:spPr>
          <a:xfrm>
            <a:off x="11422732" y="190800"/>
            <a:ext cx="2232248"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李</a:t>
            </a:r>
            <a:r>
              <a:rPr lang="zh-CN" altLang="en-US" sz="4800" dirty="0">
                <a:solidFill>
                  <a:srgbClr val="007A37"/>
                </a:solidFill>
                <a:latin typeface="微软雅黑" panose="020B0503020204020204" pitchFamily="34" charset="-122"/>
                <a:ea typeface="微软雅黑" panose="020B0503020204020204" pitchFamily="34" charset="-122"/>
              </a:rPr>
              <a:t>锋</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中医骨伤科</a:t>
            </a:r>
            <a:r>
              <a:rPr lang="en-US" altLang="zh-CN" sz="3000" dirty="0" smtClean="0">
                <a:solidFill>
                  <a:srgbClr val="007A37"/>
                </a:solidFill>
                <a:latin typeface="微软雅黑" panose="020B0503020204020204" pitchFamily="34" charset="-122"/>
                <a:ea typeface="微软雅黑" panose="020B0503020204020204" pitchFamily="34" charset="-122"/>
              </a:rPr>
              <a:t>    </a:t>
            </a: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a:solidFill>
                  <a:srgbClr val="007A37"/>
                </a:solidFill>
                <a:latin typeface="微软雅黑" panose="020B0503020204020204" pitchFamily="34" charset="-122"/>
                <a:ea typeface="微软雅黑" panose="020B0503020204020204" pitchFamily="34" charset="-122"/>
              </a:rPr>
              <a:t>副主任</a:t>
            </a:r>
            <a:r>
              <a:rPr lang="zh-CN" altLang="en-US" dirty="0" smtClean="0">
                <a:solidFill>
                  <a:srgbClr val="007A37"/>
                </a:solidFill>
                <a:latin typeface="微软雅黑" panose="020B0503020204020204" pitchFamily="34" charset="-122"/>
                <a:ea typeface="微软雅黑" panose="020B0503020204020204" pitchFamily="34" charset="-122"/>
              </a:rPr>
              <a:t>医师</a:t>
            </a:r>
            <a:endParaRPr lang="en-US" altLang="zh-CN" dirty="0">
              <a:solidFill>
                <a:srgbClr val="007A37"/>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9766548" y="2566800"/>
            <a:ext cx="3888432"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擅长以中西医结合治疗颈椎病、腰椎间盘突出症、腰椎管狭窄症等骨科疾病以及手法整复治疗四肢骨折脱位和中药内服外洗相结合治疗软组织损伤等。</a:t>
            </a:r>
            <a:endParaRPr lang="en-US" altLang="zh-CN"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a:t>
            </a:r>
            <a:r>
              <a:rPr lang="zh-CN" altLang="en-US" sz="1600" b="1" dirty="0">
                <a:solidFill>
                  <a:srgbClr val="007A37"/>
                </a:solidFill>
                <a:latin typeface="微软雅黑" panose="020B0503020204020204" pitchFamily="34" charset="-122"/>
                <a:ea typeface="微软雅黑" panose="020B0503020204020204" pitchFamily="34" charset="-122"/>
              </a:rPr>
              <a:t>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周一至周五</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20" name="Picture 2"/>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839012"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989684" y="179675"/>
            <a:ext cx="2736304" cy="2169825"/>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张志亭</a:t>
            </a:r>
            <a:endParaRPr lang="zh-CN" altLang="en-US"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妇科</a:t>
            </a:r>
            <a:r>
              <a:rPr lang="en-US" altLang="zh-CN" sz="3000" dirty="0" smtClean="0">
                <a:solidFill>
                  <a:srgbClr val="007A37"/>
                </a:solidFill>
                <a:latin typeface="微软雅黑" panose="020B0503020204020204" pitchFamily="34" charset="-122"/>
                <a:ea typeface="微软雅黑" panose="020B0503020204020204" pitchFamily="34" charset="-122"/>
              </a:rPr>
              <a:t>    </a:t>
            </a:r>
          </a:p>
          <a:p>
            <a:pPr marL="0" indent="0" eaLnBrk="1" hangingPunct="1">
              <a:lnSpc>
                <a:spcPct val="150000"/>
              </a:lnSpc>
              <a:buNone/>
            </a:pPr>
            <a:endParaRPr lang="en-US" altLang="zh-CN" sz="8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33500" y="2565524"/>
            <a:ext cx="4464496" cy="1938992"/>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anose="020B0503020204020204" pitchFamily="34" charset="-122"/>
                <a:ea typeface="微软雅黑" panose="020B0503020204020204" pitchFamily="34" charset="-122"/>
              </a:rPr>
              <a:t>妇科主任。</a:t>
            </a:r>
            <a:r>
              <a:rPr lang="zh-CN" altLang="zh-CN" sz="1600" dirty="0">
                <a:solidFill>
                  <a:srgbClr val="007A37"/>
                </a:solidFill>
                <a:latin typeface="微软雅黑" panose="020B0503020204020204" pitchFamily="34" charset="-122"/>
                <a:ea typeface="微软雅黑" panose="020B0503020204020204" pitchFamily="34" charset="-122"/>
              </a:rPr>
              <a:t>擅长产科疾病的诊断和处理，宫颈病变的诊断和阴道镜检查和宫颈病变锥切等，妇科内分泌疾病诊治，妇产科各种手术操作具有丰富的临床经验</a:t>
            </a:r>
            <a:r>
              <a:rPr lang="zh-CN" altLang="en-US" sz="1600" dirty="0">
                <a:solidFill>
                  <a:srgbClr val="007A37"/>
                </a:solidFill>
                <a:latin typeface="微软雅黑" panose="020B0503020204020204" pitchFamily="34" charset="-122"/>
                <a:ea typeface="微软雅黑" panose="020B0503020204020204" pitchFamily="34" charset="-122"/>
              </a:rPr>
              <a:t>。</a:t>
            </a:r>
            <a:endParaRPr lang="en-US" altLang="zh-CN"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a:t>
            </a:r>
            <a:r>
              <a:rPr lang="zh-CN" altLang="en-US" sz="1600" b="1" dirty="0">
                <a:solidFill>
                  <a:srgbClr val="007A37"/>
                </a:solidFill>
                <a:latin typeface="微软雅黑" panose="020B0503020204020204" pitchFamily="34" charset="-122"/>
                <a:ea typeface="微软雅黑" panose="020B0503020204020204" pitchFamily="34" charset="-122"/>
              </a:rPr>
              <a:t>诊</a:t>
            </a:r>
            <a:r>
              <a:rPr lang="zh-CN" altLang="en-US" sz="1600" b="1" dirty="0" smtClean="0">
                <a:solidFill>
                  <a:srgbClr val="007A37"/>
                </a:solidFill>
                <a:latin typeface="微软雅黑" panose="020B0503020204020204" pitchFamily="34" charset="-122"/>
                <a:ea typeface="微软雅黑" panose="020B0503020204020204" pitchFamily="34" charset="-122"/>
              </a:rPr>
              <a:t>时间：周三上午、周四</a:t>
            </a:r>
            <a:endParaRPr lang="zh-CN" altLang="zh-CN" sz="1600" b="1" dirty="0">
              <a:solidFill>
                <a:srgbClr val="007A37"/>
              </a:solidFill>
              <a:latin typeface="微软雅黑" panose="020B0503020204020204" pitchFamily="34" charset="-122"/>
              <a:ea typeface="微软雅黑" panose="020B0503020204020204" pitchFamily="34" charset="-122"/>
            </a:endParaRPr>
          </a:p>
        </p:txBody>
      </p:sp>
      <p:pic>
        <p:nvPicPr>
          <p:cNvPr id="23" name="内容占位符 1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8495" y="190800"/>
            <a:ext cx="1562400" cy="2340000"/>
          </a:xfrm>
          <a:prstGeom prst="rect">
            <a:avLst/>
          </a:prstGeom>
          <a:noFill/>
          <a:ln w="9525">
            <a:noFill/>
            <a:miter lim="800000"/>
            <a:headEnd/>
            <a:tailEnd/>
          </a:ln>
        </p:spPr>
      </p:pic>
      <p:sp>
        <p:nvSpPr>
          <p:cNvPr id="27" name="TextBox 26"/>
          <p:cNvSpPr txBox="1"/>
          <p:nvPr/>
        </p:nvSpPr>
        <p:spPr>
          <a:xfrm>
            <a:off x="9334500" y="2565524"/>
            <a:ext cx="4464496" cy="1200329"/>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擅长妇产科常见病、多发病的诊治。熟练进行各种妇科计划生育手术等。</a:t>
            </a:r>
            <a:endParaRPr lang="en-US" altLang="zh-CN"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坐诊时间：周五、周日</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28" name="Picture 2"/>
          <p:cNvPicPr preferRelativeResize="0">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419456"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991380" y="189260"/>
            <a:ext cx="3023640"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张传梅</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妇科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副主任医师</a:t>
            </a:r>
            <a:endParaRPr lang="en-US" altLang="zh-CN" dirty="0">
              <a:solidFill>
                <a:srgbClr val="007A37"/>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6595039" y="189260"/>
            <a:ext cx="2595445" cy="2169825"/>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刘开敏</a:t>
            </a:r>
            <a:endParaRPr lang="zh-CN" altLang="en-US"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妇科</a:t>
            </a:r>
            <a:r>
              <a:rPr lang="en-US" altLang="zh-CN" sz="3000" dirty="0" smtClean="0">
                <a:solidFill>
                  <a:srgbClr val="007A37"/>
                </a:solidFill>
                <a:latin typeface="微软雅黑" panose="020B0503020204020204" pitchFamily="34" charset="-122"/>
                <a:ea typeface="微软雅黑" panose="020B0503020204020204" pitchFamily="34" charset="-122"/>
              </a:rPr>
              <a:t>    </a:t>
            </a:r>
          </a:p>
          <a:p>
            <a:pPr marL="0" indent="0" eaLnBrk="1" hangingPunct="1">
              <a:lnSpc>
                <a:spcPct val="150000"/>
              </a:lnSpc>
              <a:buNone/>
            </a:pPr>
            <a:endParaRPr lang="en-US" altLang="zh-CN" sz="8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942012" y="2565524"/>
            <a:ext cx="4032448" cy="1938992"/>
          </a:xfrm>
          <a:prstGeom prst="rect">
            <a:avLst/>
          </a:prstGeom>
          <a:noFill/>
        </p:spPr>
        <p:txBody>
          <a:bodyPr wrap="square" rtlCol="0">
            <a:spAutoFit/>
          </a:bodyPr>
          <a:lstStyle/>
          <a:p>
            <a:pPr marL="0" indent="0" eaLnBrk="1" hangingPunct="1">
              <a:lnSpc>
                <a:spcPct val="150000"/>
              </a:lnSpc>
              <a:buNone/>
            </a:pPr>
            <a:r>
              <a:rPr lang="zh-CN" altLang="zh-CN" sz="1600" dirty="0">
                <a:solidFill>
                  <a:srgbClr val="007A37"/>
                </a:solidFill>
                <a:latin typeface="微软雅黑" panose="020B0503020204020204" pitchFamily="34" charset="-122"/>
                <a:ea typeface="微软雅黑" panose="020B0503020204020204" pitchFamily="34" charset="-122"/>
              </a:rPr>
              <a:t>擅长</a:t>
            </a:r>
            <a:r>
              <a:rPr lang="zh-CN" altLang="en-US" sz="1600" dirty="0">
                <a:solidFill>
                  <a:srgbClr val="007A37"/>
                </a:solidFill>
                <a:latin typeface="微软雅黑" panose="020B0503020204020204" pitchFamily="34" charset="-122"/>
                <a:ea typeface="微软雅黑" panose="020B0503020204020204" pitchFamily="34" charset="-122"/>
              </a:rPr>
              <a:t>诊治</a:t>
            </a:r>
            <a:r>
              <a:rPr lang="zh-CN" altLang="zh-CN" sz="1600" dirty="0">
                <a:solidFill>
                  <a:srgbClr val="007A37"/>
                </a:solidFill>
                <a:latin typeface="微软雅黑" panose="020B0503020204020204" pitchFamily="34" charset="-122"/>
                <a:ea typeface="微软雅黑" panose="020B0503020204020204" pitchFamily="34" charset="-122"/>
              </a:rPr>
              <a:t>妇科炎症如宫颈炎、阴道炎、盆腔炎；妇科内分泌疾病子宫异常出血、月经失调、多囊卵巢综合症；不孕不育；妇科肿瘤等。</a:t>
            </a:r>
            <a:endParaRPr lang="en-US" altLang="zh-CN"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a:t>
            </a:r>
            <a:r>
              <a:rPr lang="zh-CN" altLang="en-US" sz="1600" b="1" dirty="0">
                <a:solidFill>
                  <a:srgbClr val="007A37"/>
                </a:solidFill>
                <a:latin typeface="微软雅黑" panose="020B0503020204020204" pitchFamily="34" charset="-122"/>
                <a:ea typeface="微软雅黑" panose="020B0503020204020204" pitchFamily="34" charset="-122"/>
              </a:rPr>
              <a:t>诊</a:t>
            </a:r>
            <a:r>
              <a:rPr lang="zh-CN" altLang="en-US" sz="1600" b="1" dirty="0" smtClean="0">
                <a:solidFill>
                  <a:srgbClr val="007A37"/>
                </a:solidFill>
                <a:latin typeface="微软雅黑" panose="020B0503020204020204" pitchFamily="34" charset="-122"/>
                <a:ea typeface="微软雅黑" panose="020B0503020204020204" pitchFamily="34" charset="-122"/>
              </a:rPr>
              <a:t>时间：周二、周三下午</a:t>
            </a:r>
            <a:endParaRPr lang="zh-CN" altLang="zh-CN" sz="1600" b="1" dirty="0">
              <a:solidFill>
                <a:srgbClr val="007A37"/>
              </a:solidFill>
              <a:latin typeface="微软雅黑" panose="020B0503020204020204" pitchFamily="34" charset="-122"/>
              <a:ea typeface="微软雅黑" panose="020B0503020204020204" pitchFamily="34" charset="-122"/>
            </a:endParaRPr>
          </a:p>
        </p:txBody>
      </p:sp>
      <p:pic>
        <p:nvPicPr>
          <p:cNvPr id="13" name="内容占位符 13"/>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006359" y="190800"/>
            <a:ext cx="1562400" cy="2340000"/>
          </a:xfrm>
          <a:prstGeom prst="rect">
            <a:avLst/>
          </a:prstGeom>
          <a:noFill/>
          <a:ln w="9525">
            <a:noFill/>
            <a:miter lim="800000"/>
            <a:headEnd/>
            <a:tailEnd/>
          </a:ln>
        </p:spPr>
      </p:pic>
    </p:spTree>
    <p:extLst>
      <p:ext uri="{BB962C8B-B14F-4D97-AF65-F5344CB8AC3E}">
        <p14:creationId xmlns:p14="http://schemas.microsoft.com/office/powerpoint/2010/main" val="573513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14595" y="333375"/>
            <a:ext cx="4692650" cy="2397760"/>
          </a:xfrm>
          <a:prstGeom prst="rect">
            <a:avLst/>
          </a:prstGeom>
          <a:noFill/>
        </p:spPr>
        <p:txBody>
          <a:bodyPr wrap="square" rtlCol="0" anchor="t">
            <a:noAutofit/>
          </a:bodyPr>
          <a:lstStyle/>
          <a:p>
            <a:endParaRPr lang="zh-CN" altLang="en-US" sz="4800" dirty="0">
              <a:solidFill>
                <a:srgbClr val="007A37"/>
              </a:solidFill>
              <a:latin typeface="微软雅黑" panose="020B0503020204020204" pitchFamily="34" charset="-122"/>
              <a:ea typeface="微软雅黑" panose="020B0503020204020204" pitchFamily="34" charset="-122"/>
              <a:sym typeface="+mn-ea"/>
            </a:endParaRPr>
          </a:p>
        </p:txBody>
      </p:sp>
      <p:sp>
        <p:nvSpPr>
          <p:cNvPr id="15" name="TextBox 12"/>
          <p:cNvSpPr txBox="1"/>
          <p:nvPr/>
        </p:nvSpPr>
        <p:spPr>
          <a:xfrm>
            <a:off x="1758315" y="216024"/>
            <a:ext cx="3256280" cy="2421508"/>
          </a:xfrm>
          <a:prstGeom prst="rect">
            <a:avLst/>
          </a:prstGeom>
          <a:noFill/>
        </p:spPr>
        <p:txBody>
          <a:bodyPr wrap="square" rtlCol="0">
            <a:noAutofit/>
          </a:bodyPr>
          <a:lstStyle/>
          <a:p>
            <a:pPr marL="0" indent="0" eaLnBrk="1" hangingPunct="1">
              <a:lnSpc>
                <a:spcPts val="5500"/>
              </a:lnSpc>
              <a:buNone/>
            </a:pPr>
            <a:r>
              <a:rPr lang="zh-CN" altLang="en-US" sz="4800" dirty="0">
                <a:solidFill>
                  <a:srgbClr val="007A37"/>
                </a:solidFill>
                <a:latin typeface="微软雅黑" panose="020B0503020204020204" pitchFamily="34" charset="-122"/>
                <a:ea typeface="微软雅黑" panose="020B0503020204020204" pitchFamily="34" charset="-122"/>
                <a:sym typeface="+mn-ea"/>
              </a:rPr>
              <a:t>杜怡峰</a:t>
            </a:r>
          </a:p>
          <a:p>
            <a:pPr marL="0" indent="0" eaLnBrk="1" hangingPunct="1">
              <a:lnSpc>
                <a:spcPts val="5500"/>
              </a:lnSpc>
              <a:buNone/>
            </a:pPr>
            <a:r>
              <a:rPr lang="zh-CN" altLang="en-US" sz="3000" dirty="0">
                <a:solidFill>
                  <a:srgbClr val="007A37"/>
                </a:solidFill>
                <a:latin typeface="微软雅黑" panose="020B0503020204020204" pitchFamily="34" charset="-122"/>
                <a:ea typeface="微软雅黑" panose="020B0503020204020204" pitchFamily="34" charset="-122"/>
                <a:sym typeface="+mn-ea"/>
              </a:rPr>
              <a:t>神经</a:t>
            </a:r>
            <a:r>
              <a:rPr lang="zh-CN" altLang="en-US" sz="3000" dirty="0" smtClean="0">
                <a:solidFill>
                  <a:srgbClr val="007A37"/>
                </a:solidFill>
                <a:latin typeface="微软雅黑" panose="020B0503020204020204" pitchFamily="34" charset="-122"/>
                <a:ea typeface="微软雅黑" panose="020B0503020204020204" pitchFamily="34" charset="-122"/>
                <a:sym typeface="+mn-ea"/>
              </a:rPr>
              <a:t>内科</a:t>
            </a:r>
            <a:r>
              <a:rPr lang="en-US" altLang="zh-CN" sz="3000" dirty="0" smtClean="0">
                <a:solidFill>
                  <a:srgbClr val="007A37"/>
                </a:solidFill>
                <a:latin typeface="微软雅黑" panose="020B0503020204020204" pitchFamily="34" charset="-122"/>
                <a:ea typeface="微软雅黑" panose="020B0503020204020204" pitchFamily="34" charset="-122"/>
              </a:rPr>
              <a:t>    </a:t>
            </a: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6" name="TextBox 17"/>
          <p:cNvSpPr txBox="1"/>
          <p:nvPr/>
        </p:nvSpPr>
        <p:spPr>
          <a:xfrm>
            <a:off x="174625" y="2565524"/>
            <a:ext cx="4191323"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sym typeface="+mn-ea"/>
              </a:rPr>
              <a:t>教授，博士生导师</a:t>
            </a:r>
            <a:r>
              <a:rPr lang="zh-CN" altLang="en-US" sz="1600" dirty="0" smtClean="0">
                <a:solidFill>
                  <a:srgbClr val="007A37"/>
                </a:solidFill>
                <a:latin typeface="微软雅黑" panose="020B0503020204020204" pitchFamily="34" charset="-122"/>
                <a:ea typeface="微软雅黑" panose="020B0503020204020204" pitchFamily="34" charset="-122"/>
                <a:sym typeface="+mn-ea"/>
              </a:rPr>
              <a:t>。擅长</a:t>
            </a:r>
            <a:r>
              <a:rPr lang="zh-CN" altLang="en-US" sz="1600" dirty="0">
                <a:solidFill>
                  <a:srgbClr val="007A37"/>
                </a:solidFill>
                <a:latin typeface="微软雅黑" panose="020B0503020204020204" pitchFamily="34" charset="-122"/>
                <a:ea typeface="微软雅黑" panose="020B0503020204020204" pitchFamily="34" charset="-122"/>
                <a:sym typeface="+mn-ea"/>
              </a:rPr>
              <a:t>神经变性病</a:t>
            </a:r>
            <a:r>
              <a:rPr lang="en-US" altLang="zh-CN" sz="1600" dirty="0">
                <a:solidFill>
                  <a:srgbClr val="007A37"/>
                </a:solidFill>
                <a:latin typeface="微软雅黑" panose="020B0503020204020204" pitchFamily="34" charset="-122"/>
                <a:ea typeface="微软雅黑" panose="020B0503020204020204" pitchFamily="34" charset="-122"/>
                <a:sym typeface="+mn-ea"/>
              </a:rPr>
              <a:t>(</a:t>
            </a:r>
            <a:r>
              <a:rPr lang="zh-CN" altLang="en-US" sz="1600" dirty="0">
                <a:solidFill>
                  <a:srgbClr val="007A37"/>
                </a:solidFill>
                <a:latin typeface="微软雅黑" panose="020B0503020204020204" pitchFamily="34" charset="-122"/>
                <a:ea typeface="微软雅黑" panose="020B0503020204020204" pitchFamily="34" charset="-122"/>
                <a:sym typeface="+mn-ea"/>
              </a:rPr>
              <a:t>老年痴呆、帕金森病、运动神经元病</a:t>
            </a:r>
            <a:r>
              <a:rPr lang="en-US" altLang="zh-CN" sz="1600" dirty="0">
                <a:solidFill>
                  <a:srgbClr val="007A37"/>
                </a:solidFill>
                <a:latin typeface="微软雅黑" panose="020B0503020204020204" pitchFamily="34" charset="-122"/>
                <a:ea typeface="微软雅黑" panose="020B0503020204020204" pitchFamily="34" charset="-122"/>
                <a:sym typeface="+mn-ea"/>
              </a:rPr>
              <a:t>)</a:t>
            </a:r>
            <a:r>
              <a:rPr lang="zh-CN" altLang="en-US" sz="1600" dirty="0">
                <a:solidFill>
                  <a:srgbClr val="007A37"/>
                </a:solidFill>
                <a:latin typeface="微软雅黑" panose="020B0503020204020204" pitchFamily="34" charset="-122"/>
                <a:ea typeface="微软雅黑" panose="020B0503020204020204" pitchFamily="34" charset="-122"/>
                <a:sym typeface="+mn-ea"/>
              </a:rPr>
              <a:t>、神经遗传病、脑血管疾病和神经系统疑难危重病的诊断与治疗</a:t>
            </a:r>
            <a:r>
              <a:rPr lang="zh-CN" altLang="en-US" sz="1600" dirty="0" smtClean="0">
                <a:solidFill>
                  <a:srgbClr val="007A37"/>
                </a:solidFill>
                <a:latin typeface="微软雅黑" panose="020B0503020204020204" pitchFamily="34" charset="-122"/>
                <a:ea typeface="微软雅黑" panose="020B0503020204020204" pitchFamily="34" charset="-122"/>
                <a:sym typeface="+mn-ea"/>
              </a:rPr>
              <a:t>。</a:t>
            </a:r>
            <a:endParaRPr lang="zh-CN" altLang="en-US"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sym typeface="+mn-ea"/>
              </a:rPr>
              <a:t>坐诊时间：周一下午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sp>
        <p:nvSpPr>
          <p:cNvPr id="21" name="TextBox 10"/>
          <p:cNvSpPr txBox="1"/>
          <p:nvPr/>
        </p:nvSpPr>
        <p:spPr>
          <a:xfrm>
            <a:off x="6298567" y="189260"/>
            <a:ext cx="2963925"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殷宪刚</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心</a:t>
            </a:r>
            <a:r>
              <a:rPr lang="zh-CN" altLang="en-US" sz="3000" dirty="0" smtClean="0">
                <a:solidFill>
                  <a:srgbClr val="007A37"/>
                </a:solidFill>
                <a:latin typeface="微软雅黑" panose="020B0503020204020204" pitchFamily="34" charset="-122"/>
                <a:ea typeface="微软雅黑" panose="020B0503020204020204" pitchFamily="34" charset="-122"/>
              </a:rPr>
              <a:t>内科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a:solidFill>
                  <a:srgbClr val="007A37"/>
                </a:solidFill>
                <a:latin typeface="微软雅黑" panose="020B0503020204020204" pitchFamily="34" charset="-122"/>
                <a:ea typeface="微软雅黑" panose="020B0503020204020204" pitchFamily="34" charset="-122"/>
              </a:rPr>
              <a:t>省立医院</a:t>
            </a:r>
            <a:r>
              <a:rPr lang="zh-CN" altLang="en-US" dirty="0" smtClean="0">
                <a:solidFill>
                  <a:srgbClr val="007A37"/>
                </a:solidFill>
                <a:latin typeface="微软雅黑" panose="020B0503020204020204" pitchFamily="34" charset="-122"/>
                <a:ea typeface="微软雅黑" panose="020B0503020204020204" pitchFamily="34" charset="-122"/>
              </a:rPr>
              <a:t>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22" name="TextBox 11"/>
          <p:cNvSpPr txBox="1"/>
          <p:nvPr/>
        </p:nvSpPr>
        <p:spPr>
          <a:xfrm>
            <a:off x="4625252" y="2570480"/>
            <a:ext cx="4466590" cy="1938020"/>
          </a:xfrm>
          <a:prstGeom prst="rect">
            <a:avLst/>
          </a:prstGeom>
          <a:noFill/>
        </p:spPr>
        <p:txBody>
          <a:bodyPr wrap="square" rtlCol="0">
            <a:spAutoFit/>
          </a:bodyPr>
          <a:lstStyle/>
          <a:p>
            <a:pPr marL="0" indent="0" eaLnBrk="1" hangingPunct="1">
              <a:lnSpc>
                <a:spcPct val="150000"/>
              </a:lnSpc>
              <a:buNone/>
            </a:pPr>
            <a:r>
              <a:rPr lang="zh-CN" altLang="en-US" sz="1600" dirty="0" smtClean="0">
                <a:solidFill>
                  <a:srgbClr val="007A37"/>
                </a:solidFill>
                <a:latin typeface="微软雅黑" panose="020B0503020204020204" pitchFamily="34" charset="-122"/>
                <a:ea typeface="微软雅黑" panose="020B0503020204020204" pitchFamily="34" charset="-122"/>
              </a:rPr>
              <a:t>对</a:t>
            </a:r>
            <a:r>
              <a:rPr lang="zh-CN" altLang="en-US" sz="1600" dirty="0">
                <a:solidFill>
                  <a:srgbClr val="007A37"/>
                </a:solidFill>
                <a:latin typeface="微软雅黑" panose="020B0503020204020204" pitchFamily="34" charset="-122"/>
                <a:ea typeface="微软雅黑" panose="020B0503020204020204" pitchFamily="34" charset="-122"/>
              </a:rPr>
              <a:t>内科各系统疑难急危重症的诊断治疗有丰富的临床经验。尤其擅长于心律失常、冠心病、高血压病、充血性心力衰竭、风心病等各种心血管疾病的诊治，对高脂血症的治疗有较深入的研究</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坐诊时间：周二</a:t>
            </a:r>
            <a:endParaRPr lang="en-US" altLang="zh-CN" sz="1600" b="1" dirty="0" smtClean="0">
              <a:solidFill>
                <a:srgbClr val="007A37"/>
              </a:solidFill>
              <a:latin typeface="微软雅黑" panose="020B0503020204020204" pitchFamily="34" charset="-122"/>
              <a:ea typeface="微软雅黑" panose="020B0503020204020204" pitchFamily="34" charset="-122"/>
            </a:endParaRPr>
          </a:p>
        </p:txBody>
      </p:sp>
      <p:pic>
        <p:nvPicPr>
          <p:cNvPr id="23" name="Picture 2"/>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25988"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内容占位符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1515" y="189260"/>
            <a:ext cx="1561032" cy="2340000"/>
          </a:xfrm>
          <a:prstGeom prst="rect">
            <a:avLst/>
          </a:prstGeom>
          <a:noFill/>
          <a:ln w="9525">
            <a:noFill/>
            <a:miter lim="800000"/>
            <a:headEnd/>
            <a:tailEnd/>
          </a:ln>
        </p:spPr>
      </p:pic>
      <p:sp>
        <p:nvSpPr>
          <p:cNvPr id="12" name="TextBox 11"/>
          <p:cNvSpPr txBox="1"/>
          <p:nvPr/>
        </p:nvSpPr>
        <p:spPr>
          <a:xfrm>
            <a:off x="11036641" y="189260"/>
            <a:ext cx="2762355" cy="2169825"/>
          </a:xfrm>
          <a:prstGeom prst="rect">
            <a:avLst/>
          </a:prstGeom>
          <a:noFill/>
        </p:spPr>
        <p:txBody>
          <a:bodyPr wrap="square" rtlCol="0">
            <a:spAutoFit/>
          </a:bodyPr>
          <a:lstStyle/>
          <a:p>
            <a:r>
              <a:rPr lang="zh-CN" altLang="en-US" sz="4800" dirty="0">
                <a:solidFill>
                  <a:srgbClr val="007A37"/>
                </a:solidFill>
                <a:latin typeface="微软雅黑" panose="020B0503020204020204" pitchFamily="34" charset="-122"/>
                <a:ea typeface="微软雅黑" panose="020B0503020204020204" pitchFamily="34" charset="-122"/>
              </a:rPr>
              <a:t>王茂芬</a:t>
            </a:r>
          </a:p>
          <a:p>
            <a:pPr marL="0" indent="0" eaLnBrk="1" hangingPunct="1">
              <a:lnSpc>
                <a:spcPct val="1500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呼吸</a:t>
            </a:r>
            <a:r>
              <a:rPr lang="zh-CN" altLang="en-US" sz="3000" dirty="0">
                <a:solidFill>
                  <a:srgbClr val="007A37"/>
                </a:solidFill>
                <a:latin typeface="微软雅黑" panose="020B0503020204020204" pitchFamily="34" charset="-122"/>
                <a:ea typeface="微软雅黑" panose="020B0503020204020204" pitchFamily="34" charset="-122"/>
              </a:rPr>
              <a:t>内科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9471615" y="2565524"/>
            <a:ext cx="4087200" cy="1569660"/>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anose="020B0503020204020204" pitchFamily="34" charset="-122"/>
                <a:ea typeface="微软雅黑" panose="020B0503020204020204" pitchFamily="34" charset="-122"/>
              </a:rPr>
              <a:t>擅长诊治慢性支气管炎、肺气肿、肺心病、支气管哮喘、呼吸衰竭、肺部感染、肺癌、胸膜疾病、肺间质病变</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1600" b="1" dirty="0">
                <a:solidFill>
                  <a:srgbClr val="007A37"/>
                </a:solidFill>
                <a:latin typeface="微软雅黑" panose="020B0503020204020204" pitchFamily="34" charset="-122"/>
                <a:ea typeface="微软雅黑" panose="020B0503020204020204" pitchFamily="34" charset="-122"/>
              </a:rPr>
              <a:t>坐</a:t>
            </a:r>
            <a:r>
              <a:rPr lang="zh-CN" altLang="en-US" sz="1600" b="1" dirty="0" smtClean="0">
                <a:solidFill>
                  <a:srgbClr val="007A37"/>
                </a:solidFill>
                <a:latin typeface="微软雅黑" panose="020B0503020204020204" pitchFamily="34" charset="-122"/>
                <a:ea typeface="微软雅黑" panose="020B0503020204020204" pitchFamily="34" charset="-122"/>
              </a:rPr>
              <a:t>诊时间：周三</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4" name="内容占位符 13"/>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72316" y="190800"/>
            <a:ext cx="1562400" cy="23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062692" y="210453"/>
            <a:ext cx="2695375" cy="2215991"/>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罗昌江</a:t>
            </a:r>
            <a:endParaRPr lang="zh-CN" altLang="en-US"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神经</a:t>
            </a:r>
            <a:r>
              <a:rPr lang="zh-CN" altLang="en-US" sz="3000" dirty="0" smtClean="0">
                <a:solidFill>
                  <a:srgbClr val="007A37"/>
                </a:solidFill>
                <a:latin typeface="微软雅黑" panose="020B0503020204020204" pitchFamily="34" charset="-122"/>
                <a:ea typeface="微软雅黑" panose="020B0503020204020204" pitchFamily="34" charset="-122"/>
              </a:rPr>
              <a:t>内科</a:t>
            </a:r>
            <a:endParaRPr lang="en-US" altLang="zh-CN" sz="30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副主任医师</a:t>
            </a:r>
            <a:r>
              <a:rPr lang="en-US" altLang="zh-CN" sz="3000" dirty="0" smtClean="0">
                <a:solidFill>
                  <a:srgbClr val="007A37"/>
                </a:solidFill>
                <a:latin typeface="微软雅黑" panose="020B0503020204020204" pitchFamily="34" charset="-122"/>
                <a:ea typeface="微软雅黑" panose="020B0503020204020204" pitchFamily="34" charset="-122"/>
              </a:rPr>
              <a:t> </a:t>
            </a:r>
            <a:endParaRPr lang="zh-CN" altLang="en-US" sz="3000" dirty="0">
              <a:solidFill>
                <a:srgbClr val="007A37"/>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9478516" y="2551505"/>
            <a:ext cx="4279551" cy="1569660"/>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神经内科副主任。擅长脑血管病、痴呆、帕金森病等神经内科常见病、多发病和疑难病的诊疗，特别是卒中后认知障碍评定及神经康复有丰富临床经验</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a:solidFill>
                <a:srgbClr val="007A37"/>
              </a:solidFill>
              <a:latin typeface="微软雅黑" panose="020B0503020204020204" pitchFamily="34" charset="-122"/>
              <a:ea typeface="微软雅黑" panose="020B0503020204020204" pitchFamily="34" charset="-122"/>
            </a:endParaRPr>
          </a:p>
        </p:txBody>
      </p:sp>
      <p:pic>
        <p:nvPicPr>
          <p:cNvPr id="16" name="内容占位符 1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84822" y="190800"/>
            <a:ext cx="1562400" cy="2340000"/>
          </a:xfrm>
          <a:prstGeom prst="rect">
            <a:avLst/>
          </a:prstGeom>
          <a:noFill/>
          <a:ln w="9525">
            <a:noFill/>
            <a:miter lim="800000"/>
            <a:headEnd/>
            <a:tailEnd/>
          </a:ln>
        </p:spPr>
      </p:pic>
      <p:sp>
        <p:nvSpPr>
          <p:cNvPr id="17" name="TextBox 16"/>
          <p:cNvSpPr txBox="1"/>
          <p:nvPr/>
        </p:nvSpPr>
        <p:spPr>
          <a:xfrm>
            <a:off x="9478516" y="4149700"/>
            <a:ext cx="4392488" cy="338554"/>
          </a:xfrm>
          <a:prstGeom prst="rect">
            <a:avLst/>
          </a:prstGeom>
          <a:noFill/>
        </p:spPr>
        <p:txBody>
          <a:bodyPr wrap="square" rtlCol="0">
            <a:spAutoFit/>
          </a:bodyPr>
          <a:lstStyle/>
          <a:p>
            <a:r>
              <a:rPr lang="zh-CN" altLang="en-US" sz="1600" b="1" dirty="0" smtClean="0">
                <a:solidFill>
                  <a:srgbClr val="007A37"/>
                </a:solidFill>
                <a:latin typeface="微软雅黑" panose="020B0503020204020204" pitchFamily="34" charset="-122"/>
                <a:ea typeface="微软雅黑" panose="020B0503020204020204" pitchFamily="34" charset="-122"/>
              </a:rPr>
              <a:t>坐</a:t>
            </a:r>
            <a:r>
              <a:rPr lang="zh-CN" altLang="en-US" sz="1600" b="1" dirty="0">
                <a:solidFill>
                  <a:srgbClr val="007A37"/>
                </a:solidFill>
                <a:latin typeface="微软雅黑" panose="020B0503020204020204" pitchFamily="34" charset="-122"/>
                <a:ea typeface="微软雅黑" panose="020B0503020204020204" pitchFamily="34" charset="-122"/>
              </a:rPr>
              <a:t>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：周一上午、周六</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391456" y="189259"/>
            <a:ext cx="2700024" cy="2169825"/>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吴传城</a:t>
            </a:r>
            <a:endParaRPr lang="zh-CN" altLang="en-US"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创伤外</a:t>
            </a:r>
            <a:r>
              <a:rPr lang="zh-CN" altLang="en-US" sz="3000" dirty="0" smtClean="0">
                <a:solidFill>
                  <a:srgbClr val="007A37"/>
                </a:solidFill>
                <a:latin typeface="微软雅黑" panose="020B0503020204020204" pitchFamily="34" charset="-122"/>
                <a:ea typeface="微软雅黑" panose="020B0503020204020204" pitchFamily="34" charset="-122"/>
              </a:rPr>
              <a:t>科</a:t>
            </a:r>
            <a:r>
              <a:rPr lang="en-US" altLang="zh-CN" sz="3000" dirty="0" smtClean="0">
                <a:solidFill>
                  <a:srgbClr val="007A37"/>
                </a:solidFill>
                <a:latin typeface="微软雅黑" panose="020B0503020204020204" pitchFamily="34" charset="-122"/>
                <a:ea typeface="微软雅黑" panose="020B0503020204020204" pitchFamily="34" charset="-122"/>
              </a:rPr>
              <a:t>    </a:t>
            </a:r>
          </a:p>
          <a:p>
            <a:pPr marL="0" indent="0" eaLnBrk="1" hangingPunct="1">
              <a:lnSpc>
                <a:spcPct val="150000"/>
              </a:lnSpc>
              <a:buNone/>
            </a:pPr>
            <a:endParaRPr lang="en-US" altLang="zh-CN" sz="10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a:solidFill>
                  <a:srgbClr val="007A37"/>
                </a:solidFill>
                <a:latin typeface="微软雅黑" panose="020B0503020204020204" pitchFamily="34" charset="-122"/>
                <a:ea typeface="微软雅黑" panose="020B0503020204020204" pitchFamily="34" charset="-122"/>
              </a:rPr>
              <a:t>副</a:t>
            </a: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797996" y="2489448"/>
            <a:ext cx="4464496" cy="2306955"/>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anose="020B0503020204020204" pitchFamily="34" charset="-122"/>
                <a:ea typeface="微软雅黑" panose="020B0503020204020204" pitchFamily="34" charset="-122"/>
              </a:rPr>
              <a:t>外三科（创伤专业）主任。山东省自然科学奖获得者，兼任国际超级显微外科学会</a:t>
            </a:r>
            <a:r>
              <a:rPr lang="zh-CN" altLang="en-US" sz="1600" dirty="0" smtClean="0">
                <a:solidFill>
                  <a:srgbClr val="007A37"/>
                </a:solidFill>
                <a:latin typeface="微软雅黑" panose="020B0503020204020204" pitchFamily="34" charset="-122"/>
                <a:ea typeface="微软雅黑" panose="020B0503020204020204" pitchFamily="34" charset="-122"/>
              </a:rPr>
              <a:t>会员等</a:t>
            </a:r>
            <a:r>
              <a:rPr lang="zh-CN" altLang="en-US" sz="1600" dirty="0">
                <a:solidFill>
                  <a:srgbClr val="007A37"/>
                </a:solidFill>
                <a:latin typeface="微软雅黑" panose="020B0503020204020204" pitchFamily="34" charset="-122"/>
                <a:ea typeface="微软雅黑" panose="020B0503020204020204" pitchFamily="34" charset="-122"/>
              </a:rPr>
              <a:t>职。擅长脊柱、关节、</a:t>
            </a:r>
            <a:r>
              <a:rPr lang="zh-CN" altLang="en-US" sz="1600" dirty="0" smtClean="0">
                <a:solidFill>
                  <a:srgbClr val="007A37"/>
                </a:solidFill>
                <a:latin typeface="微软雅黑" panose="020B0503020204020204" pitchFamily="34" charset="-122"/>
                <a:ea typeface="微软雅黑" panose="020B0503020204020204" pitchFamily="34" charset="-122"/>
              </a:rPr>
              <a:t>创伤、手足等</a:t>
            </a:r>
            <a:r>
              <a:rPr lang="zh-CN" altLang="en-US" sz="1600" dirty="0">
                <a:solidFill>
                  <a:srgbClr val="007A37"/>
                </a:solidFill>
                <a:latin typeface="微软雅黑" panose="020B0503020204020204" pitchFamily="34" charset="-122"/>
                <a:ea typeface="微软雅黑" panose="020B0503020204020204" pitchFamily="34" charset="-122"/>
              </a:rPr>
              <a:t>专业疾病的</a:t>
            </a:r>
            <a:r>
              <a:rPr lang="zh-CN" altLang="en-US" sz="1600" dirty="0" smtClean="0">
                <a:solidFill>
                  <a:srgbClr val="007A37"/>
                </a:solidFill>
                <a:latin typeface="微软雅黑" panose="020B0503020204020204" pitchFamily="34" charset="-122"/>
                <a:ea typeface="微软雅黑" panose="020B0503020204020204" pitchFamily="34" charset="-122"/>
              </a:rPr>
              <a:t>诊治、四肢</a:t>
            </a:r>
            <a:r>
              <a:rPr lang="zh-CN" altLang="en-US" sz="1600" dirty="0">
                <a:solidFill>
                  <a:srgbClr val="007A37"/>
                </a:solidFill>
                <a:latin typeface="微软雅黑" panose="020B0503020204020204" pitchFamily="34" charset="-122"/>
                <a:ea typeface="微软雅黑" panose="020B0503020204020204" pitchFamily="34" charset="-122"/>
              </a:rPr>
              <a:t>血管</a:t>
            </a:r>
            <a:r>
              <a:rPr lang="zh-CN" altLang="en-US" sz="1600" dirty="0" smtClean="0">
                <a:solidFill>
                  <a:srgbClr val="007A37"/>
                </a:solidFill>
                <a:latin typeface="微软雅黑" panose="020B0503020204020204" pitchFamily="34" charset="-122"/>
                <a:ea typeface="微软雅黑" panose="020B0503020204020204" pitchFamily="34" charset="-122"/>
              </a:rPr>
              <a:t>神经损伤修复、急</a:t>
            </a:r>
            <a:r>
              <a:rPr lang="zh-CN" altLang="en-US" sz="1600" dirty="0">
                <a:solidFill>
                  <a:srgbClr val="007A37"/>
                </a:solidFill>
                <a:latin typeface="微软雅黑" panose="020B0503020204020204" pitchFamily="34" charset="-122"/>
                <a:ea typeface="微软雅黑" panose="020B0503020204020204" pitchFamily="34" charset="-122"/>
              </a:rPr>
              <a:t>慢性</a:t>
            </a:r>
            <a:r>
              <a:rPr lang="zh-CN" altLang="en-US" sz="1600" dirty="0" smtClean="0">
                <a:solidFill>
                  <a:srgbClr val="007A37"/>
                </a:solidFill>
                <a:latin typeface="微软雅黑" panose="020B0503020204020204" pitchFamily="34" charset="-122"/>
                <a:ea typeface="微软雅黑" panose="020B0503020204020204" pitchFamily="34" charset="-122"/>
              </a:rPr>
              <a:t>创面修复、烧烫伤诊治</a:t>
            </a:r>
            <a:r>
              <a:rPr lang="zh-CN" altLang="en-US" sz="1600" dirty="0">
                <a:solidFill>
                  <a:srgbClr val="007A37"/>
                </a:solidFill>
                <a:latin typeface="微软雅黑" panose="020B0503020204020204" pitchFamily="34" charset="-122"/>
                <a:ea typeface="微软雅黑" panose="020B0503020204020204" pitchFamily="34" charset="-122"/>
              </a:rPr>
              <a:t>和晚期疤痕的治疗以及功能重建</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1600" b="1" dirty="0" smtClean="0">
                <a:solidFill>
                  <a:srgbClr val="007A37"/>
                </a:solidFill>
                <a:latin typeface="微软雅黑" panose="020B0503020204020204" pitchFamily="34" charset="-122"/>
                <a:ea typeface="微软雅黑" panose="020B0503020204020204" pitchFamily="34" charset="-122"/>
              </a:rPr>
              <a:t>坐</a:t>
            </a:r>
            <a:r>
              <a:rPr lang="zh-CN" altLang="en-US" sz="1600" b="1" dirty="0">
                <a:solidFill>
                  <a:srgbClr val="007A37"/>
                </a:solidFill>
                <a:latin typeface="微软雅黑" panose="020B0503020204020204" pitchFamily="34" charset="-122"/>
                <a:ea typeface="微软雅黑" panose="020B0503020204020204" pitchFamily="34" charset="-122"/>
              </a:rPr>
              <a:t>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周一</a:t>
            </a:r>
            <a:endParaRPr lang="zh-CN" altLang="en-US" sz="1600" dirty="0">
              <a:solidFill>
                <a:srgbClr val="007A37"/>
              </a:solidFill>
              <a:latin typeface="微软雅黑" panose="020B0503020204020204" pitchFamily="34" charset="-122"/>
              <a:ea typeface="微软雅黑" panose="020B0503020204020204" pitchFamily="34" charset="-122"/>
            </a:endParaRPr>
          </a:p>
        </p:txBody>
      </p:sp>
      <p:pic>
        <p:nvPicPr>
          <p:cNvPr id="21" name="内容占位符 13"/>
          <p:cNvPicPr preferRelativeResize="0">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43464" y="190800"/>
            <a:ext cx="1562400" cy="2340000"/>
          </a:xfrm>
          <a:prstGeom prst="rect">
            <a:avLst/>
          </a:prstGeom>
          <a:noFill/>
          <a:ln w="9525">
            <a:noFill/>
            <a:miter lim="800000"/>
            <a:headEnd/>
            <a:tailEnd/>
          </a:ln>
        </p:spPr>
      </p:pic>
      <p:sp>
        <p:nvSpPr>
          <p:cNvPr id="22" name="TextBox 21"/>
          <p:cNvSpPr txBox="1"/>
          <p:nvPr/>
        </p:nvSpPr>
        <p:spPr>
          <a:xfrm>
            <a:off x="1854952" y="189260"/>
            <a:ext cx="2700024" cy="2169825"/>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于柏生</a:t>
            </a:r>
            <a:endParaRPr lang="zh-CN" altLang="en-US"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普外科</a:t>
            </a:r>
            <a:r>
              <a:rPr lang="en-US" altLang="zh-CN" sz="3000" dirty="0" smtClean="0">
                <a:solidFill>
                  <a:srgbClr val="007A37"/>
                </a:solidFill>
                <a:latin typeface="微软雅黑" panose="020B0503020204020204" pitchFamily="34" charset="-122"/>
                <a:ea typeface="微软雅黑" panose="020B0503020204020204" pitchFamily="34" charset="-122"/>
              </a:rPr>
              <a:t>    </a:t>
            </a:r>
          </a:p>
          <a:p>
            <a:pPr marL="0" indent="0" eaLnBrk="1" hangingPunct="1">
              <a:lnSpc>
                <a:spcPct val="150000"/>
              </a:lnSpc>
              <a:buNone/>
            </a:pPr>
            <a:endParaRPr lang="en-US" altLang="zh-CN" sz="10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a:solidFill>
                  <a:srgbClr val="007A37"/>
                </a:solidFill>
                <a:latin typeface="微软雅黑" panose="020B0503020204020204" pitchFamily="34" charset="-122"/>
                <a:ea typeface="微软雅黑" panose="020B0503020204020204" pitchFamily="34" charset="-122"/>
              </a:rPr>
              <a:t>副</a:t>
            </a: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61492" y="2493516"/>
            <a:ext cx="4464496" cy="2308324"/>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anose="020B0503020204020204" pitchFamily="34" charset="-122"/>
                <a:ea typeface="微软雅黑" panose="020B0503020204020204" pitchFamily="34" charset="-122"/>
              </a:rPr>
              <a:t>曾任中国人民解放军结直肠病学专业委员会学组</a:t>
            </a:r>
            <a:r>
              <a:rPr lang="zh-CN" altLang="en-US" sz="1600" dirty="0" smtClean="0">
                <a:solidFill>
                  <a:srgbClr val="007A37"/>
                </a:solidFill>
                <a:latin typeface="微软雅黑" panose="020B0503020204020204" pitchFamily="34" charset="-122"/>
                <a:ea typeface="微软雅黑" panose="020B0503020204020204" pitchFamily="34" charset="-122"/>
              </a:rPr>
              <a:t>委员等职。有</a:t>
            </a:r>
            <a:r>
              <a:rPr lang="zh-CN" altLang="en-US" sz="1600" dirty="0">
                <a:solidFill>
                  <a:srgbClr val="007A37"/>
                </a:solidFill>
                <a:latin typeface="微软雅黑" panose="020B0503020204020204" pitchFamily="34" charset="-122"/>
                <a:ea typeface="微软雅黑" panose="020B0503020204020204" pitchFamily="34" charset="-122"/>
              </a:rPr>
              <a:t>丰富的胃肠、肝胆胰脾等普外科疾病的诊断及手术治疗</a:t>
            </a:r>
            <a:r>
              <a:rPr lang="zh-CN" altLang="en-US" sz="1600" dirty="0" smtClean="0">
                <a:solidFill>
                  <a:srgbClr val="007A37"/>
                </a:solidFill>
                <a:latin typeface="微软雅黑" panose="020B0503020204020204" pitchFamily="34" charset="-122"/>
                <a:ea typeface="微软雅黑" panose="020B0503020204020204" pitchFamily="34" charset="-122"/>
              </a:rPr>
              <a:t>临床经验，尤其</a:t>
            </a:r>
            <a:r>
              <a:rPr lang="zh-CN" altLang="en-US" sz="1600" dirty="0">
                <a:solidFill>
                  <a:srgbClr val="007A37"/>
                </a:solidFill>
                <a:latin typeface="微软雅黑" panose="020B0503020204020204" pitchFamily="34" charset="-122"/>
                <a:ea typeface="微软雅黑" panose="020B0503020204020204" pitchFamily="34" charset="-122"/>
              </a:rPr>
              <a:t>擅长低位直肠癌的保肛</a:t>
            </a:r>
            <a:r>
              <a:rPr lang="zh-CN" altLang="en-US" sz="1600" dirty="0" smtClean="0">
                <a:solidFill>
                  <a:srgbClr val="007A37"/>
                </a:solidFill>
                <a:latin typeface="微软雅黑" panose="020B0503020204020204" pitchFamily="34" charset="-122"/>
                <a:ea typeface="微软雅黑" panose="020B0503020204020204" pitchFamily="34" charset="-122"/>
              </a:rPr>
              <a:t>手术，</a:t>
            </a:r>
            <a:r>
              <a:rPr lang="zh-CN" altLang="en-US" sz="1600" dirty="0">
                <a:solidFill>
                  <a:srgbClr val="007A37"/>
                </a:solidFill>
                <a:latin typeface="微软雅黑" panose="020B0503020204020204" pitchFamily="34" charset="-122"/>
                <a:ea typeface="微软雅黑" panose="020B0503020204020204" pitchFamily="34" charset="-122"/>
              </a:rPr>
              <a:t>微创保胆取石等手术治疗，不开刀、不摘除胆囊治疗胆囊</a:t>
            </a:r>
            <a:r>
              <a:rPr lang="zh-CN" altLang="en-US" sz="1600" dirty="0" smtClean="0">
                <a:solidFill>
                  <a:srgbClr val="007A37"/>
                </a:solidFill>
                <a:latin typeface="微软雅黑" panose="020B0503020204020204" pitchFamily="34" charset="-122"/>
                <a:ea typeface="微软雅黑" panose="020B0503020204020204" pitchFamily="34" charset="-122"/>
              </a:rPr>
              <a:t>结石等。</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a:t>
            </a:r>
            <a:r>
              <a:rPr lang="zh-CN" altLang="en-US" sz="1600" b="1" dirty="0">
                <a:solidFill>
                  <a:srgbClr val="007A37"/>
                </a:solidFill>
                <a:latin typeface="微软雅黑" panose="020B0503020204020204" pitchFamily="34" charset="-122"/>
                <a:ea typeface="微软雅黑" panose="020B0503020204020204" pitchFamily="34" charset="-122"/>
              </a:rPr>
              <a:t>：周一</a:t>
            </a:r>
            <a:r>
              <a:rPr lang="zh-CN" altLang="en-US" sz="1600" b="1" dirty="0" smtClean="0">
                <a:solidFill>
                  <a:srgbClr val="007A37"/>
                </a:solidFill>
                <a:latin typeface="微软雅黑" panose="020B0503020204020204" pitchFamily="34" charset="-122"/>
                <a:ea typeface="微软雅黑" panose="020B0503020204020204" pitchFamily="34" charset="-122"/>
              </a:rPr>
              <a:t>上午</a:t>
            </a:r>
            <a:r>
              <a:rPr lang="zh-CN" altLang="en-US" sz="1600" dirty="0" smtClean="0">
                <a:solidFill>
                  <a:srgbClr val="007A37"/>
                </a:solidFill>
                <a:latin typeface="微软雅黑" panose="020B0503020204020204" pitchFamily="34" charset="-122"/>
                <a:ea typeface="微软雅黑" panose="020B0503020204020204" pitchFamily="34" charset="-122"/>
              </a:rPr>
              <a:t>、</a:t>
            </a:r>
            <a:r>
              <a:rPr lang="zh-CN" altLang="en-US" sz="1600" b="1" dirty="0" smtClean="0">
                <a:solidFill>
                  <a:srgbClr val="007A37"/>
                </a:solidFill>
                <a:latin typeface="微软雅黑" panose="020B0503020204020204" pitchFamily="34" charset="-122"/>
                <a:ea typeface="微软雅黑" panose="020B0503020204020204" pitchFamily="34" charset="-122"/>
              </a:rPr>
              <a:t>周三</a:t>
            </a:r>
            <a:endParaRPr lang="zh-CN" altLang="en-US" sz="1600" dirty="0">
              <a:solidFill>
                <a:srgbClr val="007A37"/>
              </a:solidFill>
              <a:latin typeface="微软雅黑" panose="020B0503020204020204" pitchFamily="34" charset="-122"/>
              <a:ea typeface="微软雅黑" panose="020B0503020204020204" pitchFamily="34" charset="-122"/>
            </a:endParaRPr>
          </a:p>
        </p:txBody>
      </p:sp>
      <p:pic>
        <p:nvPicPr>
          <p:cNvPr id="24" name="内容占位符 13"/>
          <p:cNvPicPr preferRelativeResize="0">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32038" y="190801"/>
            <a:ext cx="1562400" cy="23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133700" y="190801"/>
            <a:ext cx="2664296" cy="2169825"/>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王学振</a:t>
            </a:r>
            <a:endParaRPr lang="zh-CN" altLang="en-US"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口腔</a:t>
            </a:r>
            <a:r>
              <a:rPr lang="zh-CN" altLang="en-US" sz="3000" dirty="0" smtClean="0">
                <a:solidFill>
                  <a:srgbClr val="007A37"/>
                </a:solidFill>
                <a:latin typeface="微软雅黑" panose="020B0503020204020204" pitchFamily="34" charset="-122"/>
                <a:ea typeface="微软雅黑" panose="020B0503020204020204" pitchFamily="34" charset="-122"/>
              </a:rPr>
              <a:t>科</a:t>
            </a:r>
            <a:r>
              <a:rPr lang="en-US" altLang="zh-CN" sz="3000" dirty="0" smtClean="0">
                <a:solidFill>
                  <a:srgbClr val="007A37"/>
                </a:solidFill>
                <a:latin typeface="微软雅黑" panose="020B0503020204020204" pitchFamily="34" charset="-122"/>
                <a:ea typeface="微软雅黑" panose="020B0503020204020204" pitchFamily="34" charset="-122"/>
              </a:rPr>
              <a:t>    </a:t>
            </a: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副主任医师</a:t>
            </a:r>
            <a:r>
              <a:rPr lang="en-US" altLang="zh-CN" dirty="0" smtClean="0">
                <a:solidFill>
                  <a:srgbClr val="007A37"/>
                </a:solidFill>
                <a:latin typeface="微软雅黑" panose="020B0503020204020204" pitchFamily="34" charset="-122"/>
                <a:ea typeface="微软雅黑" panose="020B0503020204020204" pitchFamily="34" charset="-122"/>
              </a:rPr>
              <a:t> </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77516" y="2566800"/>
            <a:ext cx="4104456" cy="1938992"/>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anose="020B0503020204020204" pitchFamily="34" charset="-122"/>
                <a:ea typeface="微软雅黑" panose="020B0503020204020204" pitchFamily="34" charset="-122"/>
              </a:rPr>
              <a:t>口腔科主任。擅长牙体牙髓病、根尖周病、牙列缺损的诊断及治疗，特别擅长疑难根管治疗、残根残冠保留治疗、复杂牙及阻生齿拔除、多种类固定修复及种植修复。</a:t>
            </a:r>
            <a:endParaRPr lang="en-US" altLang="zh-CN" sz="16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1600" b="1" dirty="0" smtClean="0">
                <a:solidFill>
                  <a:srgbClr val="007A37"/>
                </a:solidFill>
                <a:latin typeface="微软雅黑" panose="020B0503020204020204" pitchFamily="34" charset="-122"/>
                <a:ea typeface="微软雅黑" panose="020B0503020204020204" pitchFamily="34" charset="-122"/>
              </a:rPr>
              <a:t>坐</a:t>
            </a:r>
            <a:r>
              <a:rPr lang="zh-CN" altLang="en-US" sz="1600" b="1" dirty="0">
                <a:solidFill>
                  <a:srgbClr val="007A37"/>
                </a:solidFill>
                <a:latin typeface="微软雅黑" panose="020B0503020204020204" pitchFamily="34" charset="-122"/>
                <a:ea typeface="微软雅黑" panose="020B0503020204020204" pitchFamily="34" charset="-122"/>
              </a:rPr>
              <a:t>诊</a:t>
            </a:r>
            <a:r>
              <a:rPr lang="zh-CN" altLang="en-US" sz="1600" b="1" dirty="0" smtClean="0">
                <a:solidFill>
                  <a:srgbClr val="007A37"/>
                </a:solidFill>
                <a:latin typeface="微软雅黑" panose="020B0503020204020204" pitchFamily="34" charset="-122"/>
                <a:ea typeface="微软雅黑" panose="020B0503020204020204" pitchFamily="34" charset="-122"/>
              </a:rPr>
              <a:t>时间：周二上午、周四上午、周五上午</a:t>
            </a:r>
            <a:endParaRPr lang="zh-CN" altLang="zh-CN" sz="1600" b="1" dirty="0">
              <a:solidFill>
                <a:srgbClr val="007A37"/>
              </a:solidFill>
              <a:latin typeface="微软雅黑" panose="020B0503020204020204" pitchFamily="34" charset="-122"/>
              <a:ea typeface="微软雅黑" panose="020B0503020204020204" pitchFamily="34" charset="-122"/>
            </a:endParaRPr>
          </a:p>
        </p:txBody>
      </p:sp>
      <p:pic>
        <p:nvPicPr>
          <p:cNvPr id="31" name="内容占位符 13"/>
          <p:cNvPicPr preferRelativeResize="0">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8944" y="190800"/>
            <a:ext cx="1562400" cy="2340000"/>
          </a:xfrm>
          <a:prstGeom prst="rect">
            <a:avLst/>
          </a:prstGeom>
          <a:noFill/>
          <a:ln w="9525">
            <a:noFill/>
            <a:miter lim="800000"/>
            <a:headEnd/>
            <a:tailEnd/>
          </a:ln>
        </p:spPr>
      </p:pic>
      <p:sp>
        <p:nvSpPr>
          <p:cNvPr id="32" name="TextBox 31"/>
          <p:cNvSpPr txBox="1"/>
          <p:nvPr/>
        </p:nvSpPr>
        <p:spPr>
          <a:xfrm>
            <a:off x="6510235" y="204041"/>
            <a:ext cx="2792359"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赵青侠</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a:solidFill>
                  <a:srgbClr val="007A37"/>
                </a:solidFill>
                <a:latin typeface="微软雅黑" panose="020B0503020204020204" pitchFamily="34" charset="-122"/>
                <a:ea typeface="微软雅黑" panose="020B0503020204020204" pitchFamily="34" charset="-122"/>
              </a:rPr>
              <a:t>口腔</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870004" y="2580040"/>
            <a:ext cx="4207511" cy="1569660"/>
          </a:xfrm>
          <a:prstGeom prst="rect">
            <a:avLst/>
          </a:prstGeom>
          <a:noFill/>
        </p:spPr>
        <p:txBody>
          <a:bodyPr wrap="square" rtlCol="0">
            <a:spAutoFit/>
          </a:bodyPr>
          <a:lstStyle/>
          <a:p>
            <a:pPr marL="0" indent="0" eaLnBrk="1" hangingPunct="1">
              <a:lnSpc>
                <a:spcPct val="150000"/>
              </a:lnSpc>
              <a:buNone/>
            </a:pPr>
            <a:r>
              <a:rPr lang="zh-CN" altLang="zh-CN" sz="1600" dirty="0">
                <a:solidFill>
                  <a:srgbClr val="007A37"/>
                </a:solidFill>
                <a:latin typeface="微软雅黑" panose="020B0503020204020204" pitchFamily="34" charset="-122"/>
                <a:ea typeface="微软雅黑" panose="020B0503020204020204" pitchFamily="34" charset="-122"/>
              </a:rPr>
              <a:t>擅长各类复杂牙齿拔除术，牙体牙髓病，根尖周病，根管治疗术及残根残冠的保存治疗</a:t>
            </a:r>
            <a:r>
              <a:rPr lang="zh-CN" altLang="en-US" sz="1600" dirty="0">
                <a:solidFill>
                  <a:srgbClr val="007A37"/>
                </a:solidFill>
                <a:latin typeface="微软雅黑" panose="020B0503020204020204" pitchFamily="34" charset="-122"/>
                <a:ea typeface="微软雅黑" panose="020B0503020204020204" pitchFamily="34" charset="-122"/>
              </a:rPr>
              <a:t>，</a:t>
            </a:r>
            <a:r>
              <a:rPr lang="zh-CN" altLang="zh-CN" sz="1600" dirty="0">
                <a:solidFill>
                  <a:srgbClr val="007A37"/>
                </a:solidFill>
                <a:latin typeface="微软雅黑" panose="020B0503020204020204" pitchFamily="34" charset="-122"/>
                <a:ea typeface="微软雅黑" panose="020B0503020204020204" pitchFamily="34" charset="-122"/>
              </a:rPr>
              <a:t>尤其擅长诊治各类牙体缺损及牙列缺失修复</a:t>
            </a:r>
            <a:r>
              <a:rPr lang="zh-CN" altLang="en-US" sz="1600" dirty="0">
                <a:solidFill>
                  <a:srgbClr val="007A37"/>
                </a:solidFill>
                <a:latin typeface="微软雅黑" panose="020B0503020204020204" pitchFamily="34" charset="-122"/>
                <a:ea typeface="微软雅黑" panose="020B0503020204020204" pitchFamily="34" charset="-122"/>
              </a:rPr>
              <a:t>。</a:t>
            </a:r>
            <a:endParaRPr lang="en-US" altLang="zh-CN"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坐诊时间：周一上午、周二上午、周三上午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34" name="Picture 2"/>
          <p:cNvPicPr preferRelativeResize="0">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30823"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375789" y="179869"/>
            <a:ext cx="2999271"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邴帅</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a:solidFill>
                  <a:srgbClr val="007A37"/>
                </a:solidFill>
                <a:latin typeface="微软雅黑" panose="020B0503020204020204" pitchFamily="34" charset="-122"/>
                <a:ea typeface="微软雅黑" panose="020B0503020204020204" pitchFamily="34" charset="-122"/>
              </a:rPr>
              <a:t>疼痛</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smtClean="0">
                <a:solidFill>
                  <a:srgbClr val="007A37"/>
                </a:solidFill>
                <a:latin typeface="微软雅黑" panose="020B0503020204020204" pitchFamily="34" charset="-122"/>
                <a:ea typeface="微软雅黑" panose="020B0503020204020204" pitchFamily="34" charset="-122"/>
              </a:rPr>
              <a:t>副主任医师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pic>
        <p:nvPicPr>
          <p:cNvPr id="12" name="Picture 2"/>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796149"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681734" y="2570748"/>
            <a:ext cx="4296001"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医学硕士。兼任山东省颈肩腰腿痛专业委员会委员等职。擅长小针刀、臭氧技术、中药封包、关节镜等治疗颈肩腰腿痛及髋膝关节疾病。在核心及国家级期刊发表专业论文多篇。</a:t>
            </a:r>
            <a:endParaRPr lang="en-US" altLang="zh-CN"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a:t>
            </a:r>
            <a:r>
              <a:rPr lang="zh-CN" altLang="en-US" sz="1600" b="1" dirty="0">
                <a:solidFill>
                  <a:srgbClr val="007A37"/>
                </a:solidFill>
                <a:latin typeface="微软雅黑" panose="020B0503020204020204" pitchFamily="34" charset="-122"/>
                <a:ea typeface="微软雅黑" panose="020B0503020204020204" pitchFamily="34" charset="-122"/>
              </a:rPr>
              <a:t>诊</a:t>
            </a:r>
            <a:r>
              <a:rPr lang="zh-CN" altLang="en-US" sz="1600" b="1" dirty="0" smtClean="0">
                <a:solidFill>
                  <a:srgbClr val="007A37"/>
                </a:solidFill>
                <a:latin typeface="微软雅黑" panose="020B0503020204020204" pitchFamily="34" charset="-122"/>
                <a:ea typeface="微软雅黑" panose="020B0503020204020204" pitchFamily="34" charset="-122"/>
              </a:rPr>
              <a:t>时间：周三、周四、周日</a:t>
            </a:r>
            <a:endParaRPr lang="en-US" altLang="zh-CN" sz="1600" b="1" dirty="0" smtClean="0">
              <a:solidFill>
                <a:srgbClr val="007A3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707676" y="189260"/>
            <a:ext cx="3024336" cy="2241639"/>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王文政</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a:lnSpc>
                <a:spcPts val="5500"/>
              </a:lnSpc>
            </a:pPr>
            <a:r>
              <a:rPr lang="zh-CN" altLang="en-US" sz="3000" dirty="0">
                <a:solidFill>
                  <a:srgbClr val="007A37"/>
                </a:solidFill>
                <a:latin typeface="微软雅黑" panose="020B0503020204020204" pitchFamily="34" charset="-122"/>
                <a:ea typeface="微软雅黑" panose="020B0503020204020204" pitchFamily="34" charset="-122"/>
              </a:rPr>
              <a:t>疼痛</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a:lnSpc>
                <a:spcPts val="5500"/>
              </a:lnSpc>
            </a:pPr>
            <a:r>
              <a:rPr lang="zh-CN" altLang="en-US" dirty="0" smtClean="0">
                <a:solidFill>
                  <a:srgbClr val="007A37"/>
                </a:solidFill>
                <a:latin typeface="微软雅黑" panose="020B0503020204020204" pitchFamily="34" charset="-122"/>
                <a:ea typeface="微软雅黑" panose="020B0503020204020204" pitchFamily="34" charset="-122"/>
              </a:rPr>
              <a:t>副主任医师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014020" y="2493516"/>
            <a:ext cx="4608512" cy="2308324"/>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医学硕士。兼任山东省颈肩腰腿痛专业委员会委员等职。擅长颈椎病、腰椎间盘突出、脊柱关节病、肩周炎、骨性关节炎、股骨头坏死等疾病的诊断和微创治疗，总结了“能保守、不开刀；能微创、不开放”的治疗理念。</a:t>
            </a:r>
            <a:endParaRPr lang="en-US" altLang="zh-CN"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坐诊时间：周一、周二上午、周五</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4" name="内容占位符 1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32057" y="190800"/>
            <a:ext cx="1562400" cy="2340000"/>
          </a:xfrm>
          <a:prstGeom prst="rect">
            <a:avLst/>
          </a:prstGeom>
          <a:noFill/>
          <a:ln w="9525">
            <a:noFill/>
            <a:miter lim="800000"/>
            <a:headEnd/>
            <a:tailEnd/>
          </a:ln>
        </p:spPr>
      </p:pic>
      <p:sp>
        <p:nvSpPr>
          <p:cNvPr id="20" name="TextBox 19"/>
          <p:cNvSpPr txBox="1"/>
          <p:nvPr/>
        </p:nvSpPr>
        <p:spPr>
          <a:xfrm>
            <a:off x="11375789" y="179869"/>
            <a:ext cx="2999271"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邴帅</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a:solidFill>
                  <a:srgbClr val="007A37"/>
                </a:solidFill>
                <a:latin typeface="微软雅黑" panose="020B0503020204020204" pitchFamily="34" charset="-122"/>
                <a:ea typeface="微软雅黑" panose="020B0503020204020204" pitchFamily="34" charset="-122"/>
              </a:rPr>
              <a:t>疼痛</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smtClean="0">
                <a:solidFill>
                  <a:srgbClr val="007A37"/>
                </a:solidFill>
                <a:latin typeface="微软雅黑" panose="020B0503020204020204" pitchFamily="34" charset="-122"/>
                <a:ea typeface="微软雅黑" panose="020B0503020204020204" pitchFamily="34" charset="-122"/>
              </a:rPr>
              <a:t>副主任医师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pic>
        <p:nvPicPr>
          <p:cNvPr id="21" name="Picture 2"/>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796149"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9681734" y="2493516"/>
            <a:ext cx="4296001"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医学硕士。兼任山东省颈肩腰腿痛专业委员会委员等职。擅长小针刀、臭氧技术、中药封包、关节镜等治疗颈肩腰腿痛及髋膝关节疾病。在核心及国家级期刊发表专业论文多篇。</a:t>
            </a:r>
            <a:endParaRPr lang="en-US" altLang="zh-CN"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a:t>
            </a:r>
            <a:r>
              <a:rPr lang="zh-CN" altLang="en-US" sz="1600" b="1" dirty="0">
                <a:solidFill>
                  <a:srgbClr val="007A37"/>
                </a:solidFill>
                <a:latin typeface="微软雅黑" panose="020B0503020204020204" pitchFamily="34" charset="-122"/>
                <a:ea typeface="微软雅黑" panose="020B0503020204020204" pitchFamily="34" charset="-122"/>
              </a:rPr>
              <a:t>诊</a:t>
            </a:r>
            <a:r>
              <a:rPr lang="zh-CN" altLang="en-US" sz="1600" b="1" dirty="0" smtClean="0">
                <a:solidFill>
                  <a:srgbClr val="007A37"/>
                </a:solidFill>
                <a:latin typeface="微软雅黑" panose="020B0503020204020204" pitchFamily="34" charset="-122"/>
                <a:ea typeface="微软雅黑" panose="020B0503020204020204" pitchFamily="34" charset="-122"/>
              </a:rPr>
              <a:t>时间：周三、周四、周日</a:t>
            </a:r>
            <a:endParaRPr lang="en-US" altLang="zh-CN" sz="1600" b="1" dirty="0" smtClean="0">
              <a:solidFill>
                <a:srgbClr val="007A37"/>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989684" y="189261"/>
            <a:ext cx="2664296"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谭志洁</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消化内科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pic>
        <p:nvPicPr>
          <p:cNvPr id="16" name="Picture 2"/>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7515"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05508" y="2565524"/>
            <a:ext cx="4176464"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消化内科主任，医学硕士。擅长</a:t>
            </a:r>
            <a:r>
              <a:rPr lang="zh-CN" altLang="zh-CN" sz="1600" dirty="0">
                <a:solidFill>
                  <a:srgbClr val="007A37"/>
                </a:solidFill>
                <a:latin typeface="微软雅黑" panose="020B0503020204020204" pitchFamily="34" charset="-122"/>
                <a:ea typeface="微软雅黑" panose="020B0503020204020204" pitchFamily="34" charset="-122"/>
              </a:rPr>
              <a:t>对慢性胃炎、胃十二指肠溃疡、炎性肠病、胆石症等消化系统疾病</a:t>
            </a:r>
            <a:r>
              <a:rPr lang="zh-CN" altLang="en-US" sz="1600" dirty="0">
                <a:solidFill>
                  <a:srgbClr val="007A37"/>
                </a:solidFill>
                <a:latin typeface="微软雅黑" panose="020B0503020204020204" pitchFamily="34" charset="-122"/>
                <a:ea typeface="微软雅黑" panose="020B0503020204020204" pitchFamily="34" charset="-122"/>
              </a:rPr>
              <a:t>的诊疗</a:t>
            </a:r>
            <a:r>
              <a:rPr lang="zh-CN" altLang="zh-CN" sz="1600" dirty="0">
                <a:solidFill>
                  <a:srgbClr val="007A37"/>
                </a:solidFill>
                <a:latin typeface="微软雅黑" panose="020B0503020204020204" pitchFamily="34" charset="-122"/>
                <a:ea typeface="微软雅黑" panose="020B0503020204020204" pitchFamily="34" charset="-122"/>
              </a:rPr>
              <a:t>，</a:t>
            </a:r>
            <a:r>
              <a:rPr lang="zh-CN" altLang="en-US" sz="1600" dirty="0">
                <a:solidFill>
                  <a:srgbClr val="007A37"/>
                </a:solidFill>
                <a:latin typeface="微软雅黑" panose="020B0503020204020204" pitchFamily="34" charset="-122"/>
                <a:ea typeface="微软雅黑" panose="020B0503020204020204" pitchFamily="34" charset="-122"/>
              </a:rPr>
              <a:t>尤其</a:t>
            </a:r>
            <a:r>
              <a:rPr lang="zh-CN" altLang="zh-CN" sz="1600" dirty="0">
                <a:solidFill>
                  <a:srgbClr val="007A37"/>
                </a:solidFill>
                <a:latin typeface="微软雅黑" panose="020B0503020204020204" pitchFamily="34" charset="-122"/>
                <a:ea typeface="微软雅黑" panose="020B0503020204020204" pitchFamily="34" charset="-122"/>
              </a:rPr>
              <a:t>擅长胃肠镜诊疗技术及内镜下手术。</a:t>
            </a:r>
            <a:endParaRPr lang="en-US" altLang="zh-CN"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坐诊时间：周一至周五</a:t>
            </a:r>
            <a:r>
              <a:rPr lang="en-US" altLang="zh-CN" sz="1600" b="1" dirty="0" smtClean="0">
                <a:solidFill>
                  <a:srgbClr val="007A37"/>
                </a:solidFill>
                <a:latin typeface="微软雅黑" panose="020B0503020204020204" pitchFamily="34" charset="-122"/>
                <a:ea typeface="微软雅黑" panose="020B0503020204020204" pitchFamily="34" charset="-122"/>
              </a:rPr>
              <a:t>(</a:t>
            </a:r>
            <a:r>
              <a:rPr lang="zh-CN" altLang="en-US" sz="1600" b="1" dirty="0" smtClean="0">
                <a:solidFill>
                  <a:srgbClr val="007A37"/>
                </a:solidFill>
                <a:latin typeface="微软雅黑" panose="020B0503020204020204" pitchFamily="34" charset="-122"/>
                <a:ea typeface="微软雅黑" panose="020B0503020204020204" pitchFamily="34" charset="-122"/>
              </a:rPr>
              <a:t>上午门诊</a:t>
            </a:r>
            <a:r>
              <a:rPr lang="en-US" altLang="zh-CN" sz="1600" b="1" dirty="0" smtClean="0">
                <a:solidFill>
                  <a:srgbClr val="007A37"/>
                </a:solidFill>
                <a:latin typeface="微软雅黑" panose="020B0503020204020204" pitchFamily="34" charset="-122"/>
                <a:ea typeface="微软雅黑" panose="020B0503020204020204" pitchFamily="34" charset="-122"/>
              </a:rPr>
              <a:t>)</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55148" y="189260"/>
            <a:ext cx="3024336" cy="2241639"/>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李有赢</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a:lnSpc>
                <a:spcPts val="5500"/>
              </a:lnSpc>
            </a:pPr>
            <a:r>
              <a:rPr lang="zh-CN" altLang="en-US" sz="3000" dirty="0" smtClean="0">
                <a:solidFill>
                  <a:srgbClr val="007A37"/>
                </a:solidFill>
                <a:latin typeface="微软雅黑" panose="020B0503020204020204" pitchFamily="34" charset="-122"/>
                <a:ea typeface="微软雅黑" panose="020B0503020204020204" pitchFamily="34" charset="-122"/>
              </a:rPr>
              <a:t>医疗美容科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a:lnSpc>
                <a:spcPts val="5500"/>
              </a:lnSpc>
            </a:pPr>
            <a:r>
              <a:rPr lang="zh-CN" altLang="en-US" dirty="0" smtClean="0">
                <a:solidFill>
                  <a:srgbClr val="007A37"/>
                </a:solidFill>
                <a:latin typeface="微软雅黑" panose="020B0503020204020204" pitchFamily="34" charset="-122"/>
                <a:ea typeface="微软雅黑" panose="020B0503020204020204" pitchFamily="34" charset="-122"/>
              </a:rPr>
              <a:t>副主任医师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61492" y="2421508"/>
            <a:ext cx="4765334" cy="2308324"/>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anose="020B0503020204020204" pitchFamily="34" charset="-122"/>
                <a:ea typeface="微软雅黑" panose="020B0503020204020204" pitchFamily="34" charset="-122"/>
              </a:rPr>
              <a:t>擅长</a:t>
            </a:r>
            <a:r>
              <a:rPr lang="zh-CN" altLang="en-US" sz="1600" dirty="0">
                <a:solidFill>
                  <a:srgbClr val="007A37"/>
                </a:solidFill>
                <a:latin typeface="微软雅黑" panose="020B0503020204020204" pitchFamily="34" charset="-122"/>
                <a:ea typeface="微软雅黑" panose="020B0503020204020204" pitchFamily="34" charset="-122"/>
              </a:rPr>
              <a:t>颌面部美容、重脸、眼袋、提眉、隆鼻、面形整复、面部抗衰、淡斑、面部年轻化、除皱、隆胸、吸脂、植发、腋臭美容切除、男性乳房发育美容</a:t>
            </a:r>
            <a:r>
              <a:rPr lang="zh-CN" altLang="en-US" sz="1600" dirty="0" smtClean="0">
                <a:solidFill>
                  <a:srgbClr val="007A37"/>
                </a:solidFill>
                <a:latin typeface="微软雅黑" panose="020B0503020204020204" pitchFamily="34" charset="-122"/>
                <a:ea typeface="微软雅黑" panose="020B0503020204020204" pitchFamily="34" charset="-122"/>
              </a:rPr>
              <a:t>切除、</a:t>
            </a:r>
            <a:r>
              <a:rPr lang="zh-CN" altLang="en-US" sz="1600" dirty="0">
                <a:solidFill>
                  <a:srgbClr val="007A37"/>
                </a:solidFill>
                <a:latin typeface="微软雅黑" panose="020B0503020204020204" pitchFamily="34" charset="-122"/>
                <a:ea typeface="微软雅黑" panose="020B0503020204020204" pitchFamily="34" charset="-122"/>
              </a:rPr>
              <a:t>面部体表肿物美容</a:t>
            </a:r>
            <a:r>
              <a:rPr lang="zh-CN" altLang="en-US" sz="1600" dirty="0" smtClean="0">
                <a:solidFill>
                  <a:srgbClr val="007A37"/>
                </a:solidFill>
                <a:latin typeface="微软雅黑" panose="020B0503020204020204" pitchFamily="34" charset="-122"/>
                <a:ea typeface="微软雅黑" panose="020B0503020204020204" pitchFamily="34" charset="-122"/>
              </a:rPr>
              <a:t>切除及</a:t>
            </a:r>
            <a:r>
              <a:rPr lang="zh-CN" altLang="en-US" sz="1600" dirty="0">
                <a:solidFill>
                  <a:srgbClr val="007A37"/>
                </a:solidFill>
                <a:latin typeface="微软雅黑" panose="020B0503020204020204" pitchFamily="34" charset="-122"/>
                <a:ea typeface="微软雅黑" panose="020B0503020204020204" pitchFamily="34" charset="-122"/>
              </a:rPr>
              <a:t>各种难愈合的皮肤创面管理。</a:t>
            </a:r>
            <a:endParaRPr lang="en-US" altLang="zh-CN"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坐诊时间：周一上午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4" name="内容占位符 1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29" y="190800"/>
            <a:ext cx="1562400" cy="2232000"/>
          </a:xfrm>
          <a:prstGeom prst="rect">
            <a:avLst/>
          </a:prstGeom>
          <a:noFill/>
          <a:ln w="9525">
            <a:noFill/>
            <a:miter lim="800000"/>
            <a:headEnd/>
            <a:tailEnd/>
          </a:ln>
        </p:spPr>
      </p:pic>
      <p:sp>
        <p:nvSpPr>
          <p:cNvPr id="15" name="TextBox 14"/>
          <p:cNvSpPr txBox="1"/>
          <p:nvPr/>
        </p:nvSpPr>
        <p:spPr>
          <a:xfrm>
            <a:off x="6742908" y="189259"/>
            <a:ext cx="2159544"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郭春秀</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皮肤</a:t>
            </a:r>
            <a:r>
              <a:rPr lang="zh-CN" altLang="en-US" sz="3000" dirty="0" smtClean="0">
                <a:solidFill>
                  <a:srgbClr val="007A37"/>
                </a:solidFill>
                <a:latin typeface="微软雅黑" panose="020B0503020204020204" pitchFamily="34" charset="-122"/>
                <a:ea typeface="微软雅黑" panose="020B0503020204020204" pitchFamily="34" charset="-122"/>
              </a:rPr>
              <a:t>科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en-US" altLang="zh-CN" dirty="0">
              <a:solidFill>
                <a:srgbClr val="007A37"/>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5026826" y="2496755"/>
            <a:ext cx="4523698" cy="2157001"/>
          </a:xfrm>
          <a:prstGeom prst="rect">
            <a:avLst/>
          </a:prstGeom>
          <a:noFill/>
        </p:spPr>
        <p:txBody>
          <a:bodyPr wrap="square" rtlCol="0">
            <a:spAutoFit/>
          </a:bodyPr>
          <a:lstStyle/>
          <a:p>
            <a:pPr>
              <a:lnSpc>
                <a:spcPts val="2300"/>
              </a:lnSpc>
            </a:pPr>
            <a:r>
              <a:rPr lang="zh-CN" altLang="en-US" sz="1600" dirty="0" smtClean="0">
                <a:solidFill>
                  <a:srgbClr val="007A37"/>
                </a:solidFill>
                <a:latin typeface="微软雅黑" panose="020B0503020204020204" pitchFamily="34" charset="-122"/>
                <a:ea typeface="微软雅黑" panose="020B0503020204020204" pitchFamily="34" charset="-122"/>
              </a:rPr>
              <a:t>擅长医学</a:t>
            </a:r>
            <a:r>
              <a:rPr lang="zh-CN" altLang="en-US" sz="1600" dirty="0">
                <a:solidFill>
                  <a:srgbClr val="007A37"/>
                </a:solidFill>
                <a:latin typeface="微软雅黑" panose="020B0503020204020204" pitchFamily="34" charset="-122"/>
                <a:ea typeface="微软雅黑" panose="020B0503020204020204" pitchFamily="34" charset="-122"/>
              </a:rPr>
              <a:t>美容</a:t>
            </a:r>
            <a:r>
              <a:rPr lang="zh-CN" altLang="en-US" sz="1600" dirty="0" smtClean="0">
                <a:solidFill>
                  <a:srgbClr val="007A37"/>
                </a:solidFill>
                <a:latin typeface="微软雅黑" panose="020B0503020204020204" pitchFamily="34" charset="-122"/>
                <a:ea typeface="微软雅黑" panose="020B0503020204020204" pitchFamily="34" charset="-122"/>
              </a:rPr>
              <a:t>与皮肤病</a:t>
            </a:r>
            <a:r>
              <a:rPr lang="zh-CN" altLang="en-US" sz="1600" dirty="0">
                <a:solidFill>
                  <a:srgbClr val="007A37"/>
                </a:solidFill>
                <a:latin typeface="微软雅黑" panose="020B0503020204020204" pitchFamily="34" charset="-122"/>
                <a:ea typeface="微软雅黑" panose="020B0503020204020204" pitchFamily="34" charset="-122"/>
              </a:rPr>
              <a:t>的</a:t>
            </a:r>
            <a:r>
              <a:rPr lang="zh-CN" altLang="en-US" sz="1600" dirty="0" smtClean="0">
                <a:solidFill>
                  <a:srgbClr val="007A37"/>
                </a:solidFill>
                <a:latin typeface="微软雅黑" panose="020B0503020204020204" pitchFamily="34" charset="-122"/>
                <a:ea typeface="微软雅黑" panose="020B0503020204020204" pitchFamily="34" charset="-122"/>
              </a:rPr>
              <a:t>诊疗，如皮炎</a:t>
            </a:r>
            <a:r>
              <a:rPr lang="zh-CN" altLang="en-US" sz="1600" dirty="0">
                <a:solidFill>
                  <a:srgbClr val="007A37"/>
                </a:solidFill>
                <a:latin typeface="微软雅黑" panose="020B0503020204020204" pitchFamily="34" charset="-122"/>
                <a:ea typeface="微软雅黑" panose="020B0503020204020204" pitchFamily="34" charset="-122"/>
              </a:rPr>
              <a:t>、湿疹、带状疱疹、痤疮、等各种皮肤病，痘坑、痘印、毛孔粗大、肤色暗沉、太田痣、褐青痣、咖啡斑、雀斑、黄褐斑、汗管瘤、增生性瘢痕、老年斑、皮肤年轻化等综合治疗</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ts val="2300"/>
              </a:lnSpc>
            </a:pPr>
            <a:r>
              <a:rPr lang="zh-CN" altLang="en-US" sz="1600" b="1" dirty="0" smtClean="0">
                <a:solidFill>
                  <a:srgbClr val="007A37"/>
                </a:solidFill>
                <a:latin typeface="微软雅黑" panose="020B0503020204020204" pitchFamily="34" charset="-122"/>
                <a:ea typeface="微软雅黑" panose="020B0503020204020204" pitchFamily="34" charset="-122"/>
              </a:rPr>
              <a:t>坐</a:t>
            </a:r>
            <a:r>
              <a:rPr lang="zh-CN" altLang="en-US" sz="1600" b="1" dirty="0">
                <a:solidFill>
                  <a:srgbClr val="007A37"/>
                </a:solidFill>
                <a:latin typeface="微软雅黑" panose="020B0503020204020204" pitchFamily="34" charset="-122"/>
                <a:ea typeface="微软雅黑" panose="020B0503020204020204" pitchFamily="34" charset="-122"/>
              </a:rPr>
              <a:t>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：周二、周三上午、周四、周五上午、周六、周日</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7" name="Picture 2"/>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80725" y="190800"/>
            <a:ext cx="1561487" cy="2232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806100" y="2493516"/>
            <a:ext cx="4064904" cy="1569660"/>
          </a:xfrm>
          <a:prstGeom prst="rect">
            <a:avLst/>
          </a:prstGeom>
          <a:noFill/>
        </p:spPr>
        <p:txBody>
          <a:bodyPr wrap="square" rtlCol="0">
            <a:spAutoFit/>
          </a:bodyPr>
          <a:lstStyle>
            <a:defPPr>
              <a:defRPr lang="zh-CN"/>
            </a:defPPr>
            <a:lvl1pPr>
              <a:lnSpc>
                <a:spcPct val="150000"/>
              </a:lnSpc>
              <a:defRPr sz="1600" b="1">
                <a:solidFill>
                  <a:srgbClr val="007A37"/>
                </a:solidFill>
                <a:latin typeface="微软雅黑" panose="020B0503020204020204" pitchFamily="34" charset="-122"/>
                <a:ea typeface="微软雅黑" panose="020B0503020204020204" pitchFamily="34" charset="-122"/>
              </a:defRPr>
            </a:lvl1pPr>
          </a:lstStyle>
          <a:p>
            <a:r>
              <a:rPr lang="zh-CN" altLang="en-US" b="0" dirty="0"/>
              <a:t>擅长常见实体恶性肿瘤的诊断和治疗，尤其擅长呼吸道、消化道、女性恶性肿瘤等的化疗、微创等综合治疗</a:t>
            </a:r>
            <a:r>
              <a:rPr lang="zh-CN" altLang="en-US" b="0" dirty="0" smtClean="0"/>
              <a:t>。</a:t>
            </a:r>
            <a:endParaRPr lang="en-US" altLang="zh-CN" b="0" dirty="0" smtClean="0"/>
          </a:p>
          <a:p>
            <a:r>
              <a:rPr lang="zh-CN" altLang="en-US" dirty="0"/>
              <a:t>坐诊时间：</a:t>
            </a:r>
            <a:r>
              <a:rPr lang="zh-CN" altLang="en-US" dirty="0" smtClean="0"/>
              <a:t>周一上午、周四上午、周五上午</a:t>
            </a:r>
            <a:endParaRPr lang="zh-CN" altLang="en-US" dirty="0"/>
          </a:p>
        </p:txBody>
      </p:sp>
      <p:pic>
        <p:nvPicPr>
          <p:cNvPr id="21" name="内容占位符 13"/>
          <p:cNvPicPr preferRelativeResize="0">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33253" y="190800"/>
            <a:ext cx="1561487" cy="2340000"/>
          </a:xfrm>
          <a:prstGeom prst="rect">
            <a:avLst/>
          </a:prstGeom>
          <a:noFill/>
          <a:ln w="9525">
            <a:noFill/>
            <a:miter lim="800000"/>
            <a:headEnd/>
            <a:tailEnd/>
          </a:ln>
        </p:spPr>
      </p:pic>
      <p:sp>
        <p:nvSpPr>
          <p:cNvPr id="22" name="TextBox 21"/>
          <p:cNvSpPr txBox="1"/>
          <p:nvPr/>
        </p:nvSpPr>
        <p:spPr>
          <a:xfrm>
            <a:off x="11511603" y="189260"/>
            <a:ext cx="2548885" cy="2169825"/>
          </a:xfrm>
          <a:prstGeom prst="rect">
            <a:avLst/>
          </a:prstGeom>
          <a:noFill/>
        </p:spPr>
        <p:txBody>
          <a:bodyPr wrap="square" rtlCol="0">
            <a:spAutoFit/>
          </a:bodyPr>
          <a:lstStyle/>
          <a:p>
            <a:r>
              <a:rPr lang="zh-CN" altLang="en-US" sz="4800" dirty="0">
                <a:solidFill>
                  <a:srgbClr val="007A37"/>
                </a:solidFill>
                <a:latin typeface="微软雅黑" panose="020B0503020204020204" pitchFamily="34" charset="-122"/>
                <a:ea typeface="微软雅黑" panose="020B0503020204020204" pitchFamily="34" charset="-122"/>
              </a:rPr>
              <a:t>苏丹</a:t>
            </a:r>
          </a:p>
          <a:p>
            <a:pPr>
              <a:lnSpc>
                <a:spcPct val="150000"/>
              </a:lnSpc>
            </a:pPr>
            <a:r>
              <a:rPr lang="zh-CN" altLang="en-US" sz="3000" dirty="0" smtClean="0">
                <a:solidFill>
                  <a:srgbClr val="007A37"/>
                </a:solidFill>
                <a:latin typeface="微软雅黑" panose="020B0503020204020204" pitchFamily="34" charset="-122"/>
                <a:ea typeface="微软雅黑" panose="020B0503020204020204" pitchFamily="34" charset="-122"/>
              </a:rPr>
              <a:t>肿瘤科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a:lnSpc>
                <a:spcPct val="150000"/>
              </a:lnSpc>
            </a:pPr>
            <a:endParaRPr lang="en-US" altLang="zh-CN" sz="10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007A37"/>
                </a:solidFill>
                <a:latin typeface="微软雅黑" panose="020B0503020204020204" pitchFamily="34" charset="-122"/>
                <a:ea typeface="微软雅黑" panose="020B0503020204020204" pitchFamily="34" charset="-122"/>
              </a:rPr>
              <a:t>副主任</a:t>
            </a:r>
            <a:r>
              <a:rPr lang="zh-CN" altLang="en-US" dirty="0" smtClean="0">
                <a:solidFill>
                  <a:srgbClr val="007A37"/>
                </a:solidFill>
                <a:latin typeface="微软雅黑" panose="020B0503020204020204" pitchFamily="34" charset="-122"/>
                <a:ea typeface="微软雅黑" panose="020B0503020204020204" pitchFamily="34" charset="-122"/>
              </a:rPr>
              <a:t>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336553" y="225842"/>
            <a:ext cx="2709915" cy="2123658"/>
          </a:xfrm>
          <a:prstGeom prst="rect">
            <a:avLst/>
          </a:prstGeom>
          <a:noFill/>
        </p:spPr>
        <p:txBody>
          <a:bodyPr wrap="square" rtlCol="0">
            <a:spAutoFit/>
          </a:bodyPr>
          <a:lstStyle/>
          <a:p>
            <a:r>
              <a:rPr lang="zh-CN" altLang="en-US" sz="4800" dirty="0">
                <a:solidFill>
                  <a:srgbClr val="007A37"/>
                </a:solidFill>
                <a:latin typeface="微软雅黑" panose="020B0503020204020204" pitchFamily="34" charset="-122"/>
                <a:ea typeface="微软雅黑" panose="020B0503020204020204" pitchFamily="34" charset="-122"/>
              </a:rPr>
              <a:t>张虹</a:t>
            </a: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肾内科</a:t>
            </a:r>
            <a:r>
              <a:rPr lang="en-US" altLang="zh-CN" sz="3000" dirty="0">
                <a:solidFill>
                  <a:srgbClr val="007A37"/>
                </a:solidFill>
                <a:latin typeface="微软雅黑" panose="020B0503020204020204" pitchFamily="34" charset="-122"/>
                <a:ea typeface="微软雅黑" panose="020B0503020204020204" pitchFamily="34" charset="-122"/>
              </a:rPr>
              <a:t>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8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r>
              <a:rPr lang="en-US" altLang="zh-CN" dirty="0" smtClean="0">
                <a:solidFill>
                  <a:srgbClr val="007A37"/>
                </a:solidFill>
                <a:latin typeface="微软雅黑" panose="020B0503020204020204" pitchFamily="34" charset="-122"/>
                <a:ea typeface="微软雅黑" panose="020B0503020204020204" pitchFamily="34" charset="-122"/>
              </a:rPr>
              <a:t> </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725988" y="2493516"/>
            <a:ext cx="4248472" cy="1938992"/>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anose="020B0503020204020204" pitchFamily="34" charset="-122"/>
                <a:ea typeface="微软雅黑" panose="020B0503020204020204" pitchFamily="34" charset="-122"/>
              </a:rPr>
              <a:t>对</a:t>
            </a:r>
            <a:r>
              <a:rPr lang="zh-CN" altLang="en-US" sz="1600" dirty="0">
                <a:solidFill>
                  <a:srgbClr val="007A37"/>
                </a:solidFill>
                <a:latin typeface="微软雅黑" panose="020B0503020204020204" pitchFamily="34" charset="-122"/>
                <a:ea typeface="微软雅黑" panose="020B0503020204020204" pitchFamily="34" charset="-122"/>
              </a:rPr>
              <a:t>肾内科各种常见病，疑难疾病的诊治有着丰富的临床经验，擅长原发性肾小球疾病，</a:t>
            </a:r>
            <a:r>
              <a:rPr lang="en-US" altLang="zh-CN" sz="1600" dirty="0">
                <a:solidFill>
                  <a:srgbClr val="007A37"/>
                </a:solidFill>
                <a:latin typeface="微软雅黑" panose="020B0503020204020204" pitchFamily="34" charset="-122"/>
                <a:ea typeface="微软雅黑" panose="020B0503020204020204" pitchFamily="34" charset="-122"/>
              </a:rPr>
              <a:t>IgA</a:t>
            </a:r>
            <a:r>
              <a:rPr lang="zh-CN" altLang="en-US" sz="1600" dirty="0">
                <a:solidFill>
                  <a:srgbClr val="007A37"/>
                </a:solidFill>
                <a:latin typeface="微软雅黑" panose="020B0503020204020204" pitchFamily="34" charset="-122"/>
                <a:ea typeface="微软雅黑" panose="020B0503020204020204" pitchFamily="34" charset="-122"/>
              </a:rPr>
              <a:t>肾病，狼疮性肾炎、急慢性肾衰竭，糖尿病肾病等疾病的</a:t>
            </a:r>
            <a:r>
              <a:rPr lang="zh-CN" altLang="en-US" sz="1600" dirty="0" smtClean="0">
                <a:solidFill>
                  <a:srgbClr val="007A37"/>
                </a:solidFill>
                <a:latin typeface="微软雅黑" panose="020B0503020204020204" pitchFamily="34" charset="-122"/>
                <a:ea typeface="微软雅黑" panose="020B0503020204020204" pitchFamily="34" charset="-122"/>
              </a:rPr>
              <a:t>诊治。</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a:t>
            </a:r>
            <a:r>
              <a:rPr lang="zh-CN" altLang="en-US" sz="1600" b="1" dirty="0" smtClean="0">
                <a:solidFill>
                  <a:srgbClr val="007A37"/>
                </a:solidFill>
                <a:latin typeface="微软雅黑" panose="020B0503020204020204" pitchFamily="34" charset="-122"/>
                <a:ea typeface="微软雅黑" panose="020B0503020204020204" pitchFamily="34" charset="-122"/>
              </a:rPr>
              <a:t>诊时间：周三下午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4" name="内容占位符 13"/>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86806" y="194748"/>
            <a:ext cx="1562400" cy="2340000"/>
          </a:xfrm>
          <a:prstGeom prst="rect">
            <a:avLst/>
          </a:prstGeom>
          <a:noFill/>
          <a:ln w="9525">
            <a:noFill/>
            <a:miter lim="800000"/>
            <a:headEnd/>
            <a:tailEnd/>
          </a:ln>
        </p:spPr>
      </p:pic>
      <p:sp>
        <p:nvSpPr>
          <p:cNvPr id="13" name="TextBox 12"/>
          <p:cNvSpPr txBox="1"/>
          <p:nvPr/>
        </p:nvSpPr>
        <p:spPr>
          <a:xfrm>
            <a:off x="2030247" y="241617"/>
            <a:ext cx="2767749" cy="2123658"/>
          </a:xfrm>
          <a:prstGeom prst="rect">
            <a:avLst/>
          </a:prstGeom>
          <a:noFill/>
        </p:spPr>
        <p:txBody>
          <a:bodyPr wrap="square" rtlCol="0">
            <a:spAutoFit/>
          </a:bodyPr>
          <a:lstStyle/>
          <a:p>
            <a:r>
              <a:rPr lang="zh-CN" altLang="en-US" sz="4800" dirty="0">
                <a:solidFill>
                  <a:srgbClr val="007A37"/>
                </a:solidFill>
                <a:latin typeface="微软雅黑" panose="020B0503020204020204" pitchFamily="34" charset="-122"/>
                <a:ea typeface="微软雅黑" panose="020B0503020204020204" pitchFamily="34" charset="-122"/>
              </a:rPr>
              <a:t>于克洲</a:t>
            </a: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肾内科</a:t>
            </a:r>
            <a:r>
              <a:rPr lang="en-US" altLang="zh-CN" sz="3000" dirty="0">
                <a:solidFill>
                  <a:srgbClr val="007A37"/>
                </a:solidFill>
                <a:latin typeface="微软雅黑" panose="020B0503020204020204" pitchFamily="34" charset="-122"/>
                <a:ea typeface="微软雅黑" panose="020B0503020204020204" pitchFamily="34" charset="-122"/>
              </a:rPr>
              <a:t> </a:t>
            </a:r>
          </a:p>
          <a:p>
            <a:pPr marL="0" indent="0" eaLnBrk="1" hangingPunct="1">
              <a:lnSpc>
                <a:spcPct val="150000"/>
              </a:lnSpc>
              <a:buNone/>
            </a:pPr>
            <a:endParaRPr lang="en-US" altLang="zh-CN" sz="8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r>
              <a:rPr lang="en-US" altLang="zh-CN" dirty="0" smtClean="0">
                <a:solidFill>
                  <a:srgbClr val="007A37"/>
                </a:solidFill>
                <a:latin typeface="微软雅黑" panose="020B0503020204020204" pitchFamily="34" charset="-122"/>
                <a:ea typeface="微软雅黑" panose="020B0503020204020204" pitchFamily="34" charset="-122"/>
              </a:rPr>
              <a:t> </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05508" y="2498740"/>
            <a:ext cx="4095182" cy="1938992"/>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anose="020B0503020204020204" pitchFamily="34" charset="-122"/>
                <a:ea typeface="微软雅黑" panose="020B0503020204020204" pitchFamily="34" charset="-122"/>
              </a:rPr>
              <a:t>对诊治原发性与继发性肾脏疾病经验丰富，临床决策能力强。擅长</a:t>
            </a:r>
            <a:r>
              <a:rPr lang="zh-CN" altLang="en-US" sz="1600" dirty="0">
                <a:solidFill>
                  <a:srgbClr val="007A37"/>
                </a:solidFill>
                <a:latin typeface="微软雅黑" panose="020B0503020204020204" pitchFamily="34" charset="-122"/>
                <a:ea typeface="微软雅黑" panose="020B0503020204020204" pitchFamily="34" charset="-122"/>
              </a:rPr>
              <a:t>开展血液净化新技术的临床应用，血液透析慢性并发症的预防及处理</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a:t>
            </a:r>
            <a:r>
              <a:rPr lang="zh-CN" altLang="en-US" sz="1600" b="1" dirty="0" smtClean="0">
                <a:solidFill>
                  <a:srgbClr val="007A37"/>
                </a:solidFill>
                <a:latin typeface="微软雅黑" panose="020B0503020204020204" pitchFamily="34" charset="-122"/>
                <a:ea typeface="微软雅黑" panose="020B0503020204020204" pitchFamily="34" charset="-122"/>
              </a:rPr>
              <a:t>时间：周一上午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7" name="内容占位符 13"/>
          <p:cNvPicPr preferRelativeResize="0">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7517" y="154218"/>
            <a:ext cx="1562400" cy="2340000"/>
          </a:xfrm>
          <a:prstGeom prst="rect">
            <a:avLst/>
          </a:prstGeom>
          <a:noFill/>
          <a:ln w="9525">
            <a:noFill/>
            <a:miter lim="800000"/>
            <a:headEnd/>
            <a:tailEnd/>
          </a:ln>
        </p:spPr>
      </p:pic>
      <p:sp>
        <p:nvSpPr>
          <p:cNvPr id="11" name="TextBox 10"/>
          <p:cNvSpPr txBox="1"/>
          <p:nvPr/>
        </p:nvSpPr>
        <p:spPr>
          <a:xfrm>
            <a:off x="11134700" y="189259"/>
            <a:ext cx="2628016" cy="2169825"/>
          </a:xfrm>
          <a:prstGeom prst="rect">
            <a:avLst/>
          </a:prstGeom>
          <a:noFill/>
        </p:spPr>
        <p:txBody>
          <a:bodyPr wrap="square" rtlCol="0">
            <a:spAutoFit/>
          </a:bodyPr>
          <a:lstStyle/>
          <a:p>
            <a:r>
              <a:rPr lang="zh-CN" altLang="en-US" sz="4800" dirty="0">
                <a:solidFill>
                  <a:srgbClr val="007A37"/>
                </a:solidFill>
                <a:latin typeface="微软雅黑" panose="020B0503020204020204" pitchFamily="34" charset="-122"/>
                <a:ea typeface="微软雅黑" panose="020B0503020204020204" pitchFamily="34" charset="-122"/>
              </a:rPr>
              <a:t>陈兵</a:t>
            </a:r>
          </a:p>
          <a:p>
            <a:pPr marL="0" indent="0" eaLnBrk="1" hangingPunct="1">
              <a:lnSpc>
                <a:spcPct val="1500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肾内科</a:t>
            </a:r>
            <a:r>
              <a:rPr lang="en-US" altLang="zh-CN" sz="3000" dirty="0" smtClean="0">
                <a:solidFill>
                  <a:srgbClr val="007A37"/>
                </a:solidFill>
                <a:latin typeface="微软雅黑" panose="020B0503020204020204" pitchFamily="34" charset="-122"/>
                <a:ea typeface="微软雅黑" panose="020B0503020204020204" pitchFamily="34" charset="-122"/>
              </a:rPr>
              <a:t>    </a:t>
            </a:r>
          </a:p>
          <a:p>
            <a:pPr marL="0" indent="0" eaLnBrk="1" hangingPunct="1">
              <a:lnSpc>
                <a:spcPct val="150000"/>
              </a:lnSpc>
              <a:buNone/>
            </a:pPr>
            <a:endParaRPr lang="en-US" altLang="zh-CN" sz="8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r>
              <a:rPr lang="en-US" altLang="zh-CN" dirty="0" smtClean="0">
                <a:solidFill>
                  <a:srgbClr val="007A37"/>
                </a:solidFill>
                <a:latin typeface="微软雅黑" panose="020B0503020204020204" pitchFamily="34" charset="-122"/>
                <a:ea typeface="微软雅黑" panose="020B0503020204020204" pitchFamily="34" charset="-122"/>
              </a:rPr>
              <a:t> </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9550524" y="2565524"/>
            <a:ext cx="4032448" cy="1569660"/>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医学博士</a:t>
            </a:r>
            <a:r>
              <a:rPr lang="zh-CN" altLang="en-US" sz="1600" dirty="0" smtClean="0">
                <a:solidFill>
                  <a:srgbClr val="007A37"/>
                </a:solidFill>
                <a:latin typeface="微软雅黑" panose="020B0503020204020204" pitchFamily="34" charset="-122"/>
                <a:ea typeface="微软雅黑" panose="020B0503020204020204" pitchFamily="34" charset="-122"/>
              </a:rPr>
              <a:t>，硕士生导师。</a:t>
            </a:r>
            <a:r>
              <a:rPr lang="zh-CN" altLang="zh-CN" sz="1600" dirty="0" smtClean="0">
                <a:solidFill>
                  <a:srgbClr val="007A37"/>
                </a:solidFill>
                <a:latin typeface="微软雅黑" panose="020B0503020204020204" pitchFamily="34" charset="-122"/>
                <a:ea typeface="微软雅黑" panose="020B0503020204020204" pitchFamily="34" charset="-122"/>
              </a:rPr>
              <a:t>擅长</a:t>
            </a:r>
            <a:r>
              <a:rPr lang="zh-CN" altLang="zh-CN" sz="1600" dirty="0">
                <a:solidFill>
                  <a:srgbClr val="007A37"/>
                </a:solidFill>
                <a:latin typeface="微软雅黑" panose="020B0503020204020204" pitchFamily="34" charset="-122"/>
                <a:ea typeface="微软雅黑" panose="020B0503020204020204" pitchFamily="34" charset="-122"/>
              </a:rPr>
              <a:t>膜性肾病，</a:t>
            </a:r>
            <a:r>
              <a:rPr lang="en-US" altLang="zh-CN" sz="1600" dirty="0">
                <a:solidFill>
                  <a:srgbClr val="007A37"/>
                </a:solidFill>
                <a:latin typeface="微软雅黑" panose="020B0503020204020204" pitchFamily="34" charset="-122"/>
                <a:ea typeface="微软雅黑" panose="020B0503020204020204" pitchFamily="34" charset="-122"/>
              </a:rPr>
              <a:t>IgA</a:t>
            </a:r>
            <a:r>
              <a:rPr lang="zh-CN" altLang="zh-CN" sz="1600" dirty="0">
                <a:solidFill>
                  <a:srgbClr val="007A37"/>
                </a:solidFill>
                <a:latin typeface="微软雅黑" panose="020B0503020204020204" pitchFamily="34" charset="-122"/>
                <a:ea typeface="微软雅黑" panose="020B0503020204020204" pitchFamily="34" charset="-122"/>
              </a:rPr>
              <a:t>肾病，急慢性肾衰竭，狼疮性肾炎，血管炎肾损害，糖尿病肾病等疾病的</a:t>
            </a:r>
            <a:r>
              <a:rPr lang="zh-CN" altLang="zh-CN" sz="1600" dirty="0" smtClean="0">
                <a:solidFill>
                  <a:srgbClr val="007A37"/>
                </a:solidFill>
                <a:latin typeface="微软雅黑" panose="020B0503020204020204" pitchFamily="34" charset="-122"/>
                <a:ea typeface="微软雅黑" panose="020B0503020204020204" pitchFamily="34" charset="-122"/>
              </a:rPr>
              <a:t>诊治。</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周三上午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5" name="内容占位符 1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50524" y="190800"/>
            <a:ext cx="1561487" cy="23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347599" y="190800"/>
            <a:ext cx="2914893" cy="2169825"/>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张海洋</a:t>
            </a:r>
            <a:endParaRPr lang="zh-CN" altLang="en-US" sz="48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3000" dirty="0" smtClean="0">
                <a:solidFill>
                  <a:srgbClr val="007A37"/>
                </a:solidFill>
                <a:latin typeface="微软雅黑" panose="020B0503020204020204" pitchFamily="34" charset="-122"/>
                <a:ea typeface="微软雅黑" panose="020B0503020204020204" pitchFamily="34" charset="-122"/>
              </a:rPr>
              <a:t>重症医学科</a:t>
            </a:r>
            <a:endParaRPr lang="en-US" altLang="zh-CN" sz="1000" dirty="0">
              <a:solidFill>
                <a:srgbClr val="007A37"/>
              </a:solidFill>
              <a:latin typeface="微软雅黑" panose="020B0503020204020204" pitchFamily="34" charset="-122"/>
              <a:ea typeface="微软雅黑" panose="020B0503020204020204" pitchFamily="34" charset="-122"/>
            </a:endParaRPr>
          </a:p>
          <a:p>
            <a:pPr>
              <a:lnSpc>
                <a:spcPct val="150000"/>
              </a:lnSpc>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rgbClr val="007A37"/>
                </a:solidFill>
                <a:latin typeface="微软雅黑" panose="020B0503020204020204" pitchFamily="34" charset="-122"/>
                <a:ea typeface="微软雅黑" panose="020B0503020204020204" pitchFamily="34" charset="-122"/>
              </a:rPr>
              <a:t>省立医院专家  副</a:t>
            </a:r>
            <a:r>
              <a:rPr lang="zh-CN" altLang="en-US" dirty="0">
                <a:solidFill>
                  <a:srgbClr val="007A37"/>
                </a:solidFill>
                <a:latin typeface="微软雅黑" panose="020B0503020204020204" pitchFamily="34" charset="-122"/>
                <a:ea typeface="微软雅黑" panose="020B0503020204020204" pitchFamily="34" charset="-122"/>
              </a:rPr>
              <a:t>主任</a:t>
            </a:r>
            <a:r>
              <a:rPr lang="zh-CN" altLang="en-US" dirty="0" smtClean="0">
                <a:solidFill>
                  <a:srgbClr val="007A37"/>
                </a:solidFill>
                <a:latin typeface="微软雅黑" panose="020B0503020204020204" pitchFamily="34" charset="-122"/>
                <a:ea typeface="微软雅黑" panose="020B0503020204020204" pitchFamily="34" charset="-122"/>
              </a:rPr>
              <a:t>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835431" y="2570748"/>
            <a:ext cx="4320480"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医学博士。兼任中国医学救援协会灾难救援分会青年学组常委等职。从事急诊及危重病专业十余年，对心脑血管急症、休克、重症感染、多脏器功能衰竭等急危重症有丰富的治疗经验。</a:t>
            </a: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：周一、周三、周五</a:t>
            </a:r>
            <a:r>
              <a:rPr lang="zh-CN" altLang="en-US" sz="1600" b="1" dirty="0">
                <a:solidFill>
                  <a:srgbClr val="007A37"/>
                </a:solidFill>
                <a:latin typeface="微软雅黑" panose="020B0503020204020204" pitchFamily="34" charset="-122"/>
                <a:ea typeface="微软雅黑" panose="020B0503020204020204" pitchFamily="34" charset="-122"/>
              </a:rPr>
              <a:t>上午</a:t>
            </a:r>
          </a:p>
        </p:txBody>
      </p:sp>
      <p:pic>
        <p:nvPicPr>
          <p:cNvPr id="22" name="内容占位符 1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8602" y="190800"/>
            <a:ext cx="1562400" cy="2340000"/>
          </a:xfrm>
          <a:prstGeom prst="rect">
            <a:avLst/>
          </a:prstGeom>
          <a:noFill/>
          <a:ln w="9525">
            <a:noFill/>
            <a:miter lim="800000"/>
            <a:headEnd/>
            <a:tailEnd/>
          </a:ln>
        </p:spPr>
      </p:pic>
      <p:sp>
        <p:nvSpPr>
          <p:cNvPr id="12" name="TextBox 11"/>
          <p:cNvSpPr txBox="1"/>
          <p:nvPr/>
        </p:nvSpPr>
        <p:spPr>
          <a:xfrm>
            <a:off x="1883103" y="189260"/>
            <a:ext cx="2914893" cy="2169825"/>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苏崇一</a:t>
            </a:r>
            <a:endParaRPr lang="zh-CN" altLang="en-US" sz="48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3000" dirty="0" smtClean="0">
                <a:solidFill>
                  <a:srgbClr val="007A37"/>
                </a:solidFill>
                <a:latin typeface="微软雅黑" panose="020B0503020204020204" pitchFamily="34" charset="-122"/>
                <a:ea typeface="微软雅黑" panose="020B0503020204020204" pitchFamily="34" charset="-122"/>
              </a:rPr>
              <a:t>重症医学科</a:t>
            </a:r>
            <a:endParaRPr lang="en-US" altLang="zh-CN" sz="1000" dirty="0">
              <a:solidFill>
                <a:srgbClr val="007A37"/>
              </a:solidFill>
              <a:latin typeface="微软雅黑" panose="020B0503020204020204" pitchFamily="34" charset="-122"/>
              <a:ea typeface="微软雅黑" panose="020B0503020204020204" pitchFamily="34" charset="-122"/>
            </a:endParaRPr>
          </a:p>
          <a:p>
            <a:pPr>
              <a:lnSpc>
                <a:spcPct val="150000"/>
              </a:lnSpc>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98927" y="2580040"/>
            <a:ext cx="4320480" cy="1569660"/>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熟悉各种急症的诊断及治疗，对疑难危重病经验丰富，尤其擅长高血压病、冠心病、心肌病、心力衰竭、心律失常的诊治。</a:t>
            </a:r>
            <a:endParaRPr lang="en-US" altLang="zh-CN"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a:t>
            </a:r>
            <a:r>
              <a:rPr lang="zh-CN" altLang="en-US" sz="1600" b="1" dirty="0">
                <a:solidFill>
                  <a:srgbClr val="007A37"/>
                </a:solidFill>
                <a:latin typeface="微软雅黑" panose="020B0503020204020204" pitchFamily="34" charset="-122"/>
                <a:ea typeface="微软雅黑" panose="020B0503020204020204" pitchFamily="34" charset="-122"/>
              </a:rPr>
              <a:t>诊时间</a:t>
            </a:r>
            <a:r>
              <a:rPr lang="zh-CN" altLang="en-US" sz="1600" b="1" dirty="0" smtClean="0">
                <a:solidFill>
                  <a:srgbClr val="007A37"/>
                </a:solidFill>
                <a:latin typeface="微软雅黑" panose="020B0503020204020204" pitchFamily="34" charset="-122"/>
                <a:ea typeface="微软雅黑" panose="020B0503020204020204" pitchFamily="34" charset="-122"/>
              </a:rPr>
              <a:t>：周四上午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4" name="内容占位符 13"/>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2098" y="190800"/>
            <a:ext cx="1562400" cy="2340000"/>
          </a:xfrm>
          <a:prstGeom prst="rect">
            <a:avLst/>
          </a:prstGeom>
          <a:noFill/>
          <a:ln w="9525">
            <a:noFill/>
            <a:miter lim="800000"/>
            <a:headEnd/>
            <a:tailEnd/>
          </a:ln>
        </p:spPr>
      </p:pic>
      <p:sp>
        <p:nvSpPr>
          <p:cNvPr id="11" name="TextBox 10"/>
          <p:cNvSpPr txBox="1"/>
          <p:nvPr/>
        </p:nvSpPr>
        <p:spPr>
          <a:xfrm>
            <a:off x="11206708" y="189260"/>
            <a:ext cx="3024336" cy="2241639"/>
          </a:xfrm>
          <a:prstGeom prst="rect">
            <a:avLst/>
          </a:prstGeom>
          <a:noFill/>
        </p:spPr>
        <p:txBody>
          <a:bodyPr wrap="square" rtlCol="0">
            <a:spAutoFit/>
          </a:bodyPr>
          <a:lstStyle/>
          <a:p>
            <a:r>
              <a:rPr lang="zh-CN" altLang="en-US" sz="4800" dirty="0">
                <a:solidFill>
                  <a:srgbClr val="007A37"/>
                </a:solidFill>
                <a:latin typeface="微软雅黑" panose="020B0503020204020204" pitchFamily="34" charset="-122"/>
                <a:ea typeface="微软雅黑" panose="020B0503020204020204" pitchFamily="34" charset="-122"/>
              </a:rPr>
              <a:t>胡波</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a:lnSpc>
                <a:spcPts val="5500"/>
              </a:lnSpc>
            </a:pPr>
            <a:r>
              <a:rPr lang="zh-CN" altLang="en-US" sz="3000" dirty="0">
                <a:solidFill>
                  <a:srgbClr val="007A37"/>
                </a:solidFill>
                <a:latin typeface="微软雅黑" panose="020B0503020204020204" pitchFamily="34" charset="-122"/>
                <a:ea typeface="微软雅黑" panose="020B0503020204020204" pitchFamily="34" charset="-122"/>
              </a:rPr>
              <a:t>心内</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a:lnSpc>
                <a:spcPts val="5500"/>
              </a:lnSpc>
            </a:pPr>
            <a:r>
              <a:rPr lang="zh-CN" altLang="en-US" dirty="0">
                <a:solidFill>
                  <a:srgbClr val="007A37"/>
                </a:solidFill>
                <a:latin typeface="微软雅黑" panose="020B0503020204020204" pitchFamily="34" charset="-122"/>
                <a:ea typeface="微软雅黑" panose="020B0503020204020204" pitchFamily="34" charset="-122"/>
              </a:rPr>
              <a:t>省立医院专家  </a:t>
            </a: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9513052" y="2565525"/>
            <a:ext cx="4392488"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兼任山东省医师协会胸痛专业第一届委员会</a:t>
            </a:r>
            <a:r>
              <a:rPr lang="zh-CN" altLang="en-US" sz="1600" dirty="0" smtClean="0">
                <a:solidFill>
                  <a:srgbClr val="007A37"/>
                </a:solidFill>
                <a:latin typeface="微软雅黑" panose="020B0503020204020204" pitchFamily="34" charset="-122"/>
                <a:ea typeface="微软雅黑" panose="020B0503020204020204" pitchFamily="34" charset="-122"/>
              </a:rPr>
              <a:t>委员等职。擅长</a:t>
            </a:r>
            <a:r>
              <a:rPr lang="zh-CN" altLang="en-US" sz="1600" dirty="0">
                <a:solidFill>
                  <a:srgbClr val="007A37"/>
                </a:solidFill>
                <a:latin typeface="微软雅黑" panose="020B0503020204020204" pitchFamily="34" charset="-122"/>
                <a:ea typeface="微软雅黑" panose="020B0503020204020204" pitchFamily="34" charset="-122"/>
              </a:rPr>
              <a:t>冠心病介入治疗及起搏器安置技术，心脏超声诊疗技术，急危重症的抢救和治疗技术</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坐诊时间：周日上午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20" name="内容占位符 13"/>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622532" y="190800"/>
            <a:ext cx="1562400" cy="23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989684" y="251877"/>
            <a:ext cx="3024336" cy="2241639"/>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李成利</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a:lnSpc>
                <a:spcPts val="5500"/>
              </a:lnSpc>
            </a:pPr>
            <a:r>
              <a:rPr lang="zh-CN" altLang="en-US" sz="3000" dirty="0">
                <a:solidFill>
                  <a:srgbClr val="007A37"/>
                </a:solidFill>
                <a:latin typeface="微软雅黑" panose="020B0503020204020204" pitchFamily="34" charset="-122"/>
                <a:ea typeface="微软雅黑" panose="020B0503020204020204" pitchFamily="34" charset="-122"/>
              </a:rPr>
              <a:t>肿瘤</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a:lnSpc>
                <a:spcPts val="5500"/>
              </a:lnSpc>
            </a:pPr>
            <a:r>
              <a:rPr lang="zh-CN" altLang="en-US" dirty="0">
                <a:solidFill>
                  <a:srgbClr val="007A37"/>
                </a:solidFill>
                <a:latin typeface="微软雅黑" panose="020B0503020204020204" pitchFamily="34" charset="-122"/>
                <a:ea typeface="微软雅黑" panose="020B0503020204020204" pitchFamily="34" charset="-122"/>
              </a:rPr>
              <a:t>省立医院专家  </a:t>
            </a: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96028" y="2565524"/>
            <a:ext cx="4392488" cy="2064668"/>
          </a:xfrm>
          <a:prstGeom prst="rect">
            <a:avLst/>
          </a:prstGeom>
          <a:noFill/>
        </p:spPr>
        <p:txBody>
          <a:bodyPr wrap="square" rtlCol="0">
            <a:spAutoFit/>
          </a:bodyPr>
          <a:lstStyle/>
          <a:p>
            <a:pPr>
              <a:lnSpc>
                <a:spcPts val="2500"/>
              </a:lnSpc>
            </a:pPr>
            <a:r>
              <a:rPr lang="zh-CN" altLang="en-US" sz="1600" dirty="0">
                <a:solidFill>
                  <a:srgbClr val="007A37"/>
                </a:solidFill>
                <a:latin typeface="微软雅黑" panose="020B0503020204020204" pitchFamily="34" charset="-122"/>
                <a:ea typeface="微软雅黑" panose="020B0503020204020204" pitchFamily="34" charset="-122"/>
              </a:rPr>
              <a:t>医学博士、博士生导师、山东省立医院磁共振介入科</a:t>
            </a:r>
            <a:r>
              <a:rPr lang="zh-CN" altLang="en-US" sz="1600" dirty="0" smtClean="0">
                <a:solidFill>
                  <a:srgbClr val="007A37"/>
                </a:solidFill>
                <a:latin typeface="微软雅黑" panose="020B0503020204020204" pitchFamily="34" charset="-122"/>
                <a:ea typeface="微软雅黑" panose="020B0503020204020204" pitchFamily="34" charset="-122"/>
              </a:rPr>
              <a:t>主任，兼任</a:t>
            </a:r>
            <a:r>
              <a:rPr lang="zh-CN" altLang="en-US" sz="1600" dirty="0">
                <a:solidFill>
                  <a:srgbClr val="007A37"/>
                </a:solidFill>
                <a:latin typeface="微软雅黑" panose="020B0503020204020204" pitchFamily="34" charset="-122"/>
                <a:ea typeface="微软雅黑" panose="020B0503020204020204" pitchFamily="34" charset="-122"/>
              </a:rPr>
              <a:t>第四、五届亚洲冷冻治疗学</a:t>
            </a:r>
            <a:r>
              <a:rPr lang="zh-CN" altLang="en-US" sz="1600" dirty="0" smtClean="0">
                <a:solidFill>
                  <a:srgbClr val="007A37"/>
                </a:solidFill>
                <a:latin typeface="微软雅黑" panose="020B0503020204020204" pitchFamily="34" charset="-122"/>
                <a:ea typeface="微软雅黑" panose="020B0503020204020204" pitchFamily="34" charset="-122"/>
              </a:rPr>
              <a:t>会主席等职。擅长</a:t>
            </a:r>
            <a:r>
              <a:rPr lang="zh-CN" altLang="en-US" sz="1600" dirty="0">
                <a:solidFill>
                  <a:srgbClr val="007A37"/>
                </a:solidFill>
                <a:latin typeface="微软雅黑" panose="020B0503020204020204" pitchFamily="34" charset="-122"/>
                <a:ea typeface="微软雅黑" panose="020B0503020204020204" pitchFamily="34" charset="-122"/>
              </a:rPr>
              <a:t>影像技术</a:t>
            </a:r>
            <a:r>
              <a:rPr lang="en-US" altLang="zh-CN" sz="1600" dirty="0" smtClean="0">
                <a:solidFill>
                  <a:srgbClr val="007A37"/>
                </a:solidFill>
                <a:latin typeface="微软雅黑" panose="020B0503020204020204" pitchFamily="34" charset="-122"/>
                <a:ea typeface="微软雅黑" panose="020B0503020204020204" pitchFamily="34" charset="-122"/>
              </a:rPr>
              <a:t>(</a:t>
            </a:r>
            <a:r>
              <a:rPr lang="zh-CN" altLang="en-US" sz="1600" dirty="0" smtClean="0">
                <a:solidFill>
                  <a:srgbClr val="007A37"/>
                </a:solidFill>
                <a:latin typeface="微软雅黑" panose="020B0503020204020204" pitchFamily="34" charset="-122"/>
                <a:ea typeface="微软雅黑" panose="020B0503020204020204" pitchFamily="34" charset="-122"/>
              </a:rPr>
              <a:t>磁共振</a:t>
            </a:r>
            <a:r>
              <a:rPr lang="en-US" altLang="zh-CN" sz="1600" dirty="0" smtClean="0">
                <a:solidFill>
                  <a:srgbClr val="007A37"/>
                </a:solidFill>
                <a:latin typeface="微软雅黑" panose="020B0503020204020204" pitchFamily="34" charset="-122"/>
                <a:ea typeface="微软雅黑" panose="020B0503020204020204" pitchFamily="34" charset="-122"/>
              </a:rPr>
              <a:t>/CT)</a:t>
            </a:r>
            <a:r>
              <a:rPr lang="zh-CN" altLang="en-US" sz="1600" dirty="0" smtClean="0">
                <a:solidFill>
                  <a:srgbClr val="007A37"/>
                </a:solidFill>
                <a:latin typeface="微软雅黑" panose="020B0503020204020204" pitchFamily="34" charset="-122"/>
                <a:ea typeface="微软雅黑" panose="020B0503020204020204" pitchFamily="34" charset="-122"/>
              </a:rPr>
              <a:t>导引肺癌、肝癌、脑肿瘤等的微创介入性诊疗，神经放射学诊断及近距离放射性治疗。</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坐诊时间：周二下午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22" name="内容占位符 1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5508" y="190800"/>
            <a:ext cx="1562400" cy="2340000"/>
          </a:xfrm>
          <a:prstGeom prst="rect">
            <a:avLst/>
          </a:prstGeom>
          <a:noFill/>
          <a:ln w="9525">
            <a:noFill/>
            <a:miter lim="800000"/>
            <a:headEnd/>
            <a:tailEnd/>
          </a:ln>
        </p:spPr>
      </p:pic>
      <p:sp>
        <p:nvSpPr>
          <p:cNvPr id="11" name="TextBox 10"/>
          <p:cNvSpPr txBox="1"/>
          <p:nvPr/>
        </p:nvSpPr>
        <p:spPr>
          <a:xfrm>
            <a:off x="6398125" y="204041"/>
            <a:ext cx="2792359"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王爱红</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心内科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797996" y="2528356"/>
            <a:ext cx="4207511" cy="1938992"/>
          </a:xfrm>
          <a:prstGeom prst="rect">
            <a:avLst/>
          </a:prstGeom>
          <a:noFill/>
        </p:spPr>
        <p:txBody>
          <a:bodyPr wrap="square" rtlCol="0">
            <a:spAutoFit/>
          </a:bodyPr>
          <a:lstStyle/>
          <a:p>
            <a:pPr>
              <a:lnSpc>
                <a:spcPct val="150000"/>
              </a:lnSpc>
            </a:pPr>
            <a:r>
              <a:rPr lang="zh-CN" altLang="zh-CN" sz="1600" dirty="0">
                <a:solidFill>
                  <a:srgbClr val="007A37"/>
                </a:solidFill>
                <a:latin typeface="微软雅黑" panose="020B0503020204020204" pitchFamily="34" charset="-122"/>
                <a:ea typeface="微软雅黑" panose="020B0503020204020204" pitchFamily="34" charset="-122"/>
              </a:rPr>
              <a:t>硕士生</a:t>
            </a:r>
            <a:r>
              <a:rPr lang="zh-CN" altLang="zh-CN" sz="1600" dirty="0" smtClean="0">
                <a:solidFill>
                  <a:srgbClr val="007A37"/>
                </a:solidFill>
                <a:latin typeface="微软雅黑" panose="020B0503020204020204" pitchFamily="34" charset="-122"/>
                <a:ea typeface="微软雅黑" panose="020B0503020204020204" pitchFamily="34" charset="-122"/>
              </a:rPr>
              <a:t>导师</a:t>
            </a:r>
            <a:r>
              <a:rPr lang="zh-CN" altLang="en-US" sz="1600" dirty="0" smtClean="0">
                <a:solidFill>
                  <a:srgbClr val="007A37"/>
                </a:solidFill>
                <a:latin typeface="微软雅黑" panose="020B0503020204020204" pitchFamily="34" charset="-122"/>
                <a:ea typeface="微软雅黑" panose="020B0503020204020204" pitchFamily="34" charset="-122"/>
              </a:rPr>
              <a:t>。兼任</a:t>
            </a:r>
            <a:r>
              <a:rPr lang="zh-CN" altLang="zh-CN" sz="1600" dirty="0" smtClean="0">
                <a:solidFill>
                  <a:srgbClr val="007A37"/>
                </a:solidFill>
                <a:latin typeface="微软雅黑" panose="020B0503020204020204" pitchFamily="34" charset="-122"/>
                <a:ea typeface="微软雅黑" panose="020B0503020204020204" pitchFamily="34" charset="-122"/>
              </a:rPr>
              <a:t>山东医师学会心力衰竭委员会</a:t>
            </a:r>
            <a:r>
              <a:rPr lang="zh-CN" altLang="zh-CN" sz="1600" dirty="0">
                <a:solidFill>
                  <a:srgbClr val="007A37"/>
                </a:solidFill>
                <a:latin typeface="微软雅黑" panose="020B0503020204020204" pitchFamily="34" charset="-122"/>
                <a:ea typeface="微软雅黑" panose="020B0503020204020204" pitchFamily="34" charset="-122"/>
              </a:rPr>
              <a:t>副</a:t>
            </a:r>
            <a:r>
              <a:rPr lang="zh-CN" altLang="zh-CN" sz="1600" dirty="0" smtClean="0">
                <a:solidFill>
                  <a:srgbClr val="007A37"/>
                </a:solidFill>
                <a:latin typeface="微软雅黑" panose="020B0503020204020204" pitchFamily="34" charset="-122"/>
                <a:ea typeface="微软雅黑" panose="020B0503020204020204" pitchFamily="34" charset="-122"/>
              </a:rPr>
              <a:t>主任委员</a:t>
            </a:r>
            <a:r>
              <a:rPr lang="zh-CN" altLang="en-US" sz="1600" dirty="0" smtClean="0">
                <a:solidFill>
                  <a:srgbClr val="007A37"/>
                </a:solidFill>
                <a:latin typeface="微软雅黑" panose="020B0503020204020204" pitchFamily="34" charset="-122"/>
                <a:ea typeface="微软雅黑" panose="020B0503020204020204" pitchFamily="34" charset="-122"/>
              </a:rPr>
              <a:t>等职</a:t>
            </a:r>
            <a:r>
              <a:rPr lang="zh-CN" altLang="zh-CN" sz="1600" dirty="0" smtClean="0">
                <a:solidFill>
                  <a:srgbClr val="007A37"/>
                </a:solidFill>
                <a:latin typeface="微软雅黑" panose="020B0503020204020204" pitchFamily="34" charset="-122"/>
                <a:ea typeface="微软雅黑" panose="020B0503020204020204" pitchFamily="34" charset="-122"/>
              </a:rPr>
              <a:t>。注重</a:t>
            </a:r>
            <a:r>
              <a:rPr lang="zh-CN" altLang="zh-CN" sz="1600" dirty="0">
                <a:solidFill>
                  <a:srgbClr val="007A37"/>
                </a:solidFill>
                <a:latin typeface="微软雅黑" panose="020B0503020204020204" pitchFamily="34" charset="-122"/>
                <a:ea typeface="微软雅黑" panose="020B0503020204020204" pitchFamily="34" charset="-122"/>
              </a:rPr>
              <a:t>疑难危重复杂病症的</a:t>
            </a:r>
            <a:r>
              <a:rPr lang="zh-CN" altLang="zh-CN" sz="1600" dirty="0" smtClean="0">
                <a:solidFill>
                  <a:srgbClr val="007A37"/>
                </a:solidFill>
                <a:latin typeface="微软雅黑" panose="020B0503020204020204" pitchFamily="34" charset="-122"/>
                <a:ea typeface="微软雅黑" panose="020B0503020204020204" pitchFamily="34" charset="-122"/>
              </a:rPr>
              <a:t>研究</a:t>
            </a:r>
            <a:r>
              <a:rPr lang="zh-CN" altLang="en-US" sz="1600" dirty="0">
                <a:solidFill>
                  <a:srgbClr val="007A37"/>
                </a:solidFill>
                <a:latin typeface="微软雅黑" panose="020B0503020204020204" pitchFamily="34" charset="-122"/>
                <a:ea typeface="微软雅黑" panose="020B0503020204020204" pitchFamily="34" charset="-122"/>
              </a:rPr>
              <a:t>，</a:t>
            </a:r>
            <a:r>
              <a:rPr lang="zh-CN" altLang="en-US" sz="1600" dirty="0" smtClean="0">
                <a:solidFill>
                  <a:srgbClr val="007A37"/>
                </a:solidFill>
                <a:latin typeface="微软雅黑" panose="020B0503020204020204" pitchFamily="34" charset="-122"/>
                <a:ea typeface="微软雅黑" panose="020B0503020204020204" pitchFamily="34" charset="-122"/>
              </a:rPr>
              <a:t>对顽固性</a:t>
            </a:r>
            <a:r>
              <a:rPr lang="zh-CN" altLang="en-US" sz="1600" dirty="0">
                <a:solidFill>
                  <a:srgbClr val="007A37"/>
                </a:solidFill>
                <a:latin typeface="微软雅黑" panose="020B0503020204020204" pitchFamily="34" charset="-122"/>
                <a:ea typeface="微软雅黑" panose="020B0503020204020204" pitchFamily="34" charset="-122"/>
              </a:rPr>
              <a:t>高血压、各种复杂冠心病等心内科疾病积累了丰富</a:t>
            </a:r>
            <a:r>
              <a:rPr lang="zh-CN" altLang="en-US" sz="1600" dirty="0" smtClean="0">
                <a:solidFill>
                  <a:srgbClr val="007A37"/>
                </a:solidFill>
                <a:latin typeface="微软雅黑" panose="020B0503020204020204" pitchFamily="34" charset="-122"/>
                <a:ea typeface="微软雅黑" panose="020B0503020204020204" pitchFamily="34" charset="-122"/>
              </a:rPr>
              <a:t>经验。</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a:t>
            </a:r>
            <a:r>
              <a:rPr lang="zh-CN" altLang="en-US" sz="1600" b="1" dirty="0" smtClean="0">
                <a:solidFill>
                  <a:srgbClr val="007A37"/>
                </a:solidFill>
                <a:latin typeface="微软雅黑" panose="020B0503020204020204" pitchFamily="34" charset="-122"/>
                <a:ea typeface="微软雅黑" panose="020B0503020204020204" pitchFamily="34" charset="-122"/>
              </a:rPr>
              <a:t>诊时间：周三上午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20" name="Picture 2"/>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58815"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0846668" y="190801"/>
            <a:ext cx="2664296" cy="2169825"/>
          </a:xfrm>
          <a:prstGeom prst="rect">
            <a:avLst/>
          </a:prstGeom>
          <a:noFill/>
        </p:spPr>
        <p:txBody>
          <a:bodyPr wrap="square" rtlCol="0">
            <a:spAutoFit/>
          </a:bodyPr>
          <a:lstStyle/>
          <a:p>
            <a:r>
              <a:rPr lang="zh-CN" altLang="en-US" sz="4800" dirty="0">
                <a:solidFill>
                  <a:srgbClr val="007A37"/>
                </a:solidFill>
                <a:latin typeface="微软雅黑" panose="020B0503020204020204" pitchFamily="34" charset="-122"/>
                <a:ea typeface="微软雅黑" panose="020B0503020204020204" pitchFamily="34" charset="-122"/>
              </a:rPr>
              <a:t>刘同宝</a:t>
            </a: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心内科</a:t>
            </a:r>
            <a:r>
              <a:rPr lang="en-US" altLang="zh-CN" sz="3000" dirty="0">
                <a:solidFill>
                  <a:srgbClr val="007A37"/>
                </a:solidFill>
                <a:latin typeface="微软雅黑" panose="020B0503020204020204" pitchFamily="34" charset="-122"/>
                <a:ea typeface="微软雅黑" panose="020B0503020204020204" pitchFamily="34" charset="-122"/>
              </a:rPr>
              <a:t>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r>
              <a:rPr lang="en-US" altLang="zh-CN" dirty="0" smtClean="0">
                <a:solidFill>
                  <a:srgbClr val="007A37"/>
                </a:solidFill>
                <a:latin typeface="微软雅黑" panose="020B0503020204020204" pitchFamily="34" charset="-122"/>
                <a:ea typeface="微软雅黑" panose="020B0503020204020204" pitchFamily="34" charset="-122"/>
              </a:rPr>
              <a:t> </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9190484" y="2566800"/>
            <a:ext cx="4032448" cy="1938992"/>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anose="020B0503020204020204" pitchFamily="34" charset="-122"/>
                <a:ea typeface="微软雅黑" panose="020B0503020204020204" pitchFamily="34" charset="-122"/>
              </a:rPr>
              <a:t>教授、博士生导师</a:t>
            </a:r>
            <a:r>
              <a:rPr lang="zh-CN" altLang="en-US" sz="1600" dirty="0" smtClean="0">
                <a:solidFill>
                  <a:srgbClr val="007A37"/>
                </a:solidFill>
                <a:latin typeface="微软雅黑" panose="020B0503020204020204" pitchFamily="34" charset="-122"/>
                <a:ea typeface="微软雅黑" panose="020B0503020204020204" pitchFamily="34" charset="-122"/>
              </a:rPr>
              <a:t>。</a:t>
            </a:r>
            <a:r>
              <a:rPr lang="zh-CN" altLang="zh-CN" sz="1600" dirty="0" smtClean="0">
                <a:solidFill>
                  <a:srgbClr val="007A37"/>
                </a:solidFill>
                <a:latin typeface="微软雅黑" panose="020B0503020204020204" pitchFamily="34" charset="-122"/>
                <a:ea typeface="微软雅黑" panose="020B0503020204020204" pitchFamily="34" charset="-122"/>
              </a:rPr>
              <a:t>擅长</a:t>
            </a:r>
            <a:r>
              <a:rPr lang="zh-CN" altLang="zh-CN" sz="1600" dirty="0">
                <a:solidFill>
                  <a:srgbClr val="007A37"/>
                </a:solidFill>
                <a:latin typeface="微软雅黑" panose="020B0503020204020204" pitchFamily="34" charset="-122"/>
                <a:ea typeface="微软雅黑" panose="020B0503020204020204" pitchFamily="34" charset="-122"/>
              </a:rPr>
              <a:t>各种</a:t>
            </a:r>
            <a:r>
              <a:rPr lang="zh-CN" altLang="zh-CN" sz="1600" dirty="0" smtClean="0">
                <a:solidFill>
                  <a:srgbClr val="007A37"/>
                </a:solidFill>
                <a:latin typeface="微软雅黑" panose="020B0503020204020204" pitchFamily="34" charset="-122"/>
                <a:ea typeface="微软雅黑" panose="020B0503020204020204" pitchFamily="34" charset="-122"/>
              </a:rPr>
              <a:t>心血管疾病</a:t>
            </a:r>
            <a:r>
              <a:rPr lang="zh-CN" altLang="en-US" sz="1600" dirty="0" smtClean="0">
                <a:solidFill>
                  <a:srgbClr val="007A37"/>
                </a:solidFill>
                <a:latin typeface="微软雅黑" panose="020B0503020204020204" pitchFamily="34" charset="-122"/>
                <a:ea typeface="微软雅黑" panose="020B0503020204020204" pitchFamily="34" charset="-122"/>
              </a:rPr>
              <a:t>的</a:t>
            </a:r>
            <a:r>
              <a:rPr lang="zh-CN" altLang="zh-CN" sz="1600" dirty="0" smtClean="0">
                <a:solidFill>
                  <a:srgbClr val="007A37"/>
                </a:solidFill>
                <a:latin typeface="微软雅黑" panose="020B0503020204020204" pitchFamily="34" charset="-122"/>
                <a:ea typeface="微软雅黑" panose="020B0503020204020204" pitchFamily="34" charset="-122"/>
              </a:rPr>
              <a:t>诊疗</a:t>
            </a:r>
            <a:r>
              <a:rPr lang="zh-CN" altLang="zh-CN" sz="1600" dirty="0">
                <a:solidFill>
                  <a:srgbClr val="007A37"/>
                </a:solidFill>
                <a:latin typeface="微软雅黑" panose="020B0503020204020204" pitchFamily="34" charset="-122"/>
                <a:ea typeface="微软雅黑" panose="020B0503020204020204" pitchFamily="34" charset="-122"/>
              </a:rPr>
              <a:t>，尤其擅长</a:t>
            </a:r>
            <a:r>
              <a:rPr lang="zh-CN" altLang="zh-CN" sz="1600" dirty="0" smtClean="0">
                <a:solidFill>
                  <a:srgbClr val="007A37"/>
                </a:solidFill>
                <a:latin typeface="微软雅黑" panose="020B0503020204020204" pitchFamily="34" charset="-122"/>
                <a:ea typeface="微软雅黑" panose="020B0503020204020204" pitchFamily="34" charset="-122"/>
              </a:rPr>
              <a:t>心血管疾病介入性治疗</a:t>
            </a:r>
            <a:r>
              <a:rPr lang="zh-CN" altLang="zh-CN" sz="1600" dirty="0">
                <a:solidFill>
                  <a:srgbClr val="007A37"/>
                </a:solidFill>
                <a:latin typeface="微软雅黑" panose="020B0503020204020204" pitchFamily="34" charset="-122"/>
                <a:ea typeface="微软雅黑" panose="020B0503020204020204" pitchFamily="34" charset="-122"/>
              </a:rPr>
              <a:t>，对于心律失常、冠心病、高血压、心肌病、心力衰竭</a:t>
            </a:r>
            <a:r>
              <a:rPr lang="zh-CN" altLang="zh-CN" sz="1600" dirty="0" smtClean="0">
                <a:solidFill>
                  <a:srgbClr val="007A37"/>
                </a:solidFill>
                <a:latin typeface="微软雅黑" panose="020B0503020204020204" pitchFamily="34" charset="-122"/>
                <a:ea typeface="微软雅黑" panose="020B0503020204020204" pitchFamily="34" charset="-122"/>
              </a:rPr>
              <a:t>等有丰富诊治</a:t>
            </a:r>
            <a:r>
              <a:rPr lang="zh-CN" altLang="zh-CN" sz="1600" dirty="0">
                <a:solidFill>
                  <a:srgbClr val="007A37"/>
                </a:solidFill>
                <a:latin typeface="微软雅黑" panose="020B0503020204020204" pitchFamily="34" charset="-122"/>
                <a:ea typeface="微软雅黑" panose="020B0503020204020204" pitchFamily="34" charset="-122"/>
              </a:rPr>
              <a:t>经验</a:t>
            </a:r>
            <a:r>
              <a:rPr lang="zh-CN" altLang="zh-CN"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1600" b="1" dirty="0">
                <a:solidFill>
                  <a:srgbClr val="007A37"/>
                </a:solidFill>
                <a:latin typeface="微软雅黑" panose="020B0503020204020204" pitchFamily="34" charset="-122"/>
                <a:ea typeface="微软雅黑" panose="020B0503020204020204" pitchFamily="34" charset="-122"/>
              </a:rPr>
              <a:t>坐诊</a:t>
            </a:r>
            <a:r>
              <a:rPr lang="zh-CN" altLang="en-US" sz="1600" b="1" dirty="0" smtClean="0">
                <a:solidFill>
                  <a:srgbClr val="007A37"/>
                </a:solidFill>
                <a:latin typeface="微软雅黑" panose="020B0503020204020204" pitchFamily="34" charset="-122"/>
                <a:ea typeface="微软雅黑" panose="020B0503020204020204" pitchFamily="34" charset="-122"/>
              </a:rPr>
              <a:t>时间：周五下午</a:t>
            </a:r>
            <a:endParaRPr lang="zh-CN" altLang="zh-CN" sz="1600" b="1" dirty="0">
              <a:solidFill>
                <a:srgbClr val="007A37"/>
              </a:solidFill>
              <a:latin typeface="微软雅黑" panose="020B0503020204020204" pitchFamily="34" charset="-122"/>
              <a:ea typeface="微软雅黑" panose="020B0503020204020204" pitchFamily="34" charset="-122"/>
            </a:endParaRPr>
          </a:p>
        </p:txBody>
      </p:sp>
      <p:pic>
        <p:nvPicPr>
          <p:cNvPr id="25" name="内容占位符 13"/>
          <p:cNvPicPr preferRelativeResize="0">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301912" y="190800"/>
            <a:ext cx="1562400" cy="23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101235" y="190801"/>
            <a:ext cx="2768769"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唐侠</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a:solidFill>
                  <a:srgbClr val="007A37"/>
                </a:solidFill>
                <a:latin typeface="微软雅黑" panose="020B0503020204020204" pitchFamily="34" charset="-122"/>
                <a:ea typeface="微软雅黑" panose="020B0503020204020204" pitchFamily="34" charset="-122"/>
              </a:rPr>
              <a:t>眼</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86757" y="2565524"/>
            <a:ext cx="4123208" cy="1569660"/>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anose="020B0503020204020204" pitchFamily="34" charset="-122"/>
                <a:ea typeface="微软雅黑" panose="020B0503020204020204" pitchFamily="34" charset="-122"/>
              </a:rPr>
              <a:t>医学硕士。擅长</a:t>
            </a:r>
            <a:r>
              <a:rPr lang="zh-CN" altLang="en-US" sz="1600" dirty="0">
                <a:solidFill>
                  <a:srgbClr val="007A37"/>
                </a:solidFill>
                <a:latin typeface="微软雅黑" panose="020B0503020204020204" pitchFamily="34" charset="-122"/>
                <a:ea typeface="微软雅黑" panose="020B0503020204020204" pitchFamily="34" charset="-122"/>
              </a:rPr>
              <a:t>诊治眼科常见病，</a:t>
            </a:r>
            <a:r>
              <a:rPr lang="zh-CN" altLang="en-US" sz="1600" dirty="0" smtClean="0">
                <a:solidFill>
                  <a:srgbClr val="007A37"/>
                </a:solidFill>
                <a:latin typeface="微软雅黑" panose="020B0503020204020204" pitchFamily="34" charset="-122"/>
                <a:ea typeface="微软雅黑" panose="020B0503020204020204" pitchFamily="34" charset="-122"/>
              </a:rPr>
              <a:t>多发病，尤其</a:t>
            </a:r>
            <a:r>
              <a:rPr lang="zh-CN" altLang="en-US" sz="1600" dirty="0">
                <a:solidFill>
                  <a:srgbClr val="007A37"/>
                </a:solidFill>
                <a:latin typeface="微软雅黑" panose="020B0503020204020204" pitchFamily="34" charset="-122"/>
                <a:ea typeface="微软雅黑" panose="020B0503020204020204" pitchFamily="34" charset="-122"/>
              </a:rPr>
              <a:t>擅长各种眼外伤、玻璃体和视网膜疾病的手术治疗</a:t>
            </a:r>
            <a:r>
              <a:rPr lang="zh-CN" altLang="en-US" sz="1600" dirty="0" smtClean="0">
                <a:solidFill>
                  <a:srgbClr val="007A37"/>
                </a:solidFill>
                <a:latin typeface="微软雅黑" panose="020B0503020204020204" pitchFamily="34" charset="-122"/>
                <a:ea typeface="微软雅黑" panose="020B0503020204020204" pitchFamily="34" charset="-122"/>
              </a:rPr>
              <a:t>。主持</a:t>
            </a:r>
            <a:r>
              <a:rPr lang="zh-CN" altLang="en-US" sz="1600" dirty="0">
                <a:solidFill>
                  <a:srgbClr val="007A37"/>
                </a:solidFill>
                <a:latin typeface="微软雅黑" panose="020B0503020204020204" pitchFamily="34" charset="-122"/>
                <a:ea typeface="微软雅黑" panose="020B0503020204020204" pitchFamily="34" charset="-122"/>
              </a:rPr>
              <a:t>参与多项省级课题</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a:t>
            </a:r>
            <a:r>
              <a:rPr lang="zh-CN" altLang="en-US" sz="1600" b="1" dirty="0" smtClean="0">
                <a:solidFill>
                  <a:srgbClr val="007A37"/>
                </a:solidFill>
                <a:latin typeface="微软雅黑" panose="020B0503020204020204" pitchFamily="34" charset="-122"/>
                <a:ea typeface="微软雅黑" panose="020B0503020204020204" pitchFamily="34" charset="-122"/>
              </a:rPr>
              <a:t>诊时间：周三上午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23"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8183"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098972" y="189259"/>
            <a:ext cx="3060064"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周玮琰</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smtClean="0">
                <a:solidFill>
                  <a:srgbClr val="007A37"/>
                </a:solidFill>
                <a:latin typeface="微软雅黑" panose="020B0503020204020204" pitchFamily="34" charset="-122"/>
                <a:ea typeface="微软雅黑" panose="020B0503020204020204" pitchFamily="34" charset="-122"/>
              </a:rPr>
              <a:t>眼科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a:solidFill>
                  <a:srgbClr val="007A37"/>
                </a:solidFill>
                <a:latin typeface="微软雅黑" panose="020B0503020204020204" pitchFamily="34" charset="-122"/>
                <a:ea typeface="微软雅黑" panose="020B0503020204020204" pitchFamily="34" charset="-122"/>
              </a:rPr>
              <a:t>省立医院</a:t>
            </a:r>
            <a:r>
              <a:rPr lang="zh-CN" altLang="en-US" dirty="0" smtClean="0">
                <a:solidFill>
                  <a:srgbClr val="007A37"/>
                </a:solidFill>
                <a:latin typeface="微软雅黑" panose="020B0503020204020204" pitchFamily="34" charset="-122"/>
                <a:ea typeface="微软雅黑" panose="020B0503020204020204" pitchFamily="34" charset="-122"/>
              </a:rPr>
              <a:t>专家  副</a:t>
            </a:r>
            <a:r>
              <a:rPr lang="zh-CN" altLang="en-US" dirty="0">
                <a:solidFill>
                  <a:srgbClr val="007A37"/>
                </a:solidFill>
                <a:latin typeface="微软雅黑" panose="020B0503020204020204" pitchFamily="34" charset="-122"/>
                <a:ea typeface="微软雅黑" panose="020B0503020204020204" pitchFamily="34" charset="-122"/>
              </a:rPr>
              <a:t>主任</a:t>
            </a:r>
            <a:r>
              <a:rPr lang="zh-CN" altLang="en-US" dirty="0" smtClean="0">
                <a:solidFill>
                  <a:srgbClr val="007A37"/>
                </a:solidFill>
                <a:latin typeface="微软雅黑" panose="020B0503020204020204" pitchFamily="34" charset="-122"/>
                <a:ea typeface="微软雅黑" panose="020B0503020204020204" pitchFamily="34" charset="-122"/>
              </a:rPr>
              <a:t>医师</a:t>
            </a:r>
            <a:endParaRPr lang="en-US" altLang="zh-CN" dirty="0">
              <a:solidFill>
                <a:srgbClr val="007A37"/>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9478516" y="2565524"/>
            <a:ext cx="4392488"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北京大学医学博士，硕士生导师。兼任山东省医学会眼科分会青年学组副组长等职。擅长眼科常见病及多发病的诊治，尤其是眼部外伤及眼底病的诊断及治疗。主持参与多项省级课题</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a:t>
            </a:r>
            <a:r>
              <a:rPr lang="zh-CN" altLang="en-US" sz="1600" b="1" dirty="0">
                <a:solidFill>
                  <a:srgbClr val="007A37"/>
                </a:solidFill>
                <a:latin typeface="微软雅黑" panose="020B0503020204020204" pitchFamily="34" charset="-122"/>
                <a:ea typeface="微软雅黑" panose="020B0503020204020204" pitchFamily="34" charset="-122"/>
              </a:rPr>
              <a:t>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周一上午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9" name="Picture 2"/>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518068" y="190800"/>
            <a:ext cx="1561487" cy="2340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346676" y="189260"/>
            <a:ext cx="2627784"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刘珍</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a:solidFill>
                  <a:srgbClr val="007A37"/>
                </a:solidFill>
                <a:latin typeface="微软雅黑" panose="020B0503020204020204" pitchFamily="34" charset="-122"/>
                <a:ea typeface="微软雅黑" panose="020B0503020204020204" pitchFamily="34" charset="-122"/>
              </a:rPr>
              <a:t>眼</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725988" y="2487908"/>
            <a:ext cx="4176464" cy="1938992"/>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anose="020B0503020204020204" pitchFamily="34" charset="-122"/>
                <a:ea typeface="微软雅黑" panose="020B0503020204020204" pitchFamily="34" charset="-122"/>
              </a:rPr>
              <a:t>熟练</a:t>
            </a:r>
            <a:r>
              <a:rPr lang="zh-CN" altLang="en-US" sz="1600" dirty="0">
                <a:solidFill>
                  <a:srgbClr val="007A37"/>
                </a:solidFill>
                <a:latin typeface="微软雅黑" panose="020B0503020204020204" pitchFamily="34" charset="-122"/>
                <a:ea typeface="微软雅黑" panose="020B0503020204020204" pitchFamily="34" charset="-122"/>
              </a:rPr>
              <a:t>掌握各种复杂眼底病的诊断和治疗，包括糖尿病视网膜病变、视网膜血管性疾病、视神经疾病、葡萄膜炎、黃斑病以及遗传性、先天性视网膜病</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周二上午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25" name="Picture 2"/>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20989" y="189260"/>
            <a:ext cx="1562400" cy="23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181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06508" y="2493516"/>
            <a:ext cx="4248472" cy="1569660"/>
          </a:xfrm>
          <a:prstGeom prst="rect">
            <a:avLst/>
          </a:prstGeom>
          <a:noFill/>
        </p:spPr>
        <p:txBody>
          <a:bodyPr wrap="square" rtlCol="0">
            <a:spAutoFit/>
          </a:bodyPr>
          <a:lstStyle/>
          <a:p>
            <a:pPr marL="0" indent="0">
              <a:lnSpc>
                <a:spcPct val="150000"/>
              </a:lnSpc>
              <a:buNone/>
            </a:pPr>
            <a:r>
              <a:rPr lang="zh-CN" altLang="en-US" sz="1600" dirty="0">
                <a:solidFill>
                  <a:srgbClr val="007A37"/>
                </a:solidFill>
                <a:latin typeface="微软雅黑" panose="020B0503020204020204" pitchFamily="34" charset="-122"/>
                <a:ea typeface="微软雅黑" panose="020B0503020204020204" pitchFamily="34" charset="-122"/>
              </a:rPr>
              <a:t>教授，博士生导师。擅长牙体牙髓病、根尖周病、口腔黏膜病及牙周病的诊断和治疗，特别擅长根管治疗及残根、残冠的保存治疗。</a:t>
            </a:r>
            <a:endParaRPr lang="en-US" altLang="zh-CN"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a:t>
            </a:r>
            <a:r>
              <a:rPr lang="zh-CN" altLang="en-US" sz="1600" b="1" dirty="0">
                <a:solidFill>
                  <a:srgbClr val="007A37"/>
                </a:solidFill>
                <a:latin typeface="微软雅黑" panose="020B0503020204020204" pitchFamily="34" charset="-122"/>
                <a:ea typeface="微软雅黑" panose="020B0503020204020204" pitchFamily="34" charset="-122"/>
              </a:rPr>
              <a:t>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周一</a:t>
            </a:r>
            <a:endParaRPr lang="en-US" altLang="zh-CN" sz="1600" b="1" dirty="0">
              <a:solidFill>
                <a:srgbClr val="007A37"/>
              </a:solidFill>
              <a:latin typeface="微软雅黑" panose="020B0503020204020204" pitchFamily="34" charset="-122"/>
              <a:ea typeface="微软雅黑" panose="020B0503020204020204" pitchFamily="34" charset="-122"/>
            </a:endParaRPr>
          </a:p>
        </p:txBody>
      </p:sp>
      <p:pic>
        <p:nvPicPr>
          <p:cNvPr id="12" name="Picture 2"/>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481391"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099204" y="187176"/>
            <a:ext cx="2915816" cy="2090316"/>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林志勇</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a:solidFill>
                  <a:srgbClr val="007A37"/>
                </a:solidFill>
                <a:latin typeface="微软雅黑" panose="020B0503020204020204" pitchFamily="34" charset="-122"/>
                <a:ea typeface="微软雅黑" panose="020B0503020204020204" pitchFamily="34" charset="-122"/>
              </a:rPr>
              <a:t>口腔</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200000"/>
              </a:lnSpc>
              <a:buNone/>
            </a:pPr>
            <a:r>
              <a:rPr lang="zh-CN" altLang="en-US" dirty="0">
                <a:solidFill>
                  <a:srgbClr val="007A37"/>
                </a:solidFill>
                <a:latin typeface="微软雅黑" panose="020B0503020204020204" pitchFamily="34" charset="-122"/>
                <a:ea typeface="微软雅黑" panose="020B0503020204020204" pitchFamily="34" charset="-122"/>
              </a:rPr>
              <a:t>省立</a:t>
            </a:r>
            <a:r>
              <a:rPr lang="zh-CN" altLang="en-US" dirty="0" smtClean="0">
                <a:solidFill>
                  <a:srgbClr val="007A37"/>
                </a:solidFill>
                <a:latin typeface="微软雅黑" panose="020B0503020204020204" pitchFamily="34" charset="-122"/>
                <a:ea typeface="微软雅黑" panose="020B0503020204020204" pitchFamily="34" charset="-122"/>
              </a:rPr>
              <a:t>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105842" y="189260"/>
            <a:ext cx="2800674"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李兆沛</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3000" dirty="0">
                <a:solidFill>
                  <a:srgbClr val="007A37"/>
                </a:solidFill>
                <a:latin typeface="微软雅黑" panose="020B0503020204020204" pitchFamily="34" charset="-122"/>
                <a:ea typeface="微软雅黑" panose="020B0503020204020204" pitchFamily="34" charset="-122"/>
              </a:rPr>
              <a:t>肿瘤</a:t>
            </a:r>
            <a:r>
              <a:rPr lang="zh-CN" altLang="en-US" sz="3000" dirty="0" smtClean="0">
                <a:solidFill>
                  <a:srgbClr val="007A37"/>
                </a:solidFill>
                <a:latin typeface="微软雅黑" panose="020B0503020204020204" pitchFamily="34" charset="-122"/>
                <a:ea typeface="微软雅黑" panose="020B0503020204020204" pitchFamily="34" charset="-122"/>
              </a:rPr>
              <a:t>科</a:t>
            </a:r>
            <a:r>
              <a:rPr lang="en-US" altLang="zh-CN" sz="3000" dirty="0" smtClean="0">
                <a:solidFill>
                  <a:srgbClr val="007A37"/>
                </a:solidFill>
                <a:latin typeface="微软雅黑" panose="020B0503020204020204" pitchFamily="34" charset="-122"/>
                <a:ea typeface="微软雅黑" panose="020B0503020204020204" pitchFamily="34" charset="-122"/>
              </a:rPr>
              <a:t>    </a:t>
            </a:r>
          </a:p>
          <a:p>
            <a:pPr marL="0" indent="0" eaLnBrk="1" hangingPunct="1">
              <a:lnSpc>
                <a:spcPct val="150000"/>
              </a:lnSpc>
              <a:buNone/>
            </a:pPr>
            <a:endParaRPr lang="en-US" altLang="zh-CN" sz="1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dirty="0" smtClean="0">
                <a:solidFill>
                  <a:srgbClr val="007A37"/>
                </a:solidFill>
                <a:latin typeface="微软雅黑" panose="020B0503020204020204" pitchFamily="34" charset="-122"/>
                <a:ea typeface="微软雅黑" panose="020B0503020204020204" pitchFamily="34" charset="-122"/>
              </a:rPr>
              <a:t>省立医院专家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89976" y="2493516"/>
            <a:ext cx="4336011" cy="2308324"/>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兼任中国抗癌协会光动力分会委员等职。从事恶性肿瘤诊断和治疗二十余年，擅长恶性肿瘤的放化疗、微创治疗、免疫靶向治疗，尤其擅长胸部肿瘤的经皮活检和肿瘤消融及放射性粒子植入等治疗。</a:t>
            </a:r>
            <a:endParaRPr lang="en-US" altLang="zh-CN" sz="16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ct val="150000"/>
              </a:lnSpc>
              <a:buNone/>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坐诊时间：周二上午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9" name="Picture 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6188"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599744" y="161747"/>
            <a:ext cx="2792359" cy="2241639"/>
          </a:xfrm>
          <a:prstGeom prst="rect">
            <a:avLst/>
          </a:prstGeom>
          <a:noFill/>
        </p:spPr>
        <p:txBody>
          <a:bodyPr wrap="square" rtlCol="0">
            <a:spAutoFit/>
          </a:bodyPr>
          <a:lstStyle/>
          <a:p>
            <a:pPr marL="0" indent="0" eaLnBrk="1" hangingPunct="1">
              <a:buNone/>
            </a:pPr>
            <a:r>
              <a:rPr lang="zh-CN" altLang="en-US" sz="4800" dirty="0">
                <a:solidFill>
                  <a:srgbClr val="007A37"/>
                </a:solidFill>
                <a:latin typeface="微软雅黑" panose="020B0503020204020204" pitchFamily="34" charset="-122"/>
                <a:ea typeface="微软雅黑" panose="020B0503020204020204" pitchFamily="34" charset="-122"/>
              </a:rPr>
              <a:t>叶琳</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a:solidFill>
                  <a:srgbClr val="007A37"/>
                </a:solidFill>
                <a:latin typeface="微软雅黑" panose="020B0503020204020204" pitchFamily="34" charset="-122"/>
                <a:ea typeface="微软雅黑" panose="020B0503020204020204" pitchFamily="34" charset="-122"/>
              </a:rPr>
              <a:t>心内科</a:t>
            </a:r>
            <a:endParaRPr lang="en-US" altLang="zh-CN" sz="30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a:solidFill>
                  <a:srgbClr val="007A37"/>
                </a:solidFill>
                <a:latin typeface="微软雅黑" panose="020B0503020204020204" pitchFamily="34" charset="-122"/>
                <a:ea typeface="微软雅黑" panose="020B0503020204020204" pitchFamily="34" charset="-122"/>
              </a:rPr>
              <a:t>省立医院专家  主任医师</a:t>
            </a:r>
          </a:p>
        </p:txBody>
      </p:sp>
      <p:sp>
        <p:nvSpPr>
          <p:cNvPr id="21" name="TextBox 20"/>
          <p:cNvSpPr txBox="1"/>
          <p:nvPr/>
        </p:nvSpPr>
        <p:spPr>
          <a:xfrm>
            <a:off x="4942012" y="2493516"/>
            <a:ext cx="4320480" cy="1895519"/>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兼任中国高血压联盟第六届理事会理事等职。在高血压、冠心病、瓣膜病、心肌病、房颤、心衰等心血管疾病及老年病的诊断和治疗方面有丰富的临床经验。</a:t>
            </a:r>
            <a:endParaRPr lang="en-US" altLang="zh-CN" sz="16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坐诊时间：周二上午</a:t>
            </a:r>
          </a:p>
        </p:txBody>
      </p:sp>
      <p:pic>
        <p:nvPicPr>
          <p:cNvPr id="16" name="Picture 2"/>
          <p:cNvPicPr preferRelativeResize="0">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42012" y="172353"/>
            <a:ext cx="1674000" cy="23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204195" y="189260"/>
            <a:ext cx="2881833"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李明龙</a:t>
            </a:r>
            <a:endParaRPr lang="en-US" altLang="zh-CN" sz="4800" dirty="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a:solidFill>
                  <a:srgbClr val="007A37"/>
                </a:solidFill>
                <a:latin typeface="微软雅黑" panose="020B0503020204020204" pitchFamily="34" charset="-122"/>
                <a:ea typeface="微软雅黑" panose="020B0503020204020204" pitchFamily="34" charset="-122"/>
              </a:rPr>
              <a:t>内分泌</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a:solidFill>
                  <a:srgbClr val="007A37"/>
                </a:solidFill>
                <a:latin typeface="微软雅黑" panose="020B0503020204020204" pitchFamily="34" charset="-122"/>
                <a:ea typeface="微软雅黑" panose="020B0503020204020204" pitchFamily="34" charset="-122"/>
              </a:rPr>
              <a:t>省立</a:t>
            </a:r>
            <a:r>
              <a:rPr lang="zh-CN" altLang="en-US" dirty="0" smtClean="0">
                <a:solidFill>
                  <a:srgbClr val="007A37"/>
                </a:solidFill>
                <a:latin typeface="微软雅黑" panose="020B0503020204020204" pitchFamily="34" charset="-122"/>
                <a:ea typeface="微软雅黑" panose="020B0503020204020204" pitchFamily="34" charset="-122"/>
              </a:rPr>
              <a:t>医院专家  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pic>
        <p:nvPicPr>
          <p:cNvPr id="22" name="Picture 2"/>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5187"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30772" y="2570748"/>
            <a:ext cx="4373767"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医学博士，博士生导师。兼任中国老年学和老年医学会糖尿病分会常委等职。擅长内分泌和代谢性疾病的诊断和治疗，尤其对糖尿病和甲状腺疾病的诊治经验丰富。</a:t>
            </a: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坐诊时间：周一</a:t>
            </a:r>
            <a:r>
              <a:rPr lang="zh-CN" altLang="en-US" sz="1600" b="1" dirty="0">
                <a:solidFill>
                  <a:srgbClr val="007A37"/>
                </a:solidFill>
                <a:latin typeface="微软雅黑" panose="020B0503020204020204" pitchFamily="34" charset="-122"/>
                <a:ea typeface="微软雅黑" panose="020B0503020204020204" pitchFamily="34" charset="-122"/>
              </a:rPr>
              <a:t>下午、</a:t>
            </a:r>
            <a:r>
              <a:rPr lang="zh-CN" altLang="en-US" sz="1600" b="1" dirty="0" smtClean="0">
                <a:solidFill>
                  <a:srgbClr val="007A37"/>
                </a:solidFill>
                <a:latin typeface="微软雅黑" panose="020B0503020204020204" pitchFamily="34" charset="-122"/>
                <a:ea typeface="微软雅黑" panose="020B0503020204020204" pitchFamily="34" charset="-122"/>
              </a:rPr>
              <a:t>周五上午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526188" y="204041"/>
            <a:ext cx="2792359" cy="2241639"/>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anose="020B0503020204020204" pitchFamily="34" charset="-122"/>
                <a:ea typeface="微软雅黑" panose="020B0503020204020204" pitchFamily="34" charset="-122"/>
              </a:rPr>
              <a:t>侯旭</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sz="3000" dirty="0">
                <a:solidFill>
                  <a:srgbClr val="007A37"/>
                </a:solidFill>
                <a:latin typeface="微软雅黑" panose="020B0503020204020204" pitchFamily="34" charset="-122"/>
                <a:ea typeface="微软雅黑" panose="020B0503020204020204" pitchFamily="34" charset="-122"/>
              </a:rPr>
              <a:t>内分泌</a:t>
            </a:r>
            <a:r>
              <a:rPr lang="zh-CN" altLang="en-US" sz="3000" dirty="0" smtClean="0">
                <a:solidFill>
                  <a:srgbClr val="007A37"/>
                </a:solidFill>
                <a:latin typeface="微软雅黑" panose="020B0503020204020204" pitchFamily="34" charset="-122"/>
                <a:ea typeface="微软雅黑" panose="020B0503020204020204" pitchFamily="34" charset="-122"/>
              </a:rPr>
              <a:t>科</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marL="0" indent="0" eaLnBrk="1" hangingPunct="1">
              <a:lnSpc>
                <a:spcPts val="5500"/>
              </a:lnSpc>
              <a:buNone/>
            </a:pPr>
            <a:r>
              <a:rPr lang="zh-CN" altLang="en-US" dirty="0">
                <a:solidFill>
                  <a:srgbClr val="007A37"/>
                </a:solidFill>
                <a:latin typeface="微软雅黑" panose="020B0503020204020204" pitchFamily="34" charset="-122"/>
                <a:ea typeface="微软雅黑" panose="020B0503020204020204" pitchFamily="34" charset="-122"/>
              </a:rPr>
              <a:t>省立医院专家  </a:t>
            </a: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942012" y="2528356"/>
            <a:ext cx="4320480" cy="1938992"/>
          </a:xfrm>
          <a:prstGeom prst="rect">
            <a:avLst/>
          </a:prstGeom>
          <a:noFill/>
        </p:spPr>
        <p:txBody>
          <a:bodyPr wrap="square" rtlCol="0">
            <a:spAutoFit/>
          </a:bodyPr>
          <a:lstStyle/>
          <a:p>
            <a:pPr>
              <a:lnSpc>
                <a:spcPct val="150000"/>
              </a:lnSpc>
            </a:pPr>
            <a:r>
              <a:rPr lang="zh-CN" altLang="en-US" sz="1600" dirty="0" smtClean="0">
                <a:solidFill>
                  <a:srgbClr val="007A37"/>
                </a:solidFill>
                <a:latin typeface="微软雅黑" panose="020B0503020204020204" pitchFamily="34" charset="-122"/>
                <a:ea typeface="微软雅黑" panose="020B0503020204020204" pitchFamily="34" charset="-122"/>
              </a:rPr>
              <a:t>博士生</a:t>
            </a:r>
            <a:r>
              <a:rPr lang="zh-CN" altLang="en-US" sz="1600" dirty="0">
                <a:solidFill>
                  <a:srgbClr val="007A37"/>
                </a:solidFill>
                <a:latin typeface="微软雅黑" panose="020B0503020204020204" pitchFamily="34" charset="-122"/>
                <a:ea typeface="微软雅黑" panose="020B0503020204020204" pitchFamily="34" charset="-122"/>
              </a:rPr>
              <a:t>导师，兼任中国老年病学会干细胞与再生医学专委会主任委员等职。擅长痛风、高尿酸血症、代谢综合征等常见内分泌代谢病的诊断与治疗，关注内分泌代谢病的细胞治疗</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坐诊时间：周二上午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4" name="Picture 2"/>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2831"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956148" y="189260"/>
            <a:ext cx="2986864" cy="2241639"/>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夏光涛</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a:lnSpc>
                <a:spcPts val="5500"/>
              </a:lnSpc>
            </a:pPr>
            <a:r>
              <a:rPr lang="zh-CN" altLang="en-US" sz="2000" dirty="0" smtClean="0">
                <a:solidFill>
                  <a:srgbClr val="007A37"/>
                </a:solidFill>
                <a:latin typeface="微软雅黑" panose="020B0503020204020204" pitchFamily="34" charset="-122"/>
                <a:ea typeface="微软雅黑" panose="020B0503020204020204" pitchFamily="34" charset="-122"/>
              </a:rPr>
              <a:t>内科</a:t>
            </a:r>
            <a:r>
              <a:rPr lang="en-US" altLang="zh-CN" sz="2000" dirty="0" smtClean="0">
                <a:solidFill>
                  <a:srgbClr val="007A37"/>
                </a:solidFill>
                <a:latin typeface="微软雅黑" panose="020B0503020204020204" pitchFamily="34" charset="-122"/>
                <a:ea typeface="微软雅黑" panose="020B0503020204020204" pitchFamily="34" charset="-122"/>
              </a:rPr>
              <a:t>(</a:t>
            </a:r>
            <a:r>
              <a:rPr lang="zh-CN" altLang="en-US" sz="2000" dirty="0" smtClean="0">
                <a:solidFill>
                  <a:srgbClr val="007A37"/>
                </a:solidFill>
                <a:latin typeface="微软雅黑" panose="020B0503020204020204" pitchFamily="34" charset="-122"/>
                <a:ea typeface="微软雅黑" panose="020B0503020204020204" pitchFamily="34" charset="-122"/>
              </a:rPr>
              <a:t>风湿与免疫专业</a:t>
            </a:r>
            <a:r>
              <a:rPr lang="en-US" altLang="zh-CN" sz="2000" dirty="0" smtClean="0">
                <a:solidFill>
                  <a:srgbClr val="007A37"/>
                </a:solidFill>
                <a:latin typeface="微软雅黑" panose="020B0503020204020204" pitchFamily="34" charset="-122"/>
                <a:ea typeface="微软雅黑" panose="020B0503020204020204" pitchFamily="34" charset="-122"/>
              </a:rPr>
              <a:t>)</a:t>
            </a:r>
          </a:p>
          <a:p>
            <a:pPr marL="0" indent="0" eaLnBrk="1" hangingPunct="1">
              <a:lnSpc>
                <a:spcPts val="5500"/>
              </a:lnSpc>
              <a:buNone/>
            </a:pPr>
            <a:r>
              <a:rPr lang="zh-CN" altLang="en-US" dirty="0">
                <a:solidFill>
                  <a:srgbClr val="007A37"/>
                </a:solidFill>
                <a:latin typeface="微软雅黑" panose="020B0503020204020204" pitchFamily="34" charset="-122"/>
                <a:ea typeface="微软雅黑" panose="020B0503020204020204" pitchFamily="34" charset="-122"/>
              </a:rPr>
              <a:t>省立医院专家  </a:t>
            </a:r>
            <a:r>
              <a:rPr lang="zh-CN" altLang="en-US" dirty="0" smtClean="0">
                <a:solidFill>
                  <a:srgbClr val="007A37"/>
                </a:solidFill>
                <a:latin typeface="微软雅黑" panose="020B0503020204020204" pitchFamily="34" charset="-122"/>
                <a:ea typeface="微软雅黑" panose="020B0503020204020204" pitchFamily="34" charset="-122"/>
              </a:rPr>
              <a:t>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9262492" y="2493516"/>
            <a:ext cx="4680520" cy="2308324"/>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山东省医师协会中医医师分会风湿病专业委员会副主任委员。擅长诊治类风湿关节炎、强直性脊柱炎、银屑病关节炎、肠病性关节炎、骨关节炎、系统性红斑狼疮、干燥综合征、硬皮病、皮肌炎、多肌炎、痛风、自身免疫性肝炎等各种</a:t>
            </a:r>
            <a:r>
              <a:rPr lang="zh-CN" altLang="en-US" sz="1600" dirty="0" smtClean="0">
                <a:solidFill>
                  <a:srgbClr val="007A37"/>
                </a:solidFill>
                <a:latin typeface="微软雅黑" panose="020B0503020204020204" pitchFamily="34" charset="-122"/>
                <a:ea typeface="微软雅黑" panose="020B0503020204020204" pitchFamily="34" charset="-122"/>
              </a:rPr>
              <a:t>风湿病。</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7A37"/>
                </a:solidFill>
                <a:latin typeface="微软雅黑" panose="020B0503020204020204" pitchFamily="34" charset="-122"/>
                <a:ea typeface="微软雅黑" panose="020B0503020204020204" pitchFamily="34" charset="-122"/>
              </a:rPr>
              <a:t>坐诊时间：周四下午、周六下午</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19" name="内容占位符 1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381729" y="190800"/>
            <a:ext cx="1562400" cy="23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917676" y="189260"/>
            <a:ext cx="2915816" cy="2169825"/>
          </a:xfrm>
          <a:prstGeom prst="rect">
            <a:avLst/>
          </a:prstGeom>
          <a:noFill/>
        </p:spPr>
        <p:txBody>
          <a:bodyPr wrap="square" rtlCol="0">
            <a:spAutoFit/>
          </a:bodyPr>
          <a:lstStyle/>
          <a:p>
            <a:pPr marL="0" indent="0" eaLnBrk="1" hangingPunct="1">
              <a:buNone/>
            </a:pPr>
            <a:r>
              <a:rPr lang="zh-CN" altLang="en-US" sz="4800" dirty="0" smtClean="0">
                <a:solidFill>
                  <a:srgbClr val="007A37"/>
                </a:solidFill>
                <a:latin typeface="微软雅黑" pitchFamily="34" charset="-122"/>
                <a:ea typeface="微软雅黑" pitchFamily="34" charset="-122"/>
              </a:rPr>
              <a:t>马晓静</a:t>
            </a:r>
            <a:endParaRPr lang="en-US" altLang="zh-CN" sz="4800" dirty="0" smtClean="0">
              <a:solidFill>
                <a:srgbClr val="007A37"/>
              </a:solidFill>
              <a:latin typeface="微软雅黑" pitchFamily="34" charset="-122"/>
              <a:ea typeface="微软雅黑" pitchFamily="34" charset="-122"/>
            </a:endParaRPr>
          </a:p>
          <a:p>
            <a:pPr>
              <a:lnSpc>
                <a:spcPct val="150000"/>
              </a:lnSpc>
            </a:pPr>
            <a:r>
              <a:rPr lang="zh-CN" altLang="en-US" sz="3000" dirty="0">
                <a:solidFill>
                  <a:srgbClr val="007A37"/>
                </a:solidFill>
                <a:latin typeface="微软雅黑" pitchFamily="34" charset="-122"/>
                <a:ea typeface="微软雅黑" pitchFamily="34" charset="-122"/>
              </a:rPr>
              <a:t>心内科</a:t>
            </a:r>
            <a:endParaRPr lang="en-US" altLang="zh-CN" sz="3000" dirty="0">
              <a:solidFill>
                <a:srgbClr val="007A37"/>
              </a:solidFill>
              <a:latin typeface="微软雅黑" pitchFamily="34" charset="-122"/>
              <a:ea typeface="微软雅黑" pitchFamily="34" charset="-122"/>
            </a:endParaRPr>
          </a:p>
          <a:p>
            <a:pPr>
              <a:lnSpc>
                <a:spcPct val="150000"/>
              </a:lnSpc>
            </a:pPr>
            <a:endParaRPr lang="en-US" altLang="zh-CN" sz="1000" dirty="0" smtClean="0">
              <a:solidFill>
                <a:srgbClr val="007A37"/>
              </a:solidFill>
              <a:latin typeface="微软雅黑" pitchFamily="34" charset="-122"/>
              <a:ea typeface="微软雅黑" pitchFamily="34" charset="-122"/>
            </a:endParaRPr>
          </a:p>
          <a:p>
            <a:pPr>
              <a:lnSpc>
                <a:spcPct val="150000"/>
              </a:lnSpc>
            </a:pPr>
            <a:r>
              <a:rPr lang="zh-CN" altLang="en-US" dirty="0" smtClean="0">
                <a:solidFill>
                  <a:srgbClr val="007A37"/>
                </a:solidFill>
                <a:latin typeface="微软雅黑" pitchFamily="34" charset="-122"/>
                <a:ea typeface="微软雅黑" pitchFamily="34" charset="-122"/>
              </a:rPr>
              <a:t>省立医院专家  副主任医师</a:t>
            </a:r>
            <a:endParaRPr lang="zh-CN" altLang="en-US" dirty="0">
              <a:solidFill>
                <a:srgbClr val="007A37"/>
              </a:solidFill>
              <a:latin typeface="微软雅黑" pitchFamily="34" charset="-122"/>
              <a:ea typeface="微软雅黑" pitchFamily="34" charset="-122"/>
            </a:endParaRPr>
          </a:p>
        </p:txBody>
      </p:sp>
      <p:sp>
        <p:nvSpPr>
          <p:cNvPr id="14" name="TextBox 13"/>
          <p:cNvSpPr txBox="1"/>
          <p:nvPr/>
        </p:nvSpPr>
        <p:spPr>
          <a:xfrm>
            <a:off x="333500" y="2528356"/>
            <a:ext cx="4297261"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itchFamily="34" charset="-122"/>
                <a:ea typeface="微软雅黑" pitchFamily="34" charset="-122"/>
              </a:rPr>
              <a:t>医学博士。兼任山东省医师协会心内科医师分会</a:t>
            </a:r>
            <a:r>
              <a:rPr lang="zh-CN" altLang="en-US" sz="1600" dirty="0" smtClean="0">
                <a:solidFill>
                  <a:srgbClr val="007A37"/>
                </a:solidFill>
                <a:latin typeface="微软雅黑" pitchFamily="34" charset="-122"/>
                <a:ea typeface="微软雅黑" pitchFamily="34" charset="-122"/>
              </a:rPr>
              <a:t>常务委员。</a:t>
            </a:r>
            <a:r>
              <a:rPr lang="zh-CN" altLang="en-US" sz="1600" dirty="0">
                <a:solidFill>
                  <a:srgbClr val="007A37"/>
                </a:solidFill>
                <a:latin typeface="微软雅黑" pitchFamily="34" charset="-122"/>
                <a:ea typeface="微软雅黑" pitchFamily="34" charset="-122"/>
              </a:rPr>
              <a:t>擅长</a:t>
            </a:r>
            <a:r>
              <a:rPr lang="zh-CN" altLang="en-US" sz="1600" dirty="0" smtClean="0">
                <a:solidFill>
                  <a:srgbClr val="007A37"/>
                </a:solidFill>
                <a:latin typeface="微软雅黑" pitchFamily="34" charset="-122"/>
                <a:ea typeface="微软雅黑" pitchFamily="34" charset="-122"/>
              </a:rPr>
              <a:t>冠心病、</a:t>
            </a:r>
            <a:r>
              <a:rPr lang="zh-CN" altLang="en-US" sz="1600" dirty="0">
                <a:solidFill>
                  <a:srgbClr val="007A37"/>
                </a:solidFill>
                <a:latin typeface="微软雅黑" pitchFamily="34" charset="-122"/>
                <a:ea typeface="微软雅黑" pitchFamily="34" charset="-122"/>
              </a:rPr>
              <a:t>高血压、心力衰竭、心肌炎、心肌病、主动脉夹层等心内科危急重症的诊断与治疗</a:t>
            </a:r>
            <a:r>
              <a:rPr lang="zh-CN" altLang="en-US" sz="1600" dirty="0" smtClean="0">
                <a:solidFill>
                  <a:srgbClr val="007A37"/>
                </a:solidFill>
                <a:latin typeface="微软雅黑" pitchFamily="34" charset="-122"/>
                <a:ea typeface="微软雅黑" pitchFamily="34" charset="-122"/>
              </a:rPr>
              <a:t>。</a:t>
            </a:r>
            <a:endParaRPr lang="en-US" altLang="zh-CN" sz="1600" dirty="0" smtClean="0">
              <a:solidFill>
                <a:srgbClr val="007A37"/>
              </a:solidFill>
              <a:latin typeface="微软雅黑" pitchFamily="34" charset="-122"/>
              <a:ea typeface="微软雅黑"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周三下午</a:t>
            </a:r>
            <a:endParaRPr lang="en-US" altLang="zh-CN" sz="1600" b="1" dirty="0">
              <a:solidFill>
                <a:srgbClr val="007A37"/>
              </a:solidFill>
              <a:latin typeface="微软雅黑" panose="020B0503020204020204" pitchFamily="34" charset="-122"/>
              <a:ea typeface="微软雅黑" panose="020B0503020204020204" pitchFamily="34" charset="-122"/>
            </a:endParaRPr>
          </a:p>
        </p:txBody>
      </p:sp>
      <p:pic>
        <p:nvPicPr>
          <p:cNvPr id="15" name="Picture 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3052" y="190800"/>
            <a:ext cx="15624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526188" y="189259"/>
            <a:ext cx="2952328" cy="2169825"/>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邵杨</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3000" dirty="0" smtClean="0">
                <a:solidFill>
                  <a:srgbClr val="007A37"/>
                </a:solidFill>
                <a:latin typeface="微软雅黑" panose="020B0503020204020204" pitchFamily="34" charset="-122"/>
                <a:ea typeface="微软雅黑" panose="020B0503020204020204" pitchFamily="34" charset="-122"/>
              </a:rPr>
              <a:t>呼吸</a:t>
            </a:r>
            <a:r>
              <a:rPr lang="zh-CN" altLang="en-US" sz="3000" dirty="0">
                <a:solidFill>
                  <a:srgbClr val="007A37"/>
                </a:solidFill>
                <a:latin typeface="微软雅黑" panose="020B0503020204020204" pitchFamily="34" charset="-122"/>
                <a:ea typeface="微软雅黑" panose="020B0503020204020204" pitchFamily="34" charset="-122"/>
              </a:rPr>
              <a:t>内科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a:lnSpc>
                <a:spcPct val="150000"/>
              </a:lnSpc>
            </a:pPr>
            <a:endParaRPr lang="en-US" altLang="zh-CN" sz="10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007A37"/>
                </a:solidFill>
                <a:latin typeface="微软雅黑" panose="020B0503020204020204" pitchFamily="34" charset="-122"/>
                <a:ea typeface="微软雅黑" panose="020B0503020204020204" pitchFamily="34" charset="-122"/>
              </a:rPr>
              <a:t>省立</a:t>
            </a:r>
            <a:r>
              <a:rPr lang="zh-CN" altLang="en-US" dirty="0" smtClean="0">
                <a:solidFill>
                  <a:srgbClr val="007A37"/>
                </a:solidFill>
                <a:latin typeface="微软雅黑" panose="020B0503020204020204" pitchFamily="34" charset="-122"/>
                <a:ea typeface="微软雅黑" panose="020B0503020204020204" pitchFamily="34" charset="-122"/>
              </a:rPr>
              <a:t>医院专家  副主任医师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942012" y="2565524"/>
            <a:ext cx="4176464" cy="1938992"/>
          </a:xfrm>
          <a:prstGeom prst="rect">
            <a:avLst/>
          </a:prstGeom>
          <a:noFill/>
        </p:spPr>
        <p:txBody>
          <a:bodyPr wrap="square" rtlCol="0">
            <a:spAutoFit/>
          </a:bodyPr>
          <a:lstStyle/>
          <a:p>
            <a:pPr marL="0" indent="0" eaLnBrk="1" hangingPunct="1">
              <a:lnSpc>
                <a:spcPct val="150000"/>
              </a:lnSpc>
              <a:buNone/>
            </a:pPr>
            <a:r>
              <a:rPr lang="zh-CN" altLang="en-US" sz="1600" dirty="0">
                <a:solidFill>
                  <a:srgbClr val="007A37"/>
                </a:solidFill>
                <a:latin typeface="微软雅黑" panose="020B0503020204020204" pitchFamily="34" charset="-122"/>
                <a:ea typeface="微软雅黑" panose="020B0503020204020204" pitchFamily="34" charset="-122"/>
              </a:rPr>
              <a:t>擅长诊治慢性支气管炎、肺气肿、肺心病、支气管哮喘、呼吸衰竭、肺部感染、肺癌、胸膜疾病、肺间质病变，尤其擅长呼吸系统的介入治疗</a:t>
            </a:r>
            <a:r>
              <a:rPr lang="zh-CN" altLang="en-US" sz="1600" dirty="0" smtClean="0">
                <a:solidFill>
                  <a:srgbClr val="007A37"/>
                </a:solidFill>
                <a:latin typeface="微软雅黑" panose="020B0503020204020204" pitchFamily="34" charset="-122"/>
                <a:ea typeface="微软雅黑" panose="020B0503020204020204" pitchFamily="34" charset="-122"/>
              </a:rPr>
              <a:t>。</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：周五</a:t>
            </a:r>
            <a:endParaRPr lang="en-US" altLang="zh-CN" sz="1600" b="1" dirty="0">
              <a:solidFill>
                <a:srgbClr val="007A37"/>
              </a:solidFill>
              <a:latin typeface="微软雅黑" panose="020B0503020204020204" pitchFamily="34" charset="-122"/>
              <a:ea typeface="微软雅黑" panose="020B0503020204020204" pitchFamily="34" charset="-122"/>
            </a:endParaRPr>
          </a:p>
        </p:txBody>
      </p:sp>
      <p:pic>
        <p:nvPicPr>
          <p:cNvPr id="16" name="内容占位符 1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42468" y="190800"/>
            <a:ext cx="1561486" cy="2340000"/>
          </a:xfrm>
          <a:prstGeom prst="rect">
            <a:avLst/>
          </a:prstGeom>
          <a:noFill/>
          <a:ln w="9525">
            <a:noFill/>
            <a:miter lim="800000"/>
            <a:headEnd/>
            <a:tailEnd/>
          </a:ln>
        </p:spPr>
      </p:pic>
      <p:sp>
        <p:nvSpPr>
          <p:cNvPr id="17" name="TextBox 16"/>
          <p:cNvSpPr txBox="1"/>
          <p:nvPr/>
        </p:nvSpPr>
        <p:spPr>
          <a:xfrm>
            <a:off x="10990684" y="189259"/>
            <a:ext cx="2915904" cy="2169825"/>
          </a:xfrm>
          <a:prstGeom prst="rect">
            <a:avLst/>
          </a:prstGeom>
          <a:noFill/>
        </p:spPr>
        <p:txBody>
          <a:bodyPr wrap="square" rtlCol="0">
            <a:spAutoFit/>
          </a:bodyPr>
          <a:lstStyle/>
          <a:p>
            <a:r>
              <a:rPr lang="zh-CN" altLang="en-US" sz="4800" dirty="0" smtClean="0">
                <a:solidFill>
                  <a:srgbClr val="007A37"/>
                </a:solidFill>
                <a:latin typeface="微软雅黑" panose="020B0503020204020204" pitchFamily="34" charset="-122"/>
                <a:ea typeface="微软雅黑" panose="020B0503020204020204" pitchFamily="34" charset="-122"/>
              </a:rPr>
              <a:t>刘婷婷</a:t>
            </a:r>
            <a:endParaRPr lang="en-US" altLang="zh-CN" sz="48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3000" dirty="0" smtClean="0">
                <a:solidFill>
                  <a:srgbClr val="007A37"/>
                </a:solidFill>
                <a:latin typeface="微软雅黑" panose="020B0503020204020204" pitchFamily="34" charset="-122"/>
                <a:ea typeface="微软雅黑" panose="020B0503020204020204" pitchFamily="34" charset="-122"/>
              </a:rPr>
              <a:t>呼吸</a:t>
            </a:r>
            <a:r>
              <a:rPr lang="zh-CN" altLang="en-US" sz="3000" dirty="0">
                <a:solidFill>
                  <a:srgbClr val="007A37"/>
                </a:solidFill>
                <a:latin typeface="微软雅黑" panose="020B0503020204020204" pitchFamily="34" charset="-122"/>
                <a:ea typeface="微软雅黑" panose="020B0503020204020204" pitchFamily="34" charset="-122"/>
              </a:rPr>
              <a:t>内科    </a:t>
            </a:r>
            <a:endParaRPr lang="en-US" altLang="zh-CN" sz="3000" dirty="0" smtClean="0">
              <a:solidFill>
                <a:srgbClr val="007A37"/>
              </a:solidFill>
              <a:latin typeface="微软雅黑" panose="020B0503020204020204" pitchFamily="34" charset="-122"/>
              <a:ea typeface="微软雅黑" panose="020B0503020204020204" pitchFamily="34" charset="-122"/>
            </a:endParaRPr>
          </a:p>
          <a:p>
            <a:pPr>
              <a:lnSpc>
                <a:spcPct val="150000"/>
              </a:lnSpc>
            </a:pPr>
            <a:endParaRPr lang="en-US" altLang="zh-CN" sz="1000" dirty="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rgbClr val="007A37"/>
                </a:solidFill>
                <a:latin typeface="微软雅黑" panose="020B0503020204020204" pitchFamily="34" charset="-122"/>
                <a:ea typeface="微软雅黑" panose="020B0503020204020204" pitchFamily="34" charset="-122"/>
              </a:rPr>
              <a:t>省立医院专家  副</a:t>
            </a:r>
            <a:r>
              <a:rPr lang="zh-CN" altLang="en-US" dirty="0">
                <a:solidFill>
                  <a:srgbClr val="007A37"/>
                </a:solidFill>
                <a:latin typeface="微软雅黑" panose="020B0503020204020204" pitchFamily="34" charset="-122"/>
                <a:ea typeface="微软雅黑" panose="020B0503020204020204" pitchFamily="34" charset="-122"/>
              </a:rPr>
              <a:t>主任</a:t>
            </a:r>
            <a:r>
              <a:rPr lang="zh-CN" altLang="en-US" dirty="0" smtClean="0">
                <a:solidFill>
                  <a:srgbClr val="007A37"/>
                </a:solidFill>
                <a:latin typeface="微软雅黑" panose="020B0503020204020204" pitchFamily="34" charset="-122"/>
                <a:ea typeface="微软雅黑" panose="020B0503020204020204" pitchFamily="34" charset="-122"/>
              </a:rPr>
              <a:t>医师</a:t>
            </a:r>
            <a:endParaRPr lang="zh-CN" altLang="en-US" dirty="0">
              <a:solidFill>
                <a:srgbClr val="007A37"/>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9406508" y="2565524"/>
            <a:ext cx="4248472" cy="1938992"/>
          </a:xfrm>
          <a:prstGeom prst="rect">
            <a:avLst/>
          </a:prstGeom>
          <a:noFill/>
        </p:spPr>
        <p:txBody>
          <a:bodyPr wrap="square" rtlCol="0">
            <a:spAutoFit/>
          </a:bodyPr>
          <a:lstStyle/>
          <a:p>
            <a:pPr>
              <a:lnSpc>
                <a:spcPct val="150000"/>
              </a:lnSpc>
            </a:pPr>
            <a:r>
              <a:rPr lang="zh-CN" altLang="en-US" sz="1600" dirty="0">
                <a:solidFill>
                  <a:srgbClr val="007A37"/>
                </a:solidFill>
                <a:latin typeface="微软雅黑" panose="020B0503020204020204" pitchFamily="34" charset="-122"/>
                <a:ea typeface="微软雅黑" panose="020B0503020204020204" pitchFamily="34" charset="-122"/>
              </a:rPr>
              <a:t>擅长诊治呼吸系统的常见疾病如慢性阻塞性肺病、肺炎、肺部感染、支气管哮喘等，经常参加各种学习班和疑难病例讨论，熟练掌握气管镜活检、</a:t>
            </a:r>
            <a:r>
              <a:rPr lang="en-US" altLang="zh-CN" sz="1600" dirty="0">
                <a:solidFill>
                  <a:srgbClr val="007A37"/>
                </a:solidFill>
                <a:latin typeface="微软雅黑" panose="020B0503020204020204" pitchFamily="34" charset="-122"/>
                <a:ea typeface="微软雅黑" panose="020B0503020204020204" pitchFamily="34" charset="-122"/>
              </a:rPr>
              <a:t>TBNA</a:t>
            </a:r>
            <a:r>
              <a:rPr lang="zh-CN" altLang="en-US" sz="1600" dirty="0" smtClean="0">
                <a:solidFill>
                  <a:srgbClr val="007A37"/>
                </a:solidFill>
                <a:latin typeface="微软雅黑" panose="020B0503020204020204" pitchFamily="34" charset="-122"/>
                <a:ea typeface="微软雅黑" panose="020B0503020204020204" pitchFamily="34" charset="-122"/>
              </a:rPr>
              <a:t>技术。</a:t>
            </a:r>
            <a:endParaRPr lang="en-US" altLang="zh-CN" sz="1600" dirty="0" smtClean="0">
              <a:solidFill>
                <a:srgbClr val="007A37"/>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7A37"/>
                </a:solidFill>
                <a:latin typeface="微软雅黑" panose="020B0503020204020204" pitchFamily="34" charset="-122"/>
                <a:ea typeface="微软雅黑" panose="020B0503020204020204" pitchFamily="34" charset="-122"/>
              </a:rPr>
              <a:t>坐诊时间：</a:t>
            </a:r>
            <a:r>
              <a:rPr lang="zh-CN" altLang="en-US" sz="1600" b="1" dirty="0" smtClean="0">
                <a:solidFill>
                  <a:srgbClr val="007A37"/>
                </a:solidFill>
                <a:latin typeface="微软雅黑" panose="020B0503020204020204" pitchFamily="34" charset="-122"/>
                <a:ea typeface="微软雅黑" panose="020B0503020204020204" pitchFamily="34" charset="-122"/>
              </a:rPr>
              <a:t>周二</a:t>
            </a:r>
            <a:endParaRPr lang="zh-CN" altLang="en-US" sz="1600" b="1" dirty="0">
              <a:solidFill>
                <a:srgbClr val="007A37"/>
              </a:solidFill>
              <a:latin typeface="微软雅黑" panose="020B0503020204020204" pitchFamily="34" charset="-122"/>
              <a:ea typeface="微软雅黑" panose="020B0503020204020204" pitchFamily="34" charset="-122"/>
            </a:endParaRPr>
          </a:p>
        </p:txBody>
      </p:sp>
      <p:pic>
        <p:nvPicPr>
          <p:cNvPr id="22" name="内容占位符 13"/>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406964" y="190800"/>
            <a:ext cx="1561487" cy="2340000"/>
          </a:xfrm>
          <a:prstGeom prst="rect">
            <a:avLst/>
          </a:prstGeom>
          <a:noFill/>
          <a:ln w="9525">
            <a:noFill/>
            <a:miter lim="800000"/>
            <a:headEnd/>
            <a:tailEnd/>
          </a:ln>
        </p:spPr>
      </p:pic>
    </p:spTree>
    <p:extLst>
      <p:ext uri="{BB962C8B-B14F-4D97-AF65-F5344CB8AC3E}">
        <p14:creationId xmlns:p14="http://schemas.microsoft.com/office/powerpoint/2010/main" val="3672173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eaa07a3f-0a93-48dc-a995-e0b5d2f74a2d"/>
  <p:tag name="COMMONDATA" val="eyJoZGlkIjoiNmQ4ZmVhNWY1YWY3NmNmNzI1Y2JiYmQwZGZiMzhlYjkifQ=="/>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1323</TotalTime>
  <Words>3704</Words>
  <Application>Microsoft Office PowerPoint</Application>
  <PresentationFormat>自定义</PresentationFormat>
  <Paragraphs>407</Paragraphs>
  <Slides>23</Slides>
  <Notes>18</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dc:creator>
  <cp:lastModifiedBy>2012dnd.com</cp:lastModifiedBy>
  <cp:revision>2007</cp:revision>
  <dcterms:created xsi:type="dcterms:W3CDTF">2016-04-14T05:56:00Z</dcterms:created>
  <dcterms:modified xsi:type="dcterms:W3CDTF">2026-03-04T06:53:24Z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AB0CA103E1E242099714E81635F619AB</vt:lpwstr>
  </property>
</Properties>
</file>